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8"/>
  </p:notesMasterIdLst>
  <p:sldIdLst>
    <p:sldId id="329" r:id="rId2"/>
    <p:sldId id="330" r:id="rId3"/>
    <p:sldId id="344" r:id="rId4"/>
    <p:sldId id="345" r:id="rId5"/>
    <p:sldId id="304" r:id="rId6"/>
    <p:sldId id="372" r:id="rId7"/>
    <p:sldId id="351" r:id="rId8"/>
    <p:sldId id="352" r:id="rId9"/>
    <p:sldId id="353" r:id="rId10"/>
    <p:sldId id="354" r:id="rId11"/>
    <p:sldId id="270" r:id="rId12"/>
    <p:sldId id="288" r:id="rId13"/>
    <p:sldId id="337" r:id="rId14"/>
    <p:sldId id="373" r:id="rId15"/>
    <p:sldId id="357" r:id="rId16"/>
    <p:sldId id="339" r:id="rId17"/>
    <p:sldId id="358" r:id="rId18"/>
    <p:sldId id="338" r:id="rId19"/>
    <p:sldId id="340" r:id="rId20"/>
    <p:sldId id="368" r:id="rId21"/>
    <p:sldId id="272" r:id="rId22"/>
    <p:sldId id="289" r:id="rId23"/>
    <p:sldId id="361" r:id="rId24"/>
    <p:sldId id="362" r:id="rId25"/>
    <p:sldId id="342" r:id="rId26"/>
    <p:sldId id="363" r:id="rId27"/>
    <p:sldId id="341" r:id="rId28"/>
    <p:sldId id="369" r:id="rId29"/>
    <p:sldId id="276" r:id="rId30"/>
    <p:sldId id="364" r:id="rId31"/>
    <p:sldId id="343" r:id="rId32"/>
    <p:sldId id="370" r:id="rId33"/>
    <p:sldId id="279" r:id="rId34"/>
    <p:sldId id="367" r:id="rId35"/>
    <p:sldId id="348" r:id="rId36"/>
    <p:sldId id="350" r:id="rId37"/>
  </p:sldIdLst>
  <p:sldSz cx="12192000" cy="6858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HY견고딕" panose="02030600000101010101" pitchFamily="18" charset="-127"/>
      <p:regular r:id="rId43"/>
    </p:embeddedFont>
    <p:embeddedFont>
      <p:font typeface="나눔고딕" panose="020D0604000000000000" pitchFamily="50" charset="-127"/>
      <p:regular r:id="rId44"/>
      <p:bold r:id="rId45"/>
    </p:embeddedFont>
    <p:embeddedFont>
      <p:font typeface="나눔명조" panose="02020603020101020101" pitchFamily="18" charset="-127"/>
      <p:regular r:id="rId46"/>
      <p:bold r:id="rId47"/>
    </p:embeddedFont>
    <p:embeddedFont>
      <p:font typeface="나눔스퀘어_ac Bold" panose="020B0600000101010101" pitchFamily="50" charset="-127"/>
      <p:bold r:id="rId48"/>
    </p:embeddedFont>
    <p:embeddedFont>
      <p:font typeface="나눔스퀘어라운드 Bold" panose="020B0600000101010101" pitchFamily="50" charset="-127"/>
      <p:bold r:id="rId49"/>
    </p:embeddedFont>
    <p:embeddedFont>
      <p:font typeface="나눔스퀘어라운드 ExtraBold" panose="020B0600000101010101" pitchFamily="50" charset="-127"/>
      <p:bold r:id="rId50"/>
    </p:embeddedFont>
    <p:embeddedFont>
      <p:font typeface="나눔스퀘어라운드 Light" panose="020B0600000101010101" pitchFamily="50" charset="-127"/>
      <p:regular r:id="rId51"/>
    </p:embeddedFont>
    <p:embeddedFont>
      <p:font typeface="나눔스퀘어라운드 Regular" panose="020B0600000101010101" pitchFamily="50" charset="-127"/>
      <p:regular r:id="rId52"/>
    </p:embeddedFont>
    <p:embeddedFont>
      <p:font typeface="맑은 고딕" panose="020B0503020000020004" pitchFamily="50" charset="-127"/>
      <p:regular r:id="rId53"/>
      <p:bold r:id="rId54"/>
    </p:embeddedFont>
    <p:embeddedFont>
      <p:font typeface="맑은 고딕" panose="020B0503020000020004" pitchFamily="50" charset="-127"/>
      <p:regular r:id="rId53"/>
      <p:bold r:id="rId5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49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A3D6"/>
    <a:srgbClr val="FFEDED"/>
    <a:srgbClr val="0D6ABA"/>
    <a:srgbClr val="F18101"/>
    <a:srgbClr val="377CA7"/>
    <a:srgbClr val="F45E5E"/>
    <a:srgbClr val="285B7A"/>
    <a:srgbClr val="C04C4C"/>
    <a:srgbClr val="F45A5A"/>
    <a:srgbClr val="2B6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79352" autoAdjust="0"/>
  </p:normalViewPr>
  <p:slideViewPr>
    <p:cSldViewPr snapToGrid="0">
      <p:cViewPr varScale="1">
        <p:scale>
          <a:sx n="68" d="100"/>
          <a:sy n="68" d="100"/>
        </p:scale>
        <p:origin x="1234" y="53"/>
      </p:cViewPr>
      <p:guideLst>
        <p:guide orient="horz" pos="1049"/>
        <p:guide pos="38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79F525-8902-471C-AAF3-DE21070CDA78}" type="datetimeFigureOut">
              <a:rPr lang="ko-KR" altLang="en-US" smtClean="0"/>
              <a:t>2022-09-21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E89CC9-19E1-4BA5-8018-1DE6C2AEB2D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1185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602140-41C8-400D-84FB-275C110CAFAD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9184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9CC9-19E1-4BA5-8018-1DE6C2AEB2DD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47320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9CC9-19E1-4BA5-8018-1DE6C2AEB2DD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0949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9CC9-19E1-4BA5-8018-1DE6C2AEB2DD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10871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9CC9-19E1-4BA5-8018-1DE6C2AEB2DD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8934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9CC9-19E1-4BA5-8018-1DE6C2AEB2DD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7239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9CC9-19E1-4BA5-8018-1DE6C2AEB2DD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44398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9CC9-19E1-4BA5-8018-1DE6C2AEB2DD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11866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9CC9-19E1-4BA5-8018-1DE6C2AEB2DD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22711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9CC9-19E1-4BA5-8018-1DE6C2AEB2DD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58185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9CC9-19E1-4BA5-8018-1DE6C2AEB2DD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3798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602140-41C8-400D-84FB-275C110CAFAD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3982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02140-41C8-400D-84FB-275C110CAFA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3404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9CC9-19E1-4BA5-8018-1DE6C2AEB2DD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45274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9CC9-19E1-4BA5-8018-1DE6C2AEB2DD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83368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9CC9-19E1-4BA5-8018-1DE6C2AEB2DD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45965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9CC9-19E1-4BA5-8018-1DE6C2AEB2DD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3746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9CC9-19E1-4BA5-8018-1DE6C2AEB2DD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67515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9CC9-19E1-4BA5-8018-1DE6C2AEB2DD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29716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9CC9-19E1-4BA5-8018-1DE6C2AEB2DD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10293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02140-41C8-400D-84FB-275C110CAFA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0752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9CC9-19E1-4BA5-8018-1DE6C2AEB2DD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9068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9CC9-19E1-4BA5-8018-1DE6C2AEB2DD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05890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9CC9-19E1-4BA5-8018-1DE6C2AEB2DD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96843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9CC9-19E1-4BA5-8018-1DE6C2AEB2DD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59001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02140-41C8-400D-84FB-275C110CAFA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0464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9CC9-19E1-4BA5-8018-1DE6C2AEB2DD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31510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9CC9-19E1-4BA5-8018-1DE6C2AEB2DD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00932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9CC9-19E1-4BA5-8018-1DE6C2AEB2DD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04259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9CC9-19E1-4BA5-8018-1DE6C2AEB2DD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0170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9CC9-19E1-4BA5-8018-1DE6C2AEB2DD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1136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9CC9-19E1-4BA5-8018-1DE6C2AEB2DD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5215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9CC9-19E1-4BA5-8018-1DE6C2AEB2DD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5037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602140-41C8-400D-84FB-275C110CAFAD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7626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9CC9-19E1-4BA5-8018-1DE6C2AEB2DD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72836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9CC9-19E1-4BA5-8018-1DE6C2AEB2DD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1901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ABC1191-894B-499A-B8BC-8F7DC0E8EB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5303767-9CB5-4AC2-A843-BA0C9E0582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7C23EF8-D35C-4914-862B-8F4AB13E1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CC078-3779-4476-A261-CCFF7128A1F5}" type="datetimeFigureOut">
              <a:rPr lang="ko-KR" altLang="en-US" smtClean="0"/>
              <a:t>2022-09-21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3F84F6-9A74-4305-8021-CD6A1130C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3806670-4CB3-495A-B5D2-F0A89AE5C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8575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C3902D-C952-4F1A-81E2-DEF30E70E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F4EC5FE-FEC5-4FFD-9B5D-3E0E81872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40353B3-4700-4342-9F6B-C20593287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CC078-3779-4476-A261-CCFF7128A1F5}" type="datetimeFigureOut">
              <a:rPr lang="ko-KR" altLang="en-US" smtClean="0"/>
              <a:t>2022-09-21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35DB1AD-B456-464D-9E74-C6B2AB9EE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C365F29-CF99-41B5-98BF-31A5EED40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280FF49-AB85-4838-A022-4ED69D486C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1120696" y="6409076"/>
            <a:ext cx="301624" cy="30930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017E190-796F-497D-B80F-E0D4ECB7D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1533589" y="6409076"/>
            <a:ext cx="453397" cy="290174"/>
          </a:xfrm>
          <a:prstGeom prst="rect">
            <a:avLst/>
          </a:prstGeom>
        </p:spPr>
      </p:pic>
      <p:pic>
        <p:nvPicPr>
          <p:cNvPr id="9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EB332C24-CA46-4973-9586-ED184471F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81" y="225510"/>
            <a:ext cx="991505" cy="27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BEDFA688-071E-471B-8563-E93472A3D945}"/>
              </a:ext>
            </a:extLst>
          </p:cNvPr>
          <p:cNvSpPr/>
          <p:nvPr userDrawn="1"/>
        </p:nvSpPr>
        <p:spPr>
          <a:xfrm>
            <a:off x="9474200" y="6032500"/>
            <a:ext cx="2717800" cy="82550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64D8AF46-03E4-4405-ABB4-995914277A56}"/>
              </a:ext>
            </a:extLst>
          </p:cNvPr>
          <p:cNvSpPr/>
          <p:nvPr userDrawn="1"/>
        </p:nvSpPr>
        <p:spPr>
          <a:xfrm>
            <a:off x="10708432" y="654106"/>
            <a:ext cx="600328" cy="600328"/>
          </a:xfrm>
          <a:prstGeom prst="ellipse">
            <a:avLst/>
          </a:prstGeom>
          <a:solidFill>
            <a:srgbClr val="FEC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5EAE1458-BA4D-40E0-85CA-E798252BDE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2470" t="50000"/>
          <a:stretch/>
        </p:blipFill>
        <p:spPr>
          <a:xfrm>
            <a:off x="0" y="0"/>
            <a:ext cx="2445696" cy="200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24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C3902D-C952-4F1A-81E2-DEF30E70E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F4EC5FE-FEC5-4FFD-9B5D-3E0E81872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40353B3-4700-4342-9F6B-C20593287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CC078-3779-4476-A261-CCFF7128A1F5}" type="datetimeFigureOut">
              <a:rPr lang="ko-KR" altLang="en-US" smtClean="0"/>
              <a:t>2022-09-21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35DB1AD-B456-464D-9E74-C6B2AB9EE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C365F29-CF99-41B5-98BF-31A5EED40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280FF49-AB85-4838-A022-4ED69D486C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1120696" y="6409076"/>
            <a:ext cx="301624" cy="30930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017E190-796F-497D-B80F-E0D4ECB7D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1533589" y="6409076"/>
            <a:ext cx="453397" cy="290174"/>
          </a:xfrm>
          <a:prstGeom prst="rect">
            <a:avLst/>
          </a:prstGeom>
        </p:spPr>
      </p:pic>
      <p:pic>
        <p:nvPicPr>
          <p:cNvPr id="9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EB332C24-CA46-4973-9586-ED184471F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81" y="225510"/>
            <a:ext cx="991505" cy="27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BEDFA688-071E-471B-8563-E93472A3D945}"/>
              </a:ext>
            </a:extLst>
          </p:cNvPr>
          <p:cNvSpPr/>
          <p:nvPr userDrawn="1"/>
        </p:nvSpPr>
        <p:spPr>
          <a:xfrm>
            <a:off x="9474200" y="6032500"/>
            <a:ext cx="2717800" cy="82550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6695CC67-9853-4B40-8F65-39622294F6CD}"/>
              </a:ext>
            </a:extLst>
          </p:cNvPr>
          <p:cNvSpPr/>
          <p:nvPr userDrawn="1"/>
        </p:nvSpPr>
        <p:spPr>
          <a:xfrm>
            <a:off x="7593518" y="714241"/>
            <a:ext cx="1327641" cy="1327641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52D81E75-8C95-48A0-A395-ADB400333A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2470" t="50000"/>
          <a:stretch/>
        </p:blipFill>
        <p:spPr>
          <a:xfrm>
            <a:off x="0" y="0"/>
            <a:ext cx="2445696" cy="200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478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bg>
      <p:bgPr>
        <a:gradFill>
          <a:gsLst>
            <a:gs pos="38000">
              <a:schemeClr val="accent1">
                <a:lumMod val="5000"/>
                <a:lumOff val="95000"/>
              </a:schemeClr>
            </a:gs>
            <a:gs pos="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E280FF49-AB85-4838-A022-4ED69D486C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960" b="55879" l="41227" r="59002">
                        <a14:foregroundMark x1="42087" y1="49455" x2="41284" y2="49778"/>
                        <a14:foregroundMark x1="45814" y1="55636" x2="59002" y2="47515"/>
                        <a14:foregroundMark x1="54300" y1="54384" x2="47477" y2="54828"/>
                        <a14:foregroundMark x1="47477" y1="55071" x2="53326" y2="54707"/>
                        <a14:foregroundMark x1="52179" y1="51636" x2="50229" y2="46020"/>
                        <a14:foregroundMark x1="52523" y1="49212" x2="46502" y2="51636"/>
                        <a14:foregroundMark x1="52179" y1="51394" x2="51376" y2="50384"/>
                        <a14:foregroundMark x1="53670" y1="49778" x2="54128" y2="48202"/>
                        <a14:foregroundMark x1="54472" y1="48081" x2="46961" y2="49333"/>
                        <a14:foregroundMark x1="51204" y1="50586" x2="44839" y2="48768"/>
                        <a14:foregroundMark x1="51376" y1="50020" x2="46961" y2="53818"/>
                        <a14:foregroundMark x1="47305" y1="54626" x2="54472" y2="54949"/>
                        <a14:foregroundMark x1="52695" y1="55758" x2="48108" y2="55515"/>
                        <a14:foregroundMark x1="48280" y1="55434" x2="46502" y2="50465"/>
                        <a14:foregroundMark x1="49885" y1="52323" x2="50229" y2="52202"/>
                        <a14:foregroundMark x1="53670" y1="52323" x2="51548" y2="48283"/>
                        <a14:foregroundMark x1="49885" y1="45657" x2="50917" y2="49455"/>
                        <a14:foregroundMark x1="49427" y1="53253" x2="47821" y2="51636"/>
                        <a14:foregroundMark x1="52695" y1="46909" x2="50917" y2="50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1120696" y="6409076"/>
            <a:ext cx="301624" cy="30930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017E190-796F-497D-B80F-E0D4ECB7D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1533589" y="6409076"/>
            <a:ext cx="453397" cy="290174"/>
          </a:xfrm>
          <a:prstGeom prst="rect">
            <a:avLst/>
          </a:prstGeom>
        </p:spPr>
      </p:pic>
      <p:pic>
        <p:nvPicPr>
          <p:cNvPr id="9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EB332C24-CA46-4973-9586-ED184471F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81" y="225510"/>
            <a:ext cx="991505" cy="27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80CB21BD-0AE2-462C-BB5C-BDD72E1740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2470" t="50000"/>
          <a:stretch/>
        </p:blipFill>
        <p:spPr>
          <a:xfrm>
            <a:off x="0" y="0"/>
            <a:ext cx="2445696" cy="200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53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C388D064-A5B3-4B8B-9278-8B40DE2EC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7DE550A-4B8D-46FC-995E-7037DD488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68515A1-9CA4-4E11-B60E-29AC429287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CC078-3779-4476-A261-CCFF7128A1F5}" type="datetimeFigureOut">
              <a:rPr lang="ko-KR" altLang="en-US" smtClean="0"/>
              <a:t>2022-09-21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A658823-5956-4066-A690-71ED3E7770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663ADD3-67EB-4443-B4CB-CC88D6F053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524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0D6ABA"/>
          </a:fgClr>
          <a:bgClr>
            <a:schemeClr val="accent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7FFCF15B-68CB-4BD0-B182-2CC3D27D2E4D}"/>
              </a:ext>
            </a:extLst>
          </p:cNvPr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7F10CBA-C888-442D-BFE3-B15DFA1F3770}"/>
              </a:ext>
            </a:extLst>
          </p:cNvPr>
          <p:cNvGrpSpPr/>
          <p:nvPr/>
        </p:nvGrpSpPr>
        <p:grpSpPr>
          <a:xfrm>
            <a:off x="-886817" y="-667153"/>
            <a:ext cx="3650013" cy="4019503"/>
            <a:chOff x="5035953" y="1139401"/>
            <a:chExt cx="4748918" cy="5229649"/>
          </a:xfrm>
        </p:grpSpPr>
        <p:sp>
          <p:nvSpPr>
            <p:cNvPr id="17" name="직사각형 10">
              <a:extLst>
                <a:ext uri="{FF2B5EF4-FFF2-40B4-BE49-F238E27FC236}">
                  <a16:creationId xmlns:a16="http://schemas.microsoft.com/office/drawing/2014/main" id="{457C2E2D-CC52-4E9D-AE2E-8E6CC185E556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직사각형 10">
              <a:extLst>
                <a:ext uri="{FF2B5EF4-FFF2-40B4-BE49-F238E27FC236}">
                  <a16:creationId xmlns:a16="http://schemas.microsoft.com/office/drawing/2014/main" id="{5EBB8730-9FF7-4284-8D04-432AB2E8651E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0">
              <a:extLst>
                <a:ext uri="{FF2B5EF4-FFF2-40B4-BE49-F238E27FC236}">
                  <a16:creationId xmlns:a16="http://schemas.microsoft.com/office/drawing/2014/main" id="{56DDD8BA-921C-4FB3-B9AD-3C77EC1662E5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1DA6AF5-D451-4B67-B02C-5F8591181C69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3747DD0B-DD14-45CF-B851-A2FA7F4701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BC2644D-FB7E-4B33-ACDF-608D07465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A3E1CBAC-2CA7-4E81-8371-060A070A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0" y="6162675"/>
            <a:ext cx="1735802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F8E25EC-409F-4A16-9E17-4E6089C8D2BA}"/>
              </a:ext>
            </a:extLst>
          </p:cNvPr>
          <p:cNvSpPr txBox="1"/>
          <p:nvPr/>
        </p:nvSpPr>
        <p:spPr>
          <a:xfrm>
            <a:off x="4178648" y="4111198"/>
            <a:ext cx="3834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6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아이디어 생성을 위한 수업</a:t>
            </a: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CC18D20F-7370-47E6-9FBD-C50D896919AF}"/>
              </a:ext>
            </a:extLst>
          </p:cNvPr>
          <p:cNvSpPr/>
          <p:nvPr/>
        </p:nvSpPr>
        <p:spPr>
          <a:xfrm>
            <a:off x="5105400" y="-867201"/>
            <a:ext cx="1981200" cy="19812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F6B874-F36A-4EE8-839D-D4BCFEAACF86}"/>
              </a:ext>
            </a:extLst>
          </p:cNvPr>
          <p:cNvSpPr txBox="1"/>
          <p:nvPr/>
        </p:nvSpPr>
        <p:spPr>
          <a:xfrm flipH="1">
            <a:off x="5286375" y="199599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CCI</a:t>
            </a:r>
            <a:b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</a:b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프로그램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10AE39DA-CA67-4289-BBB7-510E75F70099}"/>
              </a:ext>
            </a:extLst>
          </p:cNvPr>
          <p:cNvGrpSpPr/>
          <p:nvPr/>
        </p:nvGrpSpPr>
        <p:grpSpPr>
          <a:xfrm>
            <a:off x="11196789" y="1656163"/>
            <a:ext cx="3650013" cy="4019503"/>
            <a:chOff x="5035953" y="1139401"/>
            <a:chExt cx="4748918" cy="5229649"/>
          </a:xfrm>
        </p:grpSpPr>
        <p:sp>
          <p:nvSpPr>
            <p:cNvPr id="26" name="직사각형 10">
              <a:extLst>
                <a:ext uri="{FF2B5EF4-FFF2-40B4-BE49-F238E27FC236}">
                  <a16:creationId xmlns:a16="http://schemas.microsoft.com/office/drawing/2014/main" id="{D4AE8B7D-9074-4674-98BA-9A044EB67A84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7" name="직사각형 10">
              <a:extLst>
                <a:ext uri="{FF2B5EF4-FFF2-40B4-BE49-F238E27FC236}">
                  <a16:creationId xmlns:a16="http://schemas.microsoft.com/office/drawing/2014/main" id="{20BABC14-7EE1-40CE-980C-506F881DD572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직사각형 10">
              <a:extLst>
                <a:ext uri="{FF2B5EF4-FFF2-40B4-BE49-F238E27FC236}">
                  <a16:creationId xmlns:a16="http://schemas.microsoft.com/office/drawing/2014/main" id="{3CB57491-A65A-4210-81DC-5EE6A662B78C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1898A6DF-4806-45B7-8F9F-861959E5108E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0" name="타원 29">
            <a:extLst>
              <a:ext uri="{FF2B5EF4-FFF2-40B4-BE49-F238E27FC236}">
                <a16:creationId xmlns:a16="http://schemas.microsoft.com/office/drawing/2014/main" id="{D0BADAD2-7ADF-4B83-815D-A9EF8C73FEA7}"/>
              </a:ext>
            </a:extLst>
          </p:cNvPr>
          <p:cNvSpPr/>
          <p:nvPr/>
        </p:nvSpPr>
        <p:spPr>
          <a:xfrm>
            <a:off x="8901850" y="2081456"/>
            <a:ext cx="1112777" cy="1112778"/>
          </a:xfrm>
          <a:prstGeom prst="ellipse">
            <a:avLst/>
          </a:prstGeom>
          <a:solidFill>
            <a:srgbClr val="86A9D6">
              <a:alpha val="50000"/>
            </a:srgbClr>
          </a:solidFill>
          <a:ln>
            <a:solidFill>
              <a:srgbClr val="0D6ABA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1B82B4-03BE-48A4-BAE3-F4858170F123}"/>
              </a:ext>
            </a:extLst>
          </p:cNvPr>
          <p:cNvSpPr txBox="1"/>
          <p:nvPr/>
        </p:nvSpPr>
        <p:spPr>
          <a:xfrm>
            <a:off x="2108374" y="2559050"/>
            <a:ext cx="79752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54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차별없는</a:t>
            </a:r>
            <a:r>
              <a:rPr lang="ko-KR" altLang="en-US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스마트 시티 만들기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E7C770-EAAE-42A4-BA29-8B14AA2298AA}"/>
              </a:ext>
            </a:extLst>
          </p:cNvPr>
          <p:cNvSpPr txBox="1"/>
          <p:nvPr/>
        </p:nvSpPr>
        <p:spPr>
          <a:xfrm>
            <a:off x="5320788" y="6279370"/>
            <a:ext cx="15504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서곶중학교</a:t>
            </a:r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16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김희연</a:t>
            </a:r>
            <a:endParaRPr lang="ko-KR" altLang="en-US" sz="1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8F2F2391-B0FC-4BF9-84C0-9359F6BA47D8}"/>
              </a:ext>
            </a:extLst>
          </p:cNvPr>
          <p:cNvSpPr/>
          <p:nvPr/>
        </p:nvSpPr>
        <p:spPr>
          <a:xfrm>
            <a:off x="5467350" y="2309775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3" name="타원 32">
            <a:extLst>
              <a:ext uri="{FF2B5EF4-FFF2-40B4-BE49-F238E27FC236}">
                <a16:creationId xmlns:a16="http://schemas.microsoft.com/office/drawing/2014/main" id="{29EE9B6A-770C-493A-B104-38D6F06C88CD}"/>
              </a:ext>
            </a:extLst>
          </p:cNvPr>
          <p:cNvSpPr/>
          <p:nvPr/>
        </p:nvSpPr>
        <p:spPr>
          <a:xfrm>
            <a:off x="6026150" y="2309775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A9CBB846-007D-4486-B8CE-7463AFEFF3B4}"/>
              </a:ext>
            </a:extLst>
          </p:cNvPr>
          <p:cNvSpPr/>
          <p:nvPr/>
        </p:nvSpPr>
        <p:spPr>
          <a:xfrm>
            <a:off x="6807200" y="2309775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5" name="타원 34">
            <a:extLst>
              <a:ext uri="{FF2B5EF4-FFF2-40B4-BE49-F238E27FC236}">
                <a16:creationId xmlns:a16="http://schemas.microsoft.com/office/drawing/2014/main" id="{4DCED0AE-7B86-41DD-B208-6BBD28138F71}"/>
              </a:ext>
            </a:extLst>
          </p:cNvPr>
          <p:cNvSpPr/>
          <p:nvPr/>
        </p:nvSpPr>
        <p:spPr>
          <a:xfrm>
            <a:off x="7410450" y="2309775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E360DC7A-307E-499E-98C4-C73AEAD9F3AC}"/>
              </a:ext>
            </a:extLst>
          </p:cNvPr>
          <p:cNvSpPr/>
          <p:nvPr/>
        </p:nvSpPr>
        <p:spPr>
          <a:xfrm>
            <a:off x="9982200" y="-800328"/>
            <a:ext cx="667657" cy="52251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04A293EA-F194-4515-992D-D1CC297EA6E0}"/>
              </a:ext>
            </a:extLst>
          </p:cNvPr>
          <p:cNvSpPr/>
          <p:nvPr/>
        </p:nvSpPr>
        <p:spPr>
          <a:xfrm>
            <a:off x="10708432" y="-800328"/>
            <a:ext cx="667657" cy="522515"/>
          </a:xfrm>
          <a:prstGeom prst="rect">
            <a:avLst/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8B02412F-783B-452C-8C54-8A3F359BCA9B}"/>
              </a:ext>
            </a:extLst>
          </p:cNvPr>
          <p:cNvSpPr/>
          <p:nvPr/>
        </p:nvSpPr>
        <p:spPr>
          <a:xfrm>
            <a:off x="11442831" y="-800328"/>
            <a:ext cx="667657" cy="522515"/>
          </a:xfrm>
          <a:prstGeom prst="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984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8614992" y="813086"/>
            <a:ext cx="2393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문제 제시하기</a:t>
            </a: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AF12AE4E-0133-40A7-9C6D-AA797AED6721}"/>
              </a:ext>
            </a:extLst>
          </p:cNvPr>
          <p:cNvSpPr/>
          <p:nvPr/>
        </p:nvSpPr>
        <p:spPr>
          <a:xfrm>
            <a:off x="142468" y="395174"/>
            <a:ext cx="1040936" cy="417912"/>
          </a:xfrm>
          <a:prstGeom prst="roundRect">
            <a:avLst>
              <a:gd name="adj" fmla="val 27902"/>
            </a:avLst>
          </a:prstGeom>
          <a:solidFill>
            <a:srgbClr val="F45E5E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01</a:t>
            </a:r>
            <a:endParaRPr lang="ko-KR" altLang="en-US" sz="2400" spc="-30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987527-5BE2-413D-A6A2-AD0C5C4AC066}"/>
              </a:ext>
            </a:extLst>
          </p:cNvPr>
          <p:cNvSpPr txBox="1"/>
          <p:nvPr/>
        </p:nvSpPr>
        <p:spPr>
          <a:xfrm>
            <a:off x="1183404" y="43208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문제 이해</a:t>
            </a:r>
          </a:p>
        </p:txBody>
      </p:sp>
      <p:pic>
        <p:nvPicPr>
          <p:cNvPr id="12" name="_x11458736" descr="EMB000028ac3e7a">
            <a:extLst>
              <a:ext uri="{FF2B5EF4-FFF2-40B4-BE49-F238E27FC236}">
                <a16:creationId xmlns:a16="http://schemas.microsoft.com/office/drawing/2014/main" id="{B218E850-FCBD-4133-9927-F1003CF47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027" y="1331007"/>
            <a:ext cx="973138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AF11B2E1-87A6-4B0D-9C86-A2B6A740E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2BABBB-9876-474B-BF43-D3C558480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142468" y="1675222"/>
            <a:ext cx="11397343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통계자료를 확인해봅시다</a:t>
            </a:r>
            <a:r>
              <a:rPr lang="en-US" altLang="ko-KR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 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(https://www.itstat.go.kr/itstat/kor/tblInfo/TblInfoList.html?vw_cd=MT_ATITLE)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25" y="2739653"/>
            <a:ext cx="9612584" cy="307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81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8614992" y="813086"/>
            <a:ext cx="2393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목표 확인하기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AF12AE4E-0133-40A7-9C6D-AA797AED6721}"/>
              </a:ext>
            </a:extLst>
          </p:cNvPr>
          <p:cNvSpPr/>
          <p:nvPr/>
        </p:nvSpPr>
        <p:spPr>
          <a:xfrm>
            <a:off x="142468" y="395174"/>
            <a:ext cx="1040936" cy="417912"/>
          </a:xfrm>
          <a:prstGeom prst="roundRect">
            <a:avLst>
              <a:gd name="adj" fmla="val 27902"/>
            </a:avLst>
          </a:prstGeom>
          <a:solidFill>
            <a:srgbClr val="F45E5E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01</a:t>
            </a:r>
            <a:endParaRPr lang="ko-KR" altLang="en-US" sz="2400" spc="-30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987527-5BE2-413D-A6A2-AD0C5C4AC066}"/>
              </a:ext>
            </a:extLst>
          </p:cNvPr>
          <p:cNvSpPr txBox="1"/>
          <p:nvPr/>
        </p:nvSpPr>
        <p:spPr>
          <a:xfrm>
            <a:off x="1183404" y="43208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문제 이해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FB8F1018-6F8E-4D19-9DD4-21D8C8747603}"/>
              </a:ext>
            </a:extLst>
          </p:cNvPr>
          <p:cNvSpPr/>
          <p:nvPr/>
        </p:nvSpPr>
        <p:spPr>
          <a:xfrm>
            <a:off x="489393" y="2179307"/>
            <a:ext cx="11005772" cy="2690095"/>
          </a:xfrm>
          <a:custGeom>
            <a:avLst/>
            <a:gdLst>
              <a:gd name="connsiteX0" fmla="*/ 0 w 11005772"/>
              <a:gd name="connsiteY0" fmla="*/ 0 h 2690095"/>
              <a:gd name="connsiteX1" fmla="*/ 11005772 w 11005772"/>
              <a:gd name="connsiteY1" fmla="*/ 0 h 2690095"/>
              <a:gd name="connsiteX2" fmla="*/ 11005772 w 11005772"/>
              <a:gd name="connsiteY2" fmla="*/ 2690095 h 2690095"/>
              <a:gd name="connsiteX3" fmla="*/ 0 w 11005772"/>
              <a:gd name="connsiteY3" fmla="*/ 2690095 h 2690095"/>
              <a:gd name="connsiteX4" fmla="*/ 0 w 11005772"/>
              <a:gd name="connsiteY4" fmla="*/ 0 h 269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05772" h="2690095" fill="none" extrusionOk="0">
                <a:moveTo>
                  <a:pt x="0" y="0"/>
                </a:moveTo>
                <a:cubicBezTo>
                  <a:pt x="4616560" y="-39691"/>
                  <a:pt x="9467231" y="-128975"/>
                  <a:pt x="11005772" y="0"/>
                </a:cubicBezTo>
                <a:cubicBezTo>
                  <a:pt x="10955433" y="784587"/>
                  <a:pt x="11028229" y="1525058"/>
                  <a:pt x="11005772" y="2690095"/>
                </a:cubicBezTo>
                <a:cubicBezTo>
                  <a:pt x="5740791" y="2841748"/>
                  <a:pt x="2968473" y="2699368"/>
                  <a:pt x="0" y="2690095"/>
                </a:cubicBezTo>
                <a:cubicBezTo>
                  <a:pt x="-37778" y="2353722"/>
                  <a:pt x="8003" y="704138"/>
                  <a:pt x="0" y="0"/>
                </a:cubicBezTo>
                <a:close/>
              </a:path>
              <a:path w="11005772" h="2690095" stroke="0" extrusionOk="0">
                <a:moveTo>
                  <a:pt x="0" y="0"/>
                </a:moveTo>
                <a:cubicBezTo>
                  <a:pt x="4508926" y="-86151"/>
                  <a:pt x="5972660" y="-78766"/>
                  <a:pt x="11005772" y="0"/>
                </a:cubicBezTo>
                <a:cubicBezTo>
                  <a:pt x="11019143" y="1219459"/>
                  <a:pt x="11079148" y="1545444"/>
                  <a:pt x="11005772" y="2690095"/>
                </a:cubicBezTo>
                <a:cubicBezTo>
                  <a:pt x="7680747" y="2532168"/>
                  <a:pt x="4486087" y="2612591"/>
                  <a:pt x="0" y="2690095"/>
                </a:cubicBezTo>
                <a:cubicBezTo>
                  <a:pt x="81871" y="2168429"/>
                  <a:pt x="38753" y="755997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41996674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179070" indent="-179070" algn="just" fontAlgn="base">
              <a:lnSpc>
                <a:spcPct val="160000"/>
              </a:lnSpc>
              <a:tabLst>
                <a:tab pos="3456940" algn="l"/>
              </a:tabLst>
            </a:pPr>
            <a:r>
              <a:rPr lang="ko-KR" altLang="en-US" sz="24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▶ 문제상황 인식</a:t>
            </a:r>
          </a:p>
          <a:p>
            <a:pPr marL="179070" indent="-179070" algn="just" fontAlgn="base">
              <a:lnSpc>
                <a:spcPct val="160000"/>
              </a:lnSpc>
              <a:tabLst>
                <a:tab pos="3456940" algn="l"/>
              </a:tabLst>
            </a:pPr>
            <a:r>
              <a:rPr lang="en-US" altLang="ko-KR" sz="20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· </a:t>
            </a:r>
            <a:r>
              <a:rPr lang="ko-KR" altLang="en-US" sz="20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디지털 사회로 발전하여 많은 사람들이 편리함을 경험하지만 모든 사람이 편리하지는 않음을 인식</a:t>
            </a:r>
            <a:endParaRPr lang="en-US" altLang="ko-KR" sz="2000" kern="0" dirty="0">
              <a:solidFill>
                <a:srgbClr val="000000"/>
              </a:solidFill>
              <a:latin typeface="나눔명조" panose="020B0600000101010101" charset="-127"/>
              <a:ea typeface="나눔명조" panose="020B0600000101010101" charset="-127"/>
            </a:endParaRPr>
          </a:p>
          <a:p>
            <a:pPr marL="179070" indent="-179070" algn="just" fontAlgn="base">
              <a:lnSpc>
                <a:spcPct val="160000"/>
              </a:lnSpc>
              <a:tabLst>
                <a:tab pos="3456940" algn="l"/>
              </a:tabLst>
            </a:pPr>
            <a:r>
              <a:rPr lang="en-US" altLang="ko-KR" sz="20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· </a:t>
            </a:r>
            <a:r>
              <a:rPr lang="ko-KR" altLang="en-US" sz="20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일상생활에서 소외된 사람들이 겪을 수 있는 어려움에 대해 생각해보기</a:t>
            </a:r>
            <a:endParaRPr lang="en-US" altLang="ko-KR" sz="2000" kern="0" dirty="0">
              <a:solidFill>
                <a:srgbClr val="000000"/>
              </a:solidFill>
              <a:latin typeface="나눔명조" panose="020B0600000101010101" charset="-127"/>
              <a:ea typeface="나눔명조" panose="020B0600000101010101" charset="-127"/>
            </a:endParaRPr>
          </a:p>
          <a:p>
            <a:pPr marL="179070" indent="-179070" algn="just" fontAlgn="base">
              <a:lnSpc>
                <a:spcPct val="160000"/>
              </a:lnSpc>
              <a:tabLst>
                <a:tab pos="3456940" algn="l"/>
              </a:tabLst>
            </a:pPr>
            <a:r>
              <a:rPr lang="ko-KR" altLang="en-US" sz="24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▶ 목표 확인하기</a:t>
            </a:r>
          </a:p>
          <a:p>
            <a:pPr marL="179070" indent="-179070" algn="just" fontAlgn="base">
              <a:lnSpc>
                <a:spcPct val="160000"/>
              </a:lnSpc>
              <a:tabLst>
                <a:tab pos="3456940" algn="l"/>
              </a:tabLst>
            </a:pPr>
            <a:r>
              <a:rPr lang="en-US" altLang="ko-KR" sz="20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· </a:t>
            </a:r>
            <a:r>
              <a:rPr lang="ko-KR" altLang="en-US" sz="20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디지털 격차로 인해 소외되는 계층 없이 모두가 편리할 수 있는 유니버설 스마트 시티 구현</a:t>
            </a:r>
          </a:p>
        </p:txBody>
      </p:sp>
      <p:pic>
        <p:nvPicPr>
          <p:cNvPr id="5123" name="_x11458736" descr="EMB000028ac3e7a">
            <a:extLst>
              <a:ext uri="{FF2B5EF4-FFF2-40B4-BE49-F238E27FC236}">
                <a16:creationId xmlns:a16="http://schemas.microsoft.com/office/drawing/2014/main" id="{FD0436F1-A33F-4C17-A835-27D1C8C02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027" y="1331007"/>
            <a:ext cx="973138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396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8614992" y="813086"/>
            <a:ext cx="2393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목표 확인하기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AF12AE4E-0133-40A7-9C6D-AA797AED6721}"/>
              </a:ext>
            </a:extLst>
          </p:cNvPr>
          <p:cNvSpPr/>
          <p:nvPr/>
        </p:nvSpPr>
        <p:spPr>
          <a:xfrm>
            <a:off x="142468" y="395174"/>
            <a:ext cx="1040936" cy="417912"/>
          </a:xfrm>
          <a:prstGeom prst="roundRect">
            <a:avLst>
              <a:gd name="adj" fmla="val 27902"/>
            </a:avLst>
          </a:prstGeom>
          <a:solidFill>
            <a:srgbClr val="F45E5E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01</a:t>
            </a:r>
            <a:endParaRPr lang="ko-KR" altLang="en-US" sz="2400" spc="-30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987527-5BE2-413D-A6A2-AD0C5C4AC066}"/>
              </a:ext>
            </a:extLst>
          </p:cNvPr>
          <p:cNvSpPr txBox="1"/>
          <p:nvPr/>
        </p:nvSpPr>
        <p:spPr>
          <a:xfrm>
            <a:off x="1183404" y="43208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문제 이해</a:t>
            </a:r>
          </a:p>
        </p:txBody>
      </p:sp>
      <p:pic>
        <p:nvPicPr>
          <p:cNvPr id="5123" name="_x11458736" descr="EMB000028ac3e7a">
            <a:extLst>
              <a:ext uri="{FF2B5EF4-FFF2-40B4-BE49-F238E27FC236}">
                <a16:creationId xmlns:a16="http://schemas.microsoft.com/office/drawing/2014/main" id="{FD0436F1-A33F-4C17-A835-27D1C8C02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027" y="1331007"/>
            <a:ext cx="973138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_x386415984" descr="EMB0000133c7c53">
            <a:extLst>
              <a:ext uri="{FF2B5EF4-FFF2-40B4-BE49-F238E27FC236}">
                <a16:creationId xmlns:a16="http://schemas.microsoft.com/office/drawing/2014/main" id="{B73E85FA-5AE5-4B26-A09C-3EDFC93C1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" t="14246" r="28702" b="19141"/>
          <a:stretch>
            <a:fillRect/>
          </a:stretch>
        </p:blipFill>
        <p:spPr bwMode="auto">
          <a:xfrm>
            <a:off x="315160" y="2211608"/>
            <a:ext cx="6195193" cy="351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6760444" y="2309576"/>
            <a:ext cx="47347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유니버설 디자인에 대해 알아봅시다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</a:p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모든 사람이 편리하게 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사용하려면 어떤 것을 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고려해야 할까요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51013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8614991" y="813086"/>
            <a:ext cx="23936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문제 이해하기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AF12AE4E-0133-40A7-9C6D-AA797AED6721}"/>
              </a:ext>
            </a:extLst>
          </p:cNvPr>
          <p:cNvSpPr/>
          <p:nvPr/>
        </p:nvSpPr>
        <p:spPr>
          <a:xfrm>
            <a:off x="142468" y="395174"/>
            <a:ext cx="1040936" cy="417912"/>
          </a:xfrm>
          <a:prstGeom prst="roundRect">
            <a:avLst>
              <a:gd name="adj" fmla="val 27902"/>
            </a:avLst>
          </a:prstGeom>
          <a:solidFill>
            <a:srgbClr val="F45E5E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01</a:t>
            </a:r>
            <a:endParaRPr lang="ko-KR" altLang="en-US" sz="2400" spc="-30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987527-5BE2-413D-A6A2-AD0C5C4AC066}"/>
              </a:ext>
            </a:extLst>
          </p:cNvPr>
          <p:cNvSpPr txBox="1"/>
          <p:nvPr/>
        </p:nvSpPr>
        <p:spPr>
          <a:xfrm>
            <a:off x="1183404" y="43208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문제 이해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FB8F1018-6F8E-4D19-9DD4-21D8C8747603}"/>
              </a:ext>
            </a:extLst>
          </p:cNvPr>
          <p:cNvSpPr/>
          <p:nvPr/>
        </p:nvSpPr>
        <p:spPr>
          <a:xfrm>
            <a:off x="489393" y="2179307"/>
            <a:ext cx="11005772" cy="2690095"/>
          </a:xfrm>
          <a:custGeom>
            <a:avLst/>
            <a:gdLst>
              <a:gd name="connsiteX0" fmla="*/ 0 w 11005772"/>
              <a:gd name="connsiteY0" fmla="*/ 0 h 2690095"/>
              <a:gd name="connsiteX1" fmla="*/ 11005772 w 11005772"/>
              <a:gd name="connsiteY1" fmla="*/ 0 h 2690095"/>
              <a:gd name="connsiteX2" fmla="*/ 11005772 w 11005772"/>
              <a:gd name="connsiteY2" fmla="*/ 2690095 h 2690095"/>
              <a:gd name="connsiteX3" fmla="*/ 0 w 11005772"/>
              <a:gd name="connsiteY3" fmla="*/ 2690095 h 2690095"/>
              <a:gd name="connsiteX4" fmla="*/ 0 w 11005772"/>
              <a:gd name="connsiteY4" fmla="*/ 0 h 269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05772" h="2690095" fill="none" extrusionOk="0">
                <a:moveTo>
                  <a:pt x="0" y="0"/>
                </a:moveTo>
                <a:cubicBezTo>
                  <a:pt x="4616560" y="-39691"/>
                  <a:pt x="9467231" y="-128975"/>
                  <a:pt x="11005772" y="0"/>
                </a:cubicBezTo>
                <a:cubicBezTo>
                  <a:pt x="10955433" y="784587"/>
                  <a:pt x="11028229" y="1525058"/>
                  <a:pt x="11005772" y="2690095"/>
                </a:cubicBezTo>
                <a:cubicBezTo>
                  <a:pt x="5740791" y="2841748"/>
                  <a:pt x="2968473" y="2699368"/>
                  <a:pt x="0" y="2690095"/>
                </a:cubicBezTo>
                <a:cubicBezTo>
                  <a:pt x="-37778" y="2353722"/>
                  <a:pt x="8003" y="704138"/>
                  <a:pt x="0" y="0"/>
                </a:cubicBezTo>
                <a:close/>
              </a:path>
              <a:path w="11005772" h="2690095" stroke="0" extrusionOk="0">
                <a:moveTo>
                  <a:pt x="0" y="0"/>
                </a:moveTo>
                <a:cubicBezTo>
                  <a:pt x="4508926" y="-86151"/>
                  <a:pt x="5972660" y="-78766"/>
                  <a:pt x="11005772" y="0"/>
                </a:cubicBezTo>
                <a:cubicBezTo>
                  <a:pt x="11019143" y="1219459"/>
                  <a:pt x="11079148" y="1545444"/>
                  <a:pt x="11005772" y="2690095"/>
                </a:cubicBezTo>
                <a:cubicBezTo>
                  <a:pt x="7680747" y="2532168"/>
                  <a:pt x="4486087" y="2612591"/>
                  <a:pt x="0" y="2690095"/>
                </a:cubicBezTo>
                <a:cubicBezTo>
                  <a:pt x="81871" y="2168429"/>
                  <a:pt x="38753" y="755997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41996674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179070" indent="-179070" algn="just" fontAlgn="base">
              <a:lnSpc>
                <a:spcPct val="160000"/>
              </a:lnSpc>
              <a:tabLst>
                <a:tab pos="3456940" algn="l"/>
              </a:tabLst>
            </a:pPr>
            <a:r>
              <a:rPr lang="ko-KR" altLang="en-US" sz="24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▶ 문제 공감</a:t>
            </a:r>
          </a:p>
          <a:p>
            <a:pPr marL="179070" indent="-179070" algn="just" fontAlgn="base">
              <a:lnSpc>
                <a:spcPct val="160000"/>
              </a:lnSpc>
              <a:tabLst>
                <a:tab pos="3456940" algn="l"/>
              </a:tabLst>
            </a:pPr>
            <a:r>
              <a:rPr lang="en-US" altLang="ko-KR" sz="20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· </a:t>
            </a:r>
            <a:r>
              <a:rPr lang="ko-KR" altLang="en-US" sz="20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일상생활에서 발생하는 다양한 디지털 소외 사례 찾아보기</a:t>
            </a:r>
            <a:endParaRPr lang="en-US" altLang="ko-KR" sz="2000" kern="0" dirty="0">
              <a:solidFill>
                <a:srgbClr val="000000"/>
              </a:solidFill>
              <a:latin typeface="나눔명조" panose="020B0600000101010101" charset="-127"/>
              <a:ea typeface="나눔명조" panose="020B0600000101010101" charset="-127"/>
            </a:endParaRPr>
          </a:p>
          <a:p>
            <a:pPr marL="179070" indent="-179070" algn="just" fontAlgn="base">
              <a:lnSpc>
                <a:spcPct val="160000"/>
              </a:lnSpc>
              <a:tabLst>
                <a:tab pos="3456940" algn="l"/>
              </a:tabLst>
            </a:pPr>
            <a:r>
              <a:rPr lang="en-US" altLang="ko-KR" sz="20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· </a:t>
            </a:r>
            <a:r>
              <a:rPr lang="ko-KR" altLang="en-US" sz="20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페르소나 </a:t>
            </a:r>
            <a:r>
              <a:rPr lang="ko-KR" altLang="en-US" sz="2000" kern="0" dirty="0" err="1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플레이북으로</a:t>
            </a:r>
            <a:r>
              <a:rPr lang="ko-KR" altLang="en-US" sz="20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 사회적 약자의 입장에서 공감해보기</a:t>
            </a:r>
            <a:endParaRPr lang="en-US" altLang="ko-KR" sz="2000" kern="0" dirty="0">
              <a:solidFill>
                <a:srgbClr val="000000"/>
              </a:solidFill>
              <a:latin typeface="나눔명조" panose="020B0600000101010101" charset="-127"/>
              <a:ea typeface="나눔명조" panose="020B0600000101010101" charset="-127"/>
            </a:endParaRPr>
          </a:p>
          <a:p>
            <a:pPr marL="179070" indent="-179070" algn="just" fontAlgn="base">
              <a:lnSpc>
                <a:spcPct val="160000"/>
              </a:lnSpc>
              <a:tabLst>
                <a:tab pos="3456940" algn="l"/>
              </a:tabLst>
            </a:pPr>
            <a:r>
              <a:rPr lang="ko-KR" altLang="en-US" sz="24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▶ 목표 설정 및 문제 정의</a:t>
            </a:r>
            <a:endParaRPr lang="en-US" altLang="ko-KR" sz="2400" kern="0" dirty="0">
              <a:solidFill>
                <a:srgbClr val="000000"/>
              </a:solidFill>
              <a:latin typeface="나눔명조" panose="020B0600000101010101" charset="-127"/>
              <a:ea typeface="나눔명조" panose="020B0600000101010101" charset="-127"/>
            </a:endParaRPr>
          </a:p>
          <a:p>
            <a:pPr marL="179070" indent="-179070" algn="just" fontAlgn="base">
              <a:lnSpc>
                <a:spcPct val="160000"/>
              </a:lnSpc>
              <a:tabLst>
                <a:tab pos="3456940" algn="l"/>
              </a:tabLst>
            </a:pPr>
            <a:r>
              <a:rPr lang="en-US" altLang="ko-KR" sz="20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· </a:t>
            </a:r>
            <a:r>
              <a:rPr lang="ko-KR" altLang="en-US" sz="20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유니버설 스마트 시티 구현을 위한 구체적인 문제를 문제 정의 </a:t>
            </a:r>
            <a:r>
              <a:rPr lang="ko-KR" altLang="en-US" sz="2000" kern="0" dirty="0" err="1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플레이북으로</a:t>
            </a:r>
            <a:r>
              <a:rPr lang="ko-KR" altLang="en-US" sz="20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 정리</a:t>
            </a:r>
          </a:p>
        </p:txBody>
      </p:sp>
      <p:pic>
        <p:nvPicPr>
          <p:cNvPr id="16" name="_x11458952" descr="EMB000028ac3e7b">
            <a:extLst>
              <a:ext uri="{FF2B5EF4-FFF2-40B4-BE49-F238E27FC236}">
                <a16:creationId xmlns:a16="http://schemas.microsoft.com/office/drawing/2014/main" id="{2D2766B5-08A0-4304-B6EF-9B5EFFA1C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746" y="1397861"/>
            <a:ext cx="90170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43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8614992" y="813086"/>
            <a:ext cx="2393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문제 이해하기</a:t>
            </a: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AF12AE4E-0133-40A7-9C6D-AA797AED6721}"/>
              </a:ext>
            </a:extLst>
          </p:cNvPr>
          <p:cNvSpPr/>
          <p:nvPr/>
        </p:nvSpPr>
        <p:spPr>
          <a:xfrm>
            <a:off x="142468" y="395174"/>
            <a:ext cx="1040936" cy="417912"/>
          </a:xfrm>
          <a:prstGeom prst="roundRect">
            <a:avLst>
              <a:gd name="adj" fmla="val 27902"/>
            </a:avLst>
          </a:prstGeom>
          <a:solidFill>
            <a:srgbClr val="F45E5E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01</a:t>
            </a:r>
            <a:endParaRPr lang="ko-KR" altLang="en-US" sz="2400" spc="-30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987527-5BE2-413D-A6A2-AD0C5C4AC066}"/>
              </a:ext>
            </a:extLst>
          </p:cNvPr>
          <p:cNvSpPr txBox="1"/>
          <p:nvPr/>
        </p:nvSpPr>
        <p:spPr>
          <a:xfrm>
            <a:off x="1183404" y="43208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문제 이해</a:t>
            </a:r>
          </a:p>
        </p:txBody>
      </p:sp>
      <p:pic>
        <p:nvPicPr>
          <p:cNvPr id="13" name="_x11458952" descr="EMB000028ac3e7b">
            <a:extLst>
              <a:ext uri="{FF2B5EF4-FFF2-40B4-BE49-F238E27FC236}">
                <a16:creationId xmlns:a16="http://schemas.microsoft.com/office/drawing/2014/main" id="{2D2766B5-08A0-4304-B6EF-9B5EFFA1C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746" y="1397861"/>
            <a:ext cx="90170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2628" y="2005331"/>
            <a:ext cx="4729677" cy="4662111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4534" y="2141861"/>
            <a:ext cx="3850046" cy="43890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B97C01-078C-3B36-0EA4-A6F9E3C19BB4}"/>
              </a:ext>
            </a:extLst>
          </p:cNvPr>
          <p:cNvSpPr txBox="1"/>
          <p:nvPr/>
        </p:nvSpPr>
        <p:spPr>
          <a:xfrm>
            <a:off x="564445" y="945303"/>
            <a:ext cx="7342066" cy="953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구글 드라이브에 </a:t>
            </a:r>
            <a:r>
              <a:rPr lang="ko-KR" altLang="en-US" sz="24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모둠</a:t>
            </a:r>
            <a:r>
              <a:rPr lang="ko-KR" altLang="en-US" sz="24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별</a:t>
            </a:r>
            <a:r>
              <a:rPr lang="ko-KR" altLang="en-US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폴더 생성</a:t>
            </a:r>
            <a:endParaRPr lang="en-US" altLang="ko-KR" sz="24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24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모둠별로</a:t>
            </a:r>
            <a:r>
              <a:rPr lang="ko-KR" altLang="en-US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하나의 폴더에 자료를 정리하며 협력</a:t>
            </a:r>
            <a:endParaRPr lang="en-US" altLang="ko-KR" sz="24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7968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8614992" y="813086"/>
            <a:ext cx="2393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문제 이해하기</a:t>
            </a: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AF12AE4E-0133-40A7-9C6D-AA797AED6721}"/>
              </a:ext>
            </a:extLst>
          </p:cNvPr>
          <p:cNvSpPr/>
          <p:nvPr/>
        </p:nvSpPr>
        <p:spPr>
          <a:xfrm>
            <a:off x="142468" y="395174"/>
            <a:ext cx="1040936" cy="417912"/>
          </a:xfrm>
          <a:prstGeom prst="roundRect">
            <a:avLst>
              <a:gd name="adj" fmla="val 27902"/>
            </a:avLst>
          </a:prstGeom>
          <a:solidFill>
            <a:srgbClr val="F45E5E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01</a:t>
            </a:r>
            <a:endParaRPr lang="ko-KR" altLang="en-US" sz="2400" spc="-30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987527-5BE2-413D-A6A2-AD0C5C4AC066}"/>
              </a:ext>
            </a:extLst>
          </p:cNvPr>
          <p:cNvSpPr txBox="1"/>
          <p:nvPr/>
        </p:nvSpPr>
        <p:spPr>
          <a:xfrm>
            <a:off x="1183404" y="43208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문제 이해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87A69B35-6146-419B-A9DA-48F4793A3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68" y="1665288"/>
            <a:ext cx="3449818" cy="49972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3973701" y="1915782"/>
            <a:ext cx="78155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36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플레이북을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작성하며 문제에 공감해봅시다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가상의 인물을 떠올리고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, 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상상하여 디지털 기기 사용이 어려운 사람의 입장이 되어 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생각해봅시다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</a:p>
        </p:txBody>
      </p:sp>
      <p:pic>
        <p:nvPicPr>
          <p:cNvPr id="8" name="_x11458952" descr="EMB000028ac3e7b">
            <a:extLst>
              <a:ext uri="{FF2B5EF4-FFF2-40B4-BE49-F238E27FC236}">
                <a16:creationId xmlns:a16="http://schemas.microsoft.com/office/drawing/2014/main" id="{CEB4468B-F4D5-4A09-A3D3-D8518F63A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746" y="1397861"/>
            <a:ext cx="90170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591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8614992" y="813086"/>
            <a:ext cx="2393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문제 이해하기</a:t>
            </a: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AF12AE4E-0133-40A7-9C6D-AA797AED6721}"/>
              </a:ext>
            </a:extLst>
          </p:cNvPr>
          <p:cNvSpPr/>
          <p:nvPr/>
        </p:nvSpPr>
        <p:spPr>
          <a:xfrm>
            <a:off x="142468" y="395174"/>
            <a:ext cx="1040936" cy="417912"/>
          </a:xfrm>
          <a:prstGeom prst="roundRect">
            <a:avLst>
              <a:gd name="adj" fmla="val 27902"/>
            </a:avLst>
          </a:prstGeom>
          <a:solidFill>
            <a:srgbClr val="F45E5E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01</a:t>
            </a:r>
            <a:endParaRPr lang="ko-KR" altLang="en-US" sz="2400" spc="-30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987527-5BE2-413D-A6A2-AD0C5C4AC066}"/>
              </a:ext>
            </a:extLst>
          </p:cNvPr>
          <p:cNvSpPr txBox="1"/>
          <p:nvPr/>
        </p:nvSpPr>
        <p:spPr>
          <a:xfrm>
            <a:off x="1183404" y="43208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문제 이해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11837481-776A-41B6-9D0E-78CF7DBEA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176" y="178952"/>
            <a:ext cx="5710816" cy="6526647"/>
          </a:xfrm>
          <a:prstGeom prst="rect">
            <a:avLst/>
          </a:prstGeom>
        </p:spPr>
      </p:pic>
      <p:pic>
        <p:nvPicPr>
          <p:cNvPr id="7" name="_x11458952" descr="EMB000028ac3e7b">
            <a:extLst>
              <a:ext uri="{FF2B5EF4-FFF2-40B4-BE49-F238E27FC236}">
                <a16:creationId xmlns:a16="http://schemas.microsoft.com/office/drawing/2014/main" id="{2D2766B5-08A0-4304-B6EF-9B5EFFA1C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746" y="1397861"/>
            <a:ext cx="90170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34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8614992" y="813086"/>
            <a:ext cx="2393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문제 이해하기</a:t>
            </a: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AF12AE4E-0133-40A7-9C6D-AA797AED6721}"/>
              </a:ext>
            </a:extLst>
          </p:cNvPr>
          <p:cNvSpPr/>
          <p:nvPr/>
        </p:nvSpPr>
        <p:spPr>
          <a:xfrm>
            <a:off x="142468" y="395174"/>
            <a:ext cx="1040936" cy="417912"/>
          </a:xfrm>
          <a:prstGeom prst="roundRect">
            <a:avLst>
              <a:gd name="adj" fmla="val 27902"/>
            </a:avLst>
          </a:prstGeom>
          <a:solidFill>
            <a:srgbClr val="F45E5E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01</a:t>
            </a:r>
            <a:endParaRPr lang="ko-KR" altLang="en-US" sz="2400" spc="-30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987527-5BE2-413D-A6A2-AD0C5C4AC066}"/>
              </a:ext>
            </a:extLst>
          </p:cNvPr>
          <p:cNvSpPr txBox="1"/>
          <p:nvPr/>
        </p:nvSpPr>
        <p:spPr>
          <a:xfrm>
            <a:off x="1183404" y="43208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문제 이해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6096000" y="1915782"/>
            <a:ext cx="5787886" cy="474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일상생활에서 디지털 소외 계층이 겪는 어려움에 대해 자유롭게 적어봅시다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36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잼보드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-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구글 드라이브 연동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36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모둠별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폴더에 </a:t>
            </a:r>
            <a:r>
              <a:rPr lang="ko-KR" altLang="en-US" sz="36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잼보드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생성 후 학생들이 접속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pic>
        <p:nvPicPr>
          <p:cNvPr id="1026" name="Picture 2" descr="https://lh3.googleusercontent.com/4AFujGYjKbSD63EfhaCRiPkqXtxV0OkhLfJMaBX_5EZEF-cMqR5_lXJlWFLzBsplvnlTZUT1-hrHddlJW46qzAc9YG7kF_jk5yrSzjs=w9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62797"/>
            <a:ext cx="5940425" cy="365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_x11458952" descr="EMB000028ac3e7b">
            <a:extLst>
              <a:ext uri="{FF2B5EF4-FFF2-40B4-BE49-F238E27FC236}">
                <a16:creationId xmlns:a16="http://schemas.microsoft.com/office/drawing/2014/main" id="{2D2766B5-08A0-4304-B6EF-9B5EFFA1C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746" y="1397861"/>
            <a:ext cx="90170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581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8614992" y="813086"/>
            <a:ext cx="2393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문제 이해하기</a:t>
            </a: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AF12AE4E-0133-40A7-9C6D-AA797AED6721}"/>
              </a:ext>
            </a:extLst>
          </p:cNvPr>
          <p:cNvSpPr/>
          <p:nvPr/>
        </p:nvSpPr>
        <p:spPr>
          <a:xfrm>
            <a:off x="142468" y="395174"/>
            <a:ext cx="1040936" cy="417912"/>
          </a:xfrm>
          <a:prstGeom prst="roundRect">
            <a:avLst>
              <a:gd name="adj" fmla="val 27902"/>
            </a:avLst>
          </a:prstGeom>
          <a:solidFill>
            <a:srgbClr val="F45E5E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01</a:t>
            </a:r>
            <a:endParaRPr lang="ko-KR" altLang="en-US" sz="2400" spc="-30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987527-5BE2-413D-A6A2-AD0C5C4AC066}"/>
              </a:ext>
            </a:extLst>
          </p:cNvPr>
          <p:cNvSpPr txBox="1"/>
          <p:nvPr/>
        </p:nvSpPr>
        <p:spPr>
          <a:xfrm>
            <a:off x="1183404" y="43208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문제 이해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BAF35B73-FA37-4D58-B10C-AF07A04CB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61" y="2232134"/>
            <a:ext cx="5863039" cy="3480513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9F44984D-BC6B-4853-A7BA-534351739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2232134"/>
            <a:ext cx="5896873" cy="3429000"/>
          </a:xfrm>
          <a:prstGeom prst="rect">
            <a:avLst/>
          </a:prstGeom>
        </p:spPr>
      </p:pic>
      <p:pic>
        <p:nvPicPr>
          <p:cNvPr id="12" name="_x11458952" descr="EMB000028ac3e7b">
            <a:extLst>
              <a:ext uri="{FF2B5EF4-FFF2-40B4-BE49-F238E27FC236}">
                <a16:creationId xmlns:a16="http://schemas.microsoft.com/office/drawing/2014/main" id="{2D2766B5-08A0-4304-B6EF-9B5EFFA1C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746" y="1397861"/>
            <a:ext cx="90170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087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8614992" y="813086"/>
            <a:ext cx="2393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문제 이해하기</a:t>
            </a: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AF12AE4E-0133-40A7-9C6D-AA797AED6721}"/>
              </a:ext>
            </a:extLst>
          </p:cNvPr>
          <p:cNvSpPr/>
          <p:nvPr/>
        </p:nvSpPr>
        <p:spPr>
          <a:xfrm>
            <a:off x="142468" y="395174"/>
            <a:ext cx="1040936" cy="417912"/>
          </a:xfrm>
          <a:prstGeom prst="roundRect">
            <a:avLst>
              <a:gd name="adj" fmla="val 27902"/>
            </a:avLst>
          </a:prstGeom>
          <a:solidFill>
            <a:srgbClr val="F45E5E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01</a:t>
            </a:r>
            <a:endParaRPr lang="ko-KR" altLang="en-US" sz="2400" spc="-30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987527-5BE2-413D-A6A2-AD0C5C4AC066}"/>
              </a:ext>
            </a:extLst>
          </p:cNvPr>
          <p:cNvSpPr txBox="1"/>
          <p:nvPr/>
        </p:nvSpPr>
        <p:spPr>
          <a:xfrm>
            <a:off x="1183404" y="43208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문제 이해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AF1A917D-8822-4E59-AA89-66A789EEC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292" y="144017"/>
            <a:ext cx="5435131" cy="6583750"/>
          </a:xfrm>
          <a:prstGeom prst="rect">
            <a:avLst/>
          </a:prstGeom>
        </p:spPr>
      </p:pic>
      <p:pic>
        <p:nvPicPr>
          <p:cNvPr id="7" name="_x11458952" descr="EMB000028ac3e7b">
            <a:extLst>
              <a:ext uri="{FF2B5EF4-FFF2-40B4-BE49-F238E27FC236}">
                <a16:creationId xmlns:a16="http://schemas.microsoft.com/office/drawing/2014/main" id="{822456D4-229A-4446-90F9-3CC958EDD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746" y="1397861"/>
            <a:ext cx="90170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770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FFEDE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7FFCF15B-68CB-4BD0-B182-2CC3D27D2E4D}"/>
              </a:ext>
            </a:extLst>
          </p:cNvPr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7F10CBA-C888-442D-BFE3-B15DFA1F3770}"/>
              </a:ext>
            </a:extLst>
          </p:cNvPr>
          <p:cNvGrpSpPr/>
          <p:nvPr/>
        </p:nvGrpSpPr>
        <p:grpSpPr>
          <a:xfrm>
            <a:off x="-1471617" y="-488890"/>
            <a:ext cx="3650013" cy="4019503"/>
            <a:chOff x="5035953" y="1139401"/>
            <a:chExt cx="4748918" cy="5229649"/>
          </a:xfrm>
        </p:grpSpPr>
        <p:sp>
          <p:nvSpPr>
            <p:cNvPr id="17" name="직사각형 10">
              <a:extLst>
                <a:ext uri="{FF2B5EF4-FFF2-40B4-BE49-F238E27FC236}">
                  <a16:creationId xmlns:a16="http://schemas.microsoft.com/office/drawing/2014/main" id="{457C2E2D-CC52-4E9D-AE2E-8E6CC185E556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6923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직사각형 10">
              <a:extLst>
                <a:ext uri="{FF2B5EF4-FFF2-40B4-BE49-F238E27FC236}">
                  <a16:creationId xmlns:a16="http://schemas.microsoft.com/office/drawing/2014/main" id="{5EBB8730-9FF7-4284-8D04-432AB2E8651E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8A35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9" name="직사각형 10">
              <a:extLst>
                <a:ext uri="{FF2B5EF4-FFF2-40B4-BE49-F238E27FC236}">
                  <a16:creationId xmlns:a16="http://schemas.microsoft.com/office/drawing/2014/main" id="{56DDD8BA-921C-4FB3-B9AD-3C77EC1662E5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1DA6AF5-D451-4B67-B02C-5F8591181C69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3747DD0B-DD14-45CF-B851-A2FA7F4701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BC2644D-FB7E-4B33-ACDF-608D07465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A3E1CBAC-2CA7-4E81-8371-060A070A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0" y="6162675"/>
            <a:ext cx="1735802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964412C-5299-4AAA-8633-F1A48F786DDE}"/>
              </a:ext>
            </a:extLst>
          </p:cNvPr>
          <p:cNvSpPr txBox="1"/>
          <p:nvPr/>
        </p:nvSpPr>
        <p:spPr>
          <a:xfrm>
            <a:off x="8757195" y="523494"/>
            <a:ext cx="2896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20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차별없는</a:t>
            </a: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스마트 시티 만들기</a:t>
            </a:r>
            <a:endParaRPr lang="ko-KR" altLang="en-US" sz="20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BA194797-4F28-4F72-90F9-730BDEB008AD}"/>
              </a:ext>
            </a:extLst>
          </p:cNvPr>
          <p:cNvSpPr/>
          <p:nvPr/>
        </p:nvSpPr>
        <p:spPr>
          <a:xfrm>
            <a:off x="5105400" y="-250035"/>
            <a:ext cx="1981200" cy="873923"/>
          </a:xfrm>
          <a:prstGeom prst="roundRect">
            <a:avLst>
              <a:gd name="adj" fmla="val 13004"/>
            </a:avLst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 algn="ctr"/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목차</a:t>
            </a: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31397EF5-475C-471D-A4E1-716049F11933}"/>
              </a:ext>
            </a:extLst>
          </p:cNvPr>
          <p:cNvCxnSpPr>
            <a:cxnSpLocks/>
          </p:cNvCxnSpPr>
          <p:nvPr/>
        </p:nvCxnSpPr>
        <p:spPr>
          <a:xfrm>
            <a:off x="997004" y="3701143"/>
            <a:ext cx="126070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434E8742-0E6B-4653-99BE-B3E51BFEBC22}"/>
              </a:ext>
            </a:extLst>
          </p:cNvPr>
          <p:cNvSpPr/>
          <p:nvPr/>
        </p:nvSpPr>
        <p:spPr>
          <a:xfrm>
            <a:off x="359382" y="2159477"/>
            <a:ext cx="2561309" cy="2554515"/>
          </a:xfrm>
          <a:prstGeom prst="round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01</a:t>
            </a:r>
          </a:p>
          <a:p>
            <a:pPr algn="ctr"/>
            <a:r>
              <a:rPr lang="ko-KR" altLang="en-US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문제 이해</a:t>
            </a:r>
            <a:endParaRPr lang="en-US" altLang="ko-KR" sz="24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endParaRPr lang="en-US" altLang="ko-KR" sz="9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r>
              <a:rPr lang="ko-KR" altLang="en-US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디지털 소외 문제</a:t>
            </a:r>
            <a:endParaRPr lang="en-US" altLang="ko-KR" dirty="0">
              <a:latin typeface="나눔스퀘어라운드 Light" panose="020B0600000101010101" pitchFamily="50" charset="-127"/>
              <a:ea typeface="나눔스퀘어라운드 Light" panose="020B0600000101010101" pitchFamily="50" charset="-127"/>
            </a:endParaRPr>
          </a:p>
          <a:p>
            <a:pPr algn="ctr"/>
            <a:r>
              <a:rPr lang="ko-KR" altLang="en-US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 살펴보기</a:t>
            </a:r>
            <a:endParaRPr lang="ko-KR" altLang="en-US" sz="24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F4D9721D-5794-48C2-8CA0-FF6849A9B9A1}"/>
              </a:ext>
            </a:extLst>
          </p:cNvPr>
          <p:cNvSpPr/>
          <p:nvPr/>
        </p:nvSpPr>
        <p:spPr>
          <a:xfrm>
            <a:off x="3320822" y="2159477"/>
            <a:ext cx="2561309" cy="2554515"/>
          </a:xfrm>
          <a:prstGeom prst="round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02</a:t>
            </a:r>
          </a:p>
          <a:p>
            <a:pPr algn="ctr"/>
            <a:r>
              <a:rPr lang="ko-KR" altLang="en-US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해결 탐구 </a:t>
            </a:r>
            <a:endParaRPr lang="en-US" altLang="ko-KR" sz="24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endParaRPr lang="en-US" altLang="ko-KR" sz="9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r>
              <a:rPr lang="ko-KR" altLang="en-US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유니버설 디자인으로</a:t>
            </a:r>
            <a:endParaRPr lang="en-US" altLang="ko-KR" dirty="0">
              <a:latin typeface="나눔스퀘어라운드 Light" panose="020B0600000101010101" pitchFamily="50" charset="-127"/>
              <a:ea typeface="나눔스퀘어라운드 Light" panose="020B0600000101010101" pitchFamily="50" charset="-127"/>
            </a:endParaRPr>
          </a:p>
          <a:p>
            <a:pPr algn="ctr"/>
            <a:r>
              <a:rPr lang="ko-KR" altLang="en-US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스마트 시티 구상하기</a:t>
            </a:r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20FE165F-753B-4609-931B-55E18636265B}"/>
              </a:ext>
            </a:extLst>
          </p:cNvPr>
          <p:cNvSpPr/>
          <p:nvPr/>
        </p:nvSpPr>
        <p:spPr>
          <a:xfrm>
            <a:off x="6282262" y="2159477"/>
            <a:ext cx="2561309" cy="2554515"/>
          </a:xfrm>
          <a:prstGeom prst="round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03</a:t>
            </a:r>
          </a:p>
          <a:p>
            <a:pPr algn="ctr"/>
            <a:r>
              <a:rPr lang="ko-KR" altLang="en-US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결정 실행</a:t>
            </a:r>
            <a:endParaRPr lang="en-US" altLang="ko-KR" sz="24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endParaRPr lang="en-US" altLang="ko-KR" sz="9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r>
              <a:rPr lang="ko-KR" altLang="en-US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스마트 시티</a:t>
            </a:r>
            <a:endParaRPr lang="en-US" altLang="ko-KR" dirty="0">
              <a:latin typeface="나눔스퀘어라운드 Light" panose="020B0600000101010101" pitchFamily="50" charset="-127"/>
              <a:ea typeface="나눔스퀘어라운드 Light" panose="020B0600000101010101" pitchFamily="50" charset="-127"/>
            </a:endParaRPr>
          </a:p>
          <a:p>
            <a:pPr algn="ctr"/>
            <a:r>
              <a:rPr lang="ko-KR" altLang="en-US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 엔트리로 구현하기</a:t>
            </a:r>
            <a:endParaRPr lang="ko-KR" altLang="en-US" sz="24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3DDDC908-CBA5-4747-8AA6-9E0062752EC5}"/>
              </a:ext>
            </a:extLst>
          </p:cNvPr>
          <p:cNvCxnSpPr>
            <a:cxnSpLocks/>
          </p:cNvCxnSpPr>
          <p:nvPr/>
        </p:nvCxnSpPr>
        <p:spPr>
          <a:xfrm>
            <a:off x="1007714" y="3701143"/>
            <a:ext cx="126070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>
            <a:extLst>
              <a:ext uri="{FF2B5EF4-FFF2-40B4-BE49-F238E27FC236}">
                <a16:creationId xmlns:a16="http://schemas.microsoft.com/office/drawing/2014/main" id="{21DE8B90-9E71-4D06-ADEC-E34C74445E5E}"/>
              </a:ext>
            </a:extLst>
          </p:cNvPr>
          <p:cNvCxnSpPr>
            <a:cxnSpLocks/>
          </p:cNvCxnSpPr>
          <p:nvPr/>
        </p:nvCxnSpPr>
        <p:spPr>
          <a:xfrm>
            <a:off x="3971125" y="3701143"/>
            <a:ext cx="126070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741079FD-F678-4706-B058-4B5524CD08A3}"/>
              </a:ext>
            </a:extLst>
          </p:cNvPr>
          <p:cNvCxnSpPr>
            <a:cxnSpLocks/>
          </p:cNvCxnSpPr>
          <p:nvPr/>
        </p:nvCxnSpPr>
        <p:spPr>
          <a:xfrm>
            <a:off x="6932565" y="3701143"/>
            <a:ext cx="126070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36AA252-C673-4D99-AD82-2714AA92F625}"/>
              </a:ext>
            </a:extLst>
          </p:cNvPr>
          <p:cNvSpPr txBox="1"/>
          <p:nvPr/>
        </p:nvSpPr>
        <p:spPr>
          <a:xfrm>
            <a:off x="5517155" y="6279370"/>
            <a:ext cx="1157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중학교 </a:t>
            </a:r>
            <a:r>
              <a:rPr lang="en-US" altLang="ko-KR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</a:t>
            </a:r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학년</a:t>
            </a:r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4A8C4126-33D5-4692-9440-F34CCE08A5B9}"/>
              </a:ext>
            </a:extLst>
          </p:cNvPr>
          <p:cNvSpPr/>
          <p:nvPr/>
        </p:nvSpPr>
        <p:spPr>
          <a:xfrm>
            <a:off x="9243702" y="2159477"/>
            <a:ext cx="2561309" cy="2554515"/>
          </a:xfrm>
          <a:prstGeom prst="round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04</a:t>
            </a:r>
          </a:p>
          <a:p>
            <a:pPr algn="ctr"/>
            <a:r>
              <a:rPr lang="ko-KR" altLang="en-US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학습 적용</a:t>
            </a:r>
            <a:endParaRPr lang="en-US" altLang="ko-KR" sz="24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endParaRPr lang="en-US" altLang="ko-KR" sz="9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r>
              <a:rPr lang="ko-KR" altLang="en-US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결과물을 발표하고</a:t>
            </a:r>
            <a:endParaRPr lang="en-US" altLang="ko-KR" dirty="0">
              <a:latin typeface="나눔스퀘어라운드 Light" panose="020B0600000101010101" pitchFamily="50" charset="-127"/>
              <a:ea typeface="나눔스퀘어라운드 Light" panose="020B0600000101010101" pitchFamily="50" charset="-127"/>
            </a:endParaRPr>
          </a:p>
          <a:p>
            <a:pPr algn="ctr"/>
            <a:r>
              <a:rPr lang="ko-KR" altLang="en-US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배움 나누기</a:t>
            </a:r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57750CF6-9604-496B-91AC-568E5A0769E6}"/>
              </a:ext>
            </a:extLst>
          </p:cNvPr>
          <p:cNvCxnSpPr>
            <a:cxnSpLocks/>
          </p:cNvCxnSpPr>
          <p:nvPr/>
        </p:nvCxnSpPr>
        <p:spPr>
          <a:xfrm>
            <a:off x="9894005" y="3701143"/>
            <a:ext cx="126070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85619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FFEDE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7FFCF15B-68CB-4BD0-B182-2CC3D27D2E4D}"/>
              </a:ext>
            </a:extLst>
          </p:cNvPr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7F10CBA-C888-442D-BFE3-B15DFA1F3770}"/>
              </a:ext>
            </a:extLst>
          </p:cNvPr>
          <p:cNvGrpSpPr/>
          <p:nvPr/>
        </p:nvGrpSpPr>
        <p:grpSpPr>
          <a:xfrm>
            <a:off x="-1471617" y="-488890"/>
            <a:ext cx="3650013" cy="4019503"/>
            <a:chOff x="5035953" y="1139401"/>
            <a:chExt cx="4748918" cy="5229649"/>
          </a:xfrm>
        </p:grpSpPr>
        <p:sp>
          <p:nvSpPr>
            <p:cNvPr id="17" name="직사각형 10">
              <a:extLst>
                <a:ext uri="{FF2B5EF4-FFF2-40B4-BE49-F238E27FC236}">
                  <a16:creationId xmlns:a16="http://schemas.microsoft.com/office/drawing/2014/main" id="{457C2E2D-CC52-4E9D-AE2E-8E6CC185E556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6923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8" name="직사각형 10">
              <a:extLst>
                <a:ext uri="{FF2B5EF4-FFF2-40B4-BE49-F238E27FC236}">
                  <a16:creationId xmlns:a16="http://schemas.microsoft.com/office/drawing/2014/main" id="{5EBB8730-9FF7-4284-8D04-432AB2E8651E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8A35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9" name="직사각형 10">
              <a:extLst>
                <a:ext uri="{FF2B5EF4-FFF2-40B4-BE49-F238E27FC236}">
                  <a16:creationId xmlns:a16="http://schemas.microsoft.com/office/drawing/2014/main" id="{56DDD8BA-921C-4FB3-B9AD-3C77EC1662E5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1DA6AF5-D451-4B67-B02C-5F8591181C69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3747DD0B-DD14-45CF-B851-A2FA7F4701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BC2644D-FB7E-4B33-ACDF-608D07465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A3E1CBAC-2CA7-4E81-8371-060A070A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0" y="6162675"/>
            <a:ext cx="1735802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BA194797-4F28-4F72-90F9-730BDEB008AD}"/>
              </a:ext>
            </a:extLst>
          </p:cNvPr>
          <p:cNvSpPr/>
          <p:nvPr/>
        </p:nvSpPr>
        <p:spPr>
          <a:xfrm>
            <a:off x="5105400" y="-250035"/>
            <a:ext cx="1981200" cy="873923"/>
          </a:xfrm>
          <a:prstGeom prst="roundRect">
            <a:avLst>
              <a:gd name="adj" fmla="val 13004"/>
            </a:avLst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-150" normalizeH="0" baseline="0" noProof="0" dirty="0">
              <a:ln>
                <a:solidFill>
                  <a:srgbClr val="0D6ABA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나눔스퀘어라운드 Bold" panose="020B0600000101010101" pitchFamily="50" charset="-127"/>
              <a:ea typeface="나눔스퀘어라운드 Bold" panose="020B0600000101010101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0" i="0" u="none" strike="noStrike" kern="1200" cap="none" spc="-150" normalizeH="0" baseline="0" noProof="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스퀘어라운드 Bold" panose="020B0600000101010101" pitchFamily="50" charset="-127"/>
                <a:ea typeface="나눔스퀘어라운드 Bold" panose="020B0600000101010101" pitchFamily="50" charset="-127"/>
                <a:cs typeface="+mn-cs"/>
              </a:rPr>
              <a:t>목차</a:t>
            </a: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31397EF5-475C-471D-A4E1-716049F11933}"/>
              </a:ext>
            </a:extLst>
          </p:cNvPr>
          <p:cNvCxnSpPr>
            <a:cxnSpLocks/>
          </p:cNvCxnSpPr>
          <p:nvPr/>
        </p:nvCxnSpPr>
        <p:spPr>
          <a:xfrm>
            <a:off x="997004" y="3701143"/>
            <a:ext cx="126070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F4D9721D-5794-48C2-8CA0-FF6849A9B9A1}"/>
              </a:ext>
            </a:extLst>
          </p:cNvPr>
          <p:cNvSpPr/>
          <p:nvPr/>
        </p:nvSpPr>
        <p:spPr>
          <a:xfrm>
            <a:off x="4815345" y="2159477"/>
            <a:ext cx="2561309" cy="2554515"/>
          </a:xfrm>
          <a:prstGeom prst="round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1200" cap="none" spc="-150" normalizeH="0" baseline="0" noProof="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+mn-cs"/>
              </a:rPr>
              <a:t>02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_ac Bold" panose="020B0600000101010101" pitchFamily="50" charset="-127"/>
                <a:ea typeface="나눔스퀘어_ac Bold" panose="020B0600000101010101" pitchFamily="50" charset="-127"/>
                <a:cs typeface="+mn-cs"/>
              </a:rPr>
              <a:t>해결 탐구 </a:t>
            </a:r>
            <a:endParaRPr kumimoji="0" lang="en-US" altLang="ko-K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스퀘어_ac Bold" panose="020B0600000101010101" pitchFamily="50" charset="-127"/>
              <a:ea typeface="나눔스퀘어_ac Bold" panose="020B0600000101010101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스퀘어_ac Bold" panose="020B0600000101010101" pitchFamily="50" charset="-127"/>
              <a:ea typeface="나눔스퀘어_ac Bold" panose="020B0600000101010101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라운드 Light" panose="020B0600000101010101" pitchFamily="50" charset="-127"/>
                <a:ea typeface="나눔스퀘어라운드 Light" panose="020B0600000101010101" pitchFamily="50" charset="-127"/>
                <a:cs typeface="+mn-cs"/>
              </a:rPr>
              <a:t>유니버설 디자인으로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스퀘어라운드 Light" panose="020B0600000101010101" pitchFamily="50" charset="-127"/>
              <a:ea typeface="나눔스퀘어라운드 Light" panose="020B0600000101010101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라운드 Light" panose="020B0600000101010101" pitchFamily="50" charset="-127"/>
                <a:ea typeface="나눔스퀘어라운드 Light" panose="020B0600000101010101" pitchFamily="50" charset="-127"/>
                <a:cs typeface="+mn-cs"/>
              </a:rPr>
              <a:t>스마트 시티 구상하기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스퀘어_ac Bold" panose="020B0600000101010101" pitchFamily="50" charset="-127"/>
              <a:ea typeface="나눔스퀘어_ac Bold" panose="020B0600000101010101" pitchFamily="50" charset="-127"/>
              <a:cs typeface="+mn-cs"/>
            </a:endParaRPr>
          </a:p>
        </p:txBody>
      </p:sp>
      <p:cxnSp>
        <p:nvCxnSpPr>
          <p:cNvPr id="43" name="직선 연결선 42">
            <a:extLst>
              <a:ext uri="{FF2B5EF4-FFF2-40B4-BE49-F238E27FC236}">
                <a16:creationId xmlns:a16="http://schemas.microsoft.com/office/drawing/2014/main" id="{21DE8B90-9E71-4D06-ADEC-E34C74445E5E}"/>
              </a:ext>
            </a:extLst>
          </p:cNvPr>
          <p:cNvCxnSpPr>
            <a:cxnSpLocks/>
          </p:cNvCxnSpPr>
          <p:nvPr/>
        </p:nvCxnSpPr>
        <p:spPr>
          <a:xfrm>
            <a:off x="5465648" y="3701143"/>
            <a:ext cx="126070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36AA252-C673-4D99-AD82-2714AA92F625}"/>
              </a:ext>
            </a:extLst>
          </p:cNvPr>
          <p:cNvSpPr txBox="1"/>
          <p:nvPr/>
        </p:nvSpPr>
        <p:spPr>
          <a:xfrm>
            <a:off x="5517155" y="6279370"/>
            <a:ext cx="1157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0" i="0" u="none" strike="noStrike" kern="1200" cap="none" spc="-150" normalizeH="0" baseline="0" noProof="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uLnTx/>
                <a:uFillTx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+mn-cs"/>
              </a:rPr>
              <a:t>중학교 </a:t>
            </a:r>
            <a:r>
              <a:rPr kumimoji="0" lang="en-US" altLang="ko-KR" sz="1600" b="0" i="0" u="none" strike="noStrike" kern="1200" cap="none" spc="-150" normalizeH="0" baseline="0" noProof="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uLnTx/>
                <a:uFillTx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+mn-cs"/>
              </a:rPr>
              <a:t>3</a:t>
            </a:r>
            <a:r>
              <a:rPr kumimoji="0" lang="ko-KR" altLang="en-US" sz="1600" b="0" i="0" u="none" strike="noStrike" kern="1200" cap="none" spc="-150" normalizeH="0" baseline="0" noProof="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uLnTx/>
                <a:uFillTx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+mn-cs"/>
              </a:rPr>
              <a:t>학년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964412C-5299-4AAA-8633-F1A48F786DDE}"/>
              </a:ext>
            </a:extLst>
          </p:cNvPr>
          <p:cNvSpPr txBox="1"/>
          <p:nvPr/>
        </p:nvSpPr>
        <p:spPr>
          <a:xfrm>
            <a:off x="8757195" y="523494"/>
            <a:ext cx="2896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20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차별없는</a:t>
            </a: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스마트 시티 만들기</a:t>
            </a:r>
            <a:endParaRPr lang="ko-KR" altLang="en-US" sz="20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50221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8177372" y="813086"/>
            <a:ext cx="2831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해결책 탐구하기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858C80-63F5-4191-AEE0-869DF77DB884}"/>
              </a:ext>
            </a:extLst>
          </p:cNvPr>
          <p:cNvSpPr txBox="1"/>
          <p:nvPr/>
        </p:nvSpPr>
        <p:spPr>
          <a:xfrm>
            <a:off x="1183404" y="43208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해결 탐색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6858458D-D41F-45F3-B594-D54C40F30E9A}"/>
              </a:ext>
            </a:extLst>
          </p:cNvPr>
          <p:cNvSpPr/>
          <p:nvPr/>
        </p:nvSpPr>
        <p:spPr>
          <a:xfrm>
            <a:off x="142468" y="383503"/>
            <a:ext cx="986167" cy="417912"/>
          </a:xfrm>
          <a:prstGeom prst="roundRect">
            <a:avLst>
              <a:gd name="adj" fmla="val 27902"/>
            </a:avLst>
          </a:prstGeom>
          <a:solidFill>
            <a:srgbClr val="377CA7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02</a:t>
            </a:r>
            <a:endParaRPr lang="ko-KR" altLang="en-US" sz="2400" spc="-30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10" name="_x11458952" descr="EMB000028ac3e7b">
            <a:extLst>
              <a:ext uri="{FF2B5EF4-FFF2-40B4-BE49-F238E27FC236}">
                <a16:creationId xmlns:a16="http://schemas.microsoft.com/office/drawing/2014/main" id="{2D2766B5-08A0-4304-B6EF-9B5EFFA1C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746" y="1397861"/>
            <a:ext cx="90170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2">
            <a:extLst>
              <a:ext uri="{FF2B5EF4-FFF2-40B4-BE49-F238E27FC236}">
                <a16:creationId xmlns:a16="http://schemas.microsoft.com/office/drawing/2014/main" id="{2B122585-D96A-4768-83DF-1C4425419035}"/>
              </a:ext>
            </a:extLst>
          </p:cNvPr>
          <p:cNvSpPr/>
          <p:nvPr/>
        </p:nvSpPr>
        <p:spPr>
          <a:xfrm>
            <a:off x="489393" y="2179307"/>
            <a:ext cx="11005772" cy="2591607"/>
          </a:xfrm>
          <a:custGeom>
            <a:avLst/>
            <a:gdLst>
              <a:gd name="connsiteX0" fmla="*/ 0 w 11005772"/>
              <a:gd name="connsiteY0" fmla="*/ 0 h 2591607"/>
              <a:gd name="connsiteX1" fmla="*/ 11005772 w 11005772"/>
              <a:gd name="connsiteY1" fmla="*/ 0 h 2591607"/>
              <a:gd name="connsiteX2" fmla="*/ 11005772 w 11005772"/>
              <a:gd name="connsiteY2" fmla="*/ 2591607 h 2591607"/>
              <a:gd name="connsiteX3" fmla="*/ 0 w 11005772"/>
              <a:gd name="connsiteY3" fmla="*/ 2591607 h 2591607"/>
              <a:gd name="connsiteX4" fmla="*/ 0 w 11005772"/>
              <a:gd name="connsiteY4" fmla="*/ 0 h 2591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05772" h="2591607" fill="none" extrusionOk="0">
                <a:moveTo>
                  <a:pt x="0" y="0"/>
                </a:moveTo>
                <a:cubicBezTo>
                  <a:pt x="4616560" y="-39691"/>
                  <a:pt x="9467231" y="-128975"/>
                  <a:pt x="11005772" y="0"/>
                </a:cubicBezTo>
                <a:cubicBezTo>
                  <a:pt x="10955433" y="1118264"/>
                  <a:pt x="11028229" y="2082738"/>
                  <a:pt x="11005772" y="2591607"/>
                </a:cubicBezTo>
                <a:cubicBezTo>
                  <a:pt x="5740791" y="2743260"/>
                  <a:pt x="2968473" y="2600880"/>
                  <a:pt x="0" y="2591607"/>
                </a:cubicBezTo>
                <a:cubicBezTo>
                  <a:pt x="-37778" y="1329677"/>
                  <a:pt x="8003" y="507421"/>
                  <a:pt x="0" y="0"/>
                </a:cubicBezTo>
                <a:close/>
              </a:path>
              <a:path w="11005772" h="2591607" stroke="0" extrusionOk="0">
                <a:moveTo>
                  <a:pt x="0" y="0"/>
                </a:moveTo>
                <a:cubicBezTo>
                  <a:pt x="4508926" y="-86151"/>
                  <a:pt x="5972660" y="-78766"/>
                  <a:pt x="11005772" y="0"/>
                </a:cubicBezTo>
                <a:cubicBezTo>
                  <a:pt x="11019143" y="981921"/>
                  <a:pt x="11079148" y="1874989"/>
                  <a:pt x="11005772" y="2591607"/>
                </a:cubicBezTo>
                <a:cubicBezTo>
                  <a:pt x="7680747" y="2433680"/>
                  <a:pt x="4486087" y="2514103"/>
                  <a:pt x="0" y="2591607"/>
                </a:cubicBezTo>
                <a:cubicBezTo>
                  <a:pt x="81871" y="1835658"/>
                  <a:pt x="38753" y="796573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41996674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179070" indent="-179070" algn="just" fontAlgn="base">
              <a:lnSpc>
                <a:spcPct val="160000"/>
              </a:lnSpc>
              <a:tabLst>
                <a:tab pos="3456940" algn="l"/>
              </a:tabLst>
            </a:pPr>
            <a:r>
              <a:rPr lang="ko-KR" altLang="en-US" sz="24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▶ 해결책 탐색</a:t>
            </a:r>
          </a:p>
          <a:p>
            <a:pPr marL="179070" indent="-179070" algn="just" fontAlgn="base">
              <a:lnSpc>
                <a:spcPct val="160000"/>
              </a:lnSpc>
              <a:tabLst>
                <a:tab pos="3456940" algn="l"/>
              </a:tabLst>
            </a:pPr>
            <a:r>
              <a:rPr lang="en-US" altLang="ko-KR" sz="20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· </a:t>
            </a:r>
            <a:r>
              <a:rPr lang="ko-KR" altLang="en-US" sz="20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문제 해결을 위한 스마트 제품 구상</a:t>
            </a:r>
            <a:endParaRPr lang="en-US" altLang="ko-KR" sz="2000" kern="0" dirty="0">
              <a:solidFill>
                <a:srgbClr val="000000"/>
              </a:solidFill>
              <a:latin typeface="나눔명조" panose="020B0600000101010101" charset="-127"/>
              <a:ea typeface="나눔명조" panose="020B0600000101010101" charset="-127"/>
            </a:endParaRPr>
          </a:p>
          <a:p>
            <a:pPr marL="179070" indent="-179070" algn="just" fontAlgn="base">
              <a:lnSpc>
                <a:spcPct val="160000"/>
              </a:lnSpc>
              <a:tabLst>
                <a:tab pos="3456940" algn="l"/>
              </a:tabLst>
            </a:pPr>
            <a:r>
              <a:rPr lang="en-US" altLang="ko-KR" sz="20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· </a:t>
            </a:r>
            <a:r>
              <a:rPr lang="ko-KR" altLang="en-US" sz="20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해결책 요약 </a:t>
            </a:r>
            <a:r>
              <a:rPr lang="ko-KR" altLang="en-US" sz="2000" kern="0" dirty="0" err="1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플레이북에</a:t>
            </a:r>
            <a:r>
              <a:rPr lang="ko-KR" altLang="en-US" sz="20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 해결방법 정리</a:t>
            </a:r>
            <a:endParaRPr lang="en-US" altLang="ko-KR" sz="2000" kern="0" dirty="0">
              <a:solidFill>
                <a:srgbClr val="000000"/>
              </a:solidFill>
              <a:latin typeface="나눔명조" panose="020B0600000101010101" charset="-127"/>
              <a:ea typeface="나눔명조" panose="020B0600000101010101" charset="-127"/>
            </a:endParaRPr>
          </a:p>
          <a:p>
            <a:pPr marL="179070" indent="-179070" algn="just" fontAlgn="base">
              <a:lnSpc>
                <a:spcPct val="160000"/>
              </a:lnSpc>
              <a:tabLst>
                <a:tab pos="3456940" algn="l"/>
              </a:tabLst>
            </a:pPr>
            <a:r>
              <a:rPr lang="en-US" altLang="ko-KR" sz="20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 - </a:t>
            </a:r>
            <a:r>
              <a:rPr lang="ko-KR" altLang="en-US" sz="20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유니버설 제품의 </a:t>
            </a:r>
            <a:r>
              <a:rPr lang="en-US" altLang="ko-KR" sz="20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7</a:t>
            </a:r>
            <a:r>
              <a:rPr lang="ko-KR" altLang="en-US" sz="20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가지 조건을 만족했는지 </a:t>
            </a:r>
            <a:r>
              <a:rPr lang="ko-KR" altLang="en-US" sz="2000" kern="0" dirty="0" err="1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모둠별로</a:t>
            </a:r>
            <a:r>
              <a:rPr lang="ko-KR" altLang="en-US" sz="20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 토의하여 정리</a:t>
            </a:r>
            <a:r>
              <a:rPr lang="en-US" altLang="ko-KR" sz="20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, </a:t>
            </a:r>
            <a:r>
              <a:rPr lang="ko-KR" altLang="en-US" sz="20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반성</a:t>
            </a:r>
            <a:endParaRPr lang="en-US" altLang="ko-KR" sz="2000" kern="0" dirty="0">
              <a:solidFill>
                <a:srgbClr val="000000"/>
              </a:solidFill>
              <a:latin typeface="나눔명조" panose="020B0600000101010101" charset="-127"/>
              <a:ea typeface="나눔명조" panose="020B0600000101010101" charset="-127"/>
            </a:endParaRPr>
          </a:p>
          <a:p>
            <a:pPr marL="179070" indent="-179070" algn="just" fontAlgn="base">
              <a:lnSpc>
                <a:spcPct val="160000"/>
              </a:lnSpc>
              <a:tabLst>
                <a:tab pos="3456940" algn="l"/>
              </a:tabLst>
            </a:pPr>
            <a:r>
              <a:rPr lang="en-US" altLang="ko-KR" sz="20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 - </a:t>
            </a:r>
            <a:r>
              <a:rPr lang="ko-KR" altLang="en-US" sz="20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제품의 프로토 타입을 그림</a:t>
            </a:r>
            <a:r>
              <a:rPr lang="en-US" altLang="ko-KR" sz="20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, </a:t>
            </a:r>
            <a:r>
              <a:rPr lang="ko-KR" altLang="en-US" sz="2000" kern="0" dirty="0" err="1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오토드로우</a:t>
            </a:r>
            <a:r>
              <a:rPr lang="ko-KR" altLang="en-US" sz="20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 활용하여 표현</a:t>
            </a:r>
            <a:r>
              <a:rPr lang="en-US" altLang="ko-KR" sz="20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1839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8177372" y="813086"/>
            <a:ext cx="2831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해결책 탐구하기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858C80-63F5-4191-AEE0-869DF77DB884}"/>
              </a:ext>
            </a:extLst>
          </p:cNvPr>
          <p:cNvSpPr txBox="1"/>
          <p:nvPr/>
        </p:nvSpPr>
        <p:spPr>
          <a:xfrm>
            <a:off x="1183404" y="43208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해결 탐색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6858458D-D41F-45F3-B594-D54C40F30E9A}"/>
              </a:ext>
            </a:extLst>
          </p:cNvPr>
          <p:cNvSpPr/>
          <p:nvPr/>
        </p:nvSpPr>
        <p:spPr>
          <a:xfrm>
            <a:off x="142468" y="383503"/>
            <a:ext cx="986167" cy="417912"/>
          </a:xfrm>
          <a:prstGeom prst="roundRect">
            <a:avLst>
              <a:gd name="adj" fmla="val 27902"/>
            </a:avLst>
          </a:prstGeom>
          <a:solidFill>
            <a:srgbClr val="377CA7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02</a:t>
            </a:r>
            <a:endParaRPr lang="ko-KR" altLang="en-US" sz="2400" spc="-30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10" name="_x11458952" descr="EMB000028ac3e7b">
            <a:extLst>
              <a:ext uri="{FF2B5EF4-FFF2-40B4-BE49-F238E27FC236}">
                <a16:creationId xmlns:a16="http://schemas.microsoft.com/office/drawing/2014/main" id="{2D2766B5-08A0-4304-B6EF-9B5EFFA1C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746" y="1397861"/>
            <a:ext cx="90170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8D88E1F1-520D-4755-AAD1-01B752BF84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67" y="1665288"/>
            <a:ext cx="3482475" cy="50476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3973701" y="1915782"/>
            <a:ext cx="7815528" cy="3077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36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플레이북을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작성하며 해결책이 적절한지 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논의합시다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- </a:t>
            </a: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유니버설 디자인의 </a:t>
            </a:r>
            <a:r>
              <a:rPr lang="en-US" altLang="ko-KR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7</a:t>
            </a: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가지 조건을 </a:t>
            </a:r>
            <a:r>
              <a:rPr lang="ko-KR" altLang="en-US" sz="28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플레이북에</a:t>
            </a: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 추가해 </a:t>
            </a:r>
            <a:endParaRPr lang="en-US" altLang="ko-KR" sz="28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  </a:t>
            </a: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해결책을 자세하게 작성하도록 함</a:t>
            </a:r>
            <a:endParaRPr lang="en-US" altLang="ko-KR" sz="28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06218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8177372" y="813086"/>
            <a:ext cx="2831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해결책 탐구하기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858C80-63F5-4191-AEE0-869DF77DB884}"/>
              </a:ext>
            </a:extLst>
          </p:cNvPr>
          <p:cNvSpPr txBox="1"/>
          <p:nvPr/>
        </p:nvSpPr>
        <p:spPr>
          <a:xfrm>
            <a:off x="1183404" y="43208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해결 탐색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6858458D-D41F-45F3-B594-D54C40F30E9A}"/>
              </a:ext>
            </a:extLst>
          </p:cNvPr>
          <p:cNvSpPr/>
          <p:nvPr/>
        </p:nvSpPr>
        <p:spPr>
          <a:xfrm>
            <a:off x="142468" y="383503"/>
            <a:ext cx="986167" cy="417912"/>
          </a:xfrm>
          <a:prstGeom prst="roundRect">
            <a:avLst>
              <a:gd name="adj" fmla="val 27902"/>
            </a:avLst>
          </a:prstGeom>
          <a:solidFill>
            <a:srgbClr val="377CA7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02</a:t>
            </a:r>
            <a:endParaRPr lang="ko-KR" altLang="en-US" sz="2400" spc="-30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10" name="_x11458952" descr="EMB000028ac3e7b">
            <a:extLst>
              <a:ext uri="{FF2B5EF4-FFF2-40B4-BE49-F238E27FC236}">
                <a16:creationId xmlns:a16="http://schemas.microsoft.com/office/drawing/2014/main" id="{2D2766B5-08A0-4304-B6EF-9B5EFFA1C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746" y="1397861"/>
            <a:ext cx="90170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F69ED528-0801-431E-8B11-F5A4151CD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449" y="1254360"/>
            <a:ext cx="6039866" cy="521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6320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8177372" y="813086"/>
            <a:ext cx="2831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해결책 탐구하기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858C80-63F5-4191-AEE0-869DF77DB884}"/>
              </a:ext>
            </a:extLst>
          </p:cNvPr>
          <p:cNvSpPr txBox="1"/>
          <p:nvPr/>
        </p:nvSpPr>
        <p:spPr>
          <a:xfrm>
            <a:off x="1183404" y="43208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해결 탐색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6858458D-D41F-45F3-B594-D54C40F30E9A}"/>
              </a:ext>
            </a:extLst>
          </p:cNvPr>
          <p:cNvSpPr/>
          <p:nvPr/>
        </p:nvSpPr>
        <p:spPr>
          <a:xfrm>
            <a:off x="142468" y="383503"/>
            <a:ext cx="986167" cy="417912"/>
          </a:xfrm>
          <a:prstGeom prst="roundRect">
            <a:avLst>
              <a:gd name="adj" fmla="val 27902"/>
            </a:avLst>
          </a:prstGeom>
          <a:solidFill>
            <a:srgbClr val="377CA7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02</a:t>
            </a:r>
            <a:endParaRPr lang="ko-KR" altLang="en-US" sz="2400" spc="-30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10" name="_x11458952" descr="EMB000028ac3e7b">
            <a:extLst>
              <a:ext uri="{FF2B5EF4-FFF2-40B4-BE49-F238E27FC236}">
                <a16:creationId xmlns:a16="http://schemas.microsoft.com/office/drawing/2014/main" id="{2D2766B5-08A0-4304-B6EF-9B5EFFA1C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746" y="1397861"/>
            <a:ext cx="90170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9054492C-34E6-46A1-A917-8E0A94F52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599" y="801415"/>
            <a:ext cx="5385115" cy="591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7593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8177372" y="813086"/>
            <a:ext cx="2831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해결책 탐구하기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858C80-63F5-4191-AEE0-869DF77DB884}"/>
              </a:ext>
            </a:extLst>
          </p:cNvPr>
          <p:cNvSpPr txBox="1"/>
          <p:nvPr/>
        </p:nvSpPr>
        <p:spPr>
          <a:xfrm>
            <a:off x="1183404" y="43208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해결 탐색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6858458D-D41F-45F3-B594-D54C40F30E9A}"/>
              </a:ext>
            </a:extLst>
          </p:cNvPr>
          <p:cNvSpPr/>
          <p:nvPr/>
        </p:nvSpPr>
        <p:spPr>
          <a:xfrm>
            <a:off x="142468" y="383503"/>
            <a:ext cx="986167" cy="417912"/>
          </a:xfrm>
          <a:prstGeom prst="roundRect">
            <a:avLst>
              <a:gd name="adj" fmla="val 27902"/>
            </a:avLst>
          </a:prstGeom>
          <a:solidFill>
            <a:srgbClr val="377CA7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02</a:t>
            </a:r>
            <a:endParaRPr lang="ko-KR" altLang="en-US" sz="2400" spc="-30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10" name="_x11458952" descr="EMB000028ac3e7b">
            <a:extLst>
              <a:ext uri="{FF2B5EF4-FFF2-40B4-BE49-F238E27FC236}">
                <a16:creationId xmlns:a16="http://schemas.microsoft.com/office/drawing/2014/main" id="{2D2766B5-08A0-4304-B6EF-9B5EFFA1C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746" y="1397861"/>
            <a:ext cx="90170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0A73F369-FC3C-4CB2-995B-57A61F564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482" y="980121"/>
            <a:ext cx="7128890" cy="563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21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8177372" y="813086"/>
            <a:ext cx="2831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해결책 탐구하기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858C80-63F5-4191-AEE0-869DF77DB884}"/>
              </a:ext>
            </a:extLst>
          </p:cNvPr>
          <p:cNvSpPr txBox="1"/>
          <p:nvPr/>
        </p:nvSpPr>
        <p:spPr>
          <a:xfrm>
            <a:off x="1183404" y="43208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해결 탐색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6858458D-D41F-45F3-B594-D54C40F30E9A}"/>
              </a:ext>
            </a:extLst>
          </p:cNvPr>
          <p:cNvSpPr/>
          <p:nvPr/>
        </p:nvSpPr>
        <p:spPr>
          <a:xfrm>
            <a:off x="142468" y="383503"/>
            <a:ext cx="986167" cy="417912"/>
          </a:xfrm>
          <a:prstGeom prst="roundRect">
            <a:avLst>
              <a:gd name="adj" fmla="val 27902"/>
            </a:avLst>
          </a:prstGeom>
          <a:solidFill>
            <a:srgbClr val="377CA7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02</a:t>
            </a:r>
            <a:endParaRPr lang="ko-KR" altLang="en-US" sz="2400" spc="-30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10" name="_x11458952" descr="EMB000028ac3e7b">
            <a:extLst>
              <a:ext uri="{FF2B5EF4-FFF2-40B4-BE49-F238E27FC236}">
                <a16:creationId xmlns:a16="http://schemas.microsoft.com/office/drawing/2014/main" id="{2D2766B5-08A0-4304-B6EF-9B5EFFA1C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746" y="1397861"/>
            <a:ext cx="90170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800B3DE0-5968-4DCD-A4E9-ABCA99CB7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3474" y="914806"/>
            <a:ext cx="6155011" cy="587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204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8177372" y="813086"/>
            <a:ext cx="2831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해결책 탐구하기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858C80-63F5-4191-AEE0-869DF77DB884}"/>
              </a:ext>
            </a:extLst>
          </p:cNvPr>
          <p:cNvSpPr txBox="1"/>
          <p:nvPr/>
        </p:nvSpPr>
        <p:spPr>
          <a:xfrm>
            <a:off x="1183404" y="43208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해결 탐색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6858458D-D41F-45F3-B594-D54C40F30E9A}"/>
              </a:ext>
            </a:extLst>
          </p:cNvPr>
          <p:cNvSpPr/>
          <p:nvPr/>
        </p:nvSpPr>
        <p:spPr>
          <a:xfrm>
            <a:off x="142468" y="383503"/>
            <a:ext cx="986167" cy="417912"/>
          </a:xfrm>
          <a:prstGeom prst="roundRect">
            <a:avLst>
              <a:gd name="adj" fmla="val 27902"/>
            </a:avLst>
          </a:prstGeom>
          <a:solidFill>
            <a:srgbClr val="377CA7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02</a:t>
            </a:r>
            <a:endParaRPr lang="ko-KR" altLang="en-US" sz="2400" spc="-30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10" name="_x11458952" descr="EMB000028ac3e7b">
            <a:extLst>
              <a:ext uri="{FF2B5EF4-FFF2-40B4-BE49-F238E27FC236}">
                <a16:creationId xmlns:a16="http://schemas.microsoft.com/office/drawing/2014/main" id="{2D2766B5-08A0-4304-B6EF-9B5EFFA1C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746" y="1397861"/>
            <a:ext cx="90170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0952E7BF-55FC-4A21-9B13-67BDEDAD3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371" y="991029"/>
            <a:ext cx="6716400" cy="582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2611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FFEDE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7FFCF15B-68CB-4BD0-B182-2CC3D27D2E4D}"/>
              </a:ext>
            </a:extLst>
          </p:cNvPr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7F10CBA-C888-442D-BFE3-B15DFA1F3770}"/>
              </a:ext>
            </a:extLst>
          </p:cNvPr>
          <p:cNvGrpSpPr/>
          <p:nvPr/>
        </p:nvGrpSpPr>
        <p:grpSpPr>
          <a:xfrm>
            <a:off x="-1471617" y="-488890"/>
            <a:ext cx="3650013" cy="4019503"/>
            <a:chOff x="5035953" y="1139401"/>
            <a:chExt cx="4748918" cy="5229649"/>
          </a:xfrm>
        </p:grpSpPr>
        <p:sp>
          <p:nvSpPr>
            <p:cNvPr id="17" name="직사각형 10">
              <a:extLst>
                <a:ext uri="{FF2B5EF4-FFF2-40B4-BE49-F238E27FC236}">
                  <a16:creationId xmlns:a16="http://schemas.microsoft.com/office/drawing/2014/main" id="{457C2E2D-CC52-4E9D-AE2E-8E6CC185E556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6923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8" name="직사각형 10">
              <a:extLst>
                <a:ext uri="{FF2B5EF4-FFF2-40B4-BE49-F238E27FC236}">
                  <a16:creationId xmlns:a16="http://schemas.microsoft.com/office/drawing/2014/main" id="{5EBB8730-9FF7-4284-8D04-432AB2E8651E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8A35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9" name="직사각형 10">
              <a:extLst>
                <a:ext uri="{FF2B5EF4-FFF2-40B4-BE49-F238E27FC236}">
                  <a16:creationId xmlns:a16="http://schemas.microsoft.com/office/drawing/2014/main" id="{56DDD8BA-921C-4FB3-B9AD-3C77EC1662E5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1DA6AF5-D451-4B67-B02C-5F8591181C69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3747DD0B-DD14-45CF-B851-A2FA7F4701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BC2644D-FB7E-4B33-ACDF-608D07465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A3E1CBAC-2CA7-4E81-8371-060A070A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0" y="6162675"/>
            <a:ext cx="1735802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BA194797-4F28-4F72-90F9-730BDEB008AD}"/>
              </a:ext>
            </a:extLst>
          </p:cNvPr>
          <p:cNvSpPr/>
          <p:nvPr/>
        </p:nvSpPr>
        <p:spPr>
          <a:xfrm>
            <a:off x="5105400" y="-250035"/>
            <a:ext cx="1981200" cy="873923"/>
          </a:xfrm>
          <a:prstGeom prst="roundRect">
            <a:avLst>
              <a:gd name="adj" fmla="val 13004"/>
            </a:avLst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-150" normalizeH="0" baseline="0" noProof="0" dirty="0">
              <a:ln>
                <a:solidFill>
                  <a:srgbClr val="0D6ABA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나눔스퀘어라운드 Bold" panose="020B0600000101010101" pitchFamily="50" charset="-127"/>
              <a:ea typeface="나눔스퀘어라운드 Bold" panose="020B0600000101010101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0" i="0" u="none" strike="noStrike" kern="1200" cap="none" spc="-150" normalizeH="0" baseline="0" noProof="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스퀘어라운드 Bold" panose="020B0600000101010101" pitchFamily="50" charset="-127"/>
                <a:ea typeface="나눔스퀘어라운드 Bold" panose="020B0600000101010101" pitchFamily="50" charset="-127"/>
                <a:cs typeface="+mn-cs"/>
              </a:rPr>
              <a:t>목차</a:t>
            </a:r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20FE165F-753B-4609-931B-55E18636265B}"/>
              </a:ext>
            </a:extLst>
          </p:cNvPr>
          <p:cNvSpPr/>
          <p:nvPr/>
        </p:nvSpPr>
        <p:spPr>
          <a:xfrm>
            <a:off x="4815345" y="2159477"/>
            <a:ext cx="2561309" cy="2554515"/>
          </a:xfrm>
          <a:prstGeom prst="round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1200" cap="none" spc="-150" normalizeH="0" baseline="0" noProof="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+mn-cs"/>
              </a:rPr>
              <a:t>03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_ac Bold" panose="020B0600000101010101" pitchFamily="50" charset="-127"/>
                <a:ea typeface="나눔스퀘어_ac Bold" panose="020B0600000101010101" pitchFamily="50" charset="-127"/>
                <a:cs typeface="+mn-cs"/>
              </a:rPr>
              <a:t>결정 실행</a:t>
            </a:r>
            <a:endParaRPr kumimoji="0" lang="en-US" altLang="ko-K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스퀘어_ac Bold" panose="020B0600000101010101" pitchFamily="50" charset="-127"/>
              <a:ea typeface="나눔스퀘어_ac Bold" panose="020B0600000101010101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스퀘어_ac Bold" panose="020B0600000101010101" pitchFamily="50" charset="-127"/>
              <a:ea typeface="나눔스퀘어_ac Bold" panose="020B0600000101010101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라운드 Light" panose="020B0600000101010101" pitchFamily="50" charset="-127"/>
                <a:ea typeface="나눔스퀘어라운드 Light" panose="020B0600000101010101" pitchFamily="50" charset="-127"/>
                <a:cs typeface="+mn-cs"/>
              </a:rPr>
              <a:t>스마트 시티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스퀘어라운드 Light" panose="020B0600000101010101" pitchFamily="50" charset="-127"/>
              <a:ea typeface="나눔스퀘어라운드 Light" panose="020B0600000101010101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라운드 Light" panose="020B0600000101010101" pitchFamily="50" charset="-127"/>
                <a:ea typeface="나눔스퀘어라운드 Light" panose="020B0600000101010101" pitchFamily="50" charset="-127"/>
                <a:cs typeface="+mn-cs"/>
              </a:rPr>
              <a:t> 엔트리로 구현하기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스퀘어_ac Bold" panose="020B0600000101010101" pitchFamily="50" charset="-127"/>
              <a:ea typeface="나눔스퀘어_ac Bold" panose="020B0600000101010101" pitchFamily="50" charset="-127"/>
              <a:cs typeface="+mn-cs"/>
            </a:endParaRPr>
          </a:p>
        </p:txBody>
      </p:sp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741079FD-F678-4706-B058-4B5524CD08A3}"/>
              </a:ext>
            </a:extLst>
          </p:cNvPr>
          <p:cNvCxnSpPr>
            <a:cxnSpLocks/>
          </p:cNvCxnSpPr>
          <p:nvPr/>
        </p:nvCxnSpPr>
        <p:spPr>
          <a:xfrm>
            <a:off x="5465648" y="3701143"/>
            <a:ext cx="126070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36AA252-C673-4D99-AD82-2714AA92F625}"/>
              </a:ext>
            </a:extLst>
          </p:cNvPr>
          <p:cNvSpPr txBox="1"/>
          <p:nvPr/>
        </p:nvSpPr>
        <p:spPr>
          <a:xfrm>
            <a:off x="5517155" y="6279370"/>
            <a:ext cx="1157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0" i="0" u="none" strike="noStrike" kern="1200" cap="none" spc="-150" normalizeH="0" baseline="0" noProof="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uLnTx/>
                <a:uFillTx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+mn-cs"/>
              </a:rPr>
              <a:t>중학교 </a:t>
            </a:r>
            <a:r>
              <a:rPr kumimoji="0" lang="en-US" altLang="ko-KR" sz="1600" b="0" i="0" u="none" strike="noStrike" kern="1200" cap="none" spc="-150" normalizeH="0" baseline="0" noProof="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uLnTx/>
                <a:uFillTx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+mn-cs"/>
              </a:rPr>
              <a:t>3</a:t>
            </a:r>
            <a:r>
              <a:rPr kumimoji="0" lang="ko-KR" altLang="en-US" sz="1600" b="0" i="0" u="none" strike="noStrike" kern="1200" cap="none" spc="-150" normalizeH="0" baseline="0" noProof="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uLnTx/>
                <a:uFillTx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+mn-cs"/>
              </a:rPr>
              <a:t>학년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64412C-5299-4AAA-8633-F1A48F786DDE}"/>
              </a:ext>
            </a:extLst>
          </p:cNvPr>
          <p:cNvSpPr txBox="1"/>
          <p:nvPr/>
        </p:nvSpPr>
        <p:spPr>
          <a:xfrm>
            <a:off x="8757195" y="523494"/>
            <a:ext cx="2896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20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차별없는</a:t>
            </a: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스마트 시티 만들기</a:t>
            </a:r>
            <a:endParaRPr lang="ko-KR" altLang="en-US" sz="20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57567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8094017" y="813086"/>
            <a:ext cx="2914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해결책 결정하기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B9BAA045-D0CA-4F59-B57F-1CCBE1A67F1E}"/>
              </a:ext>
            </a:extLst>
          </p:cNvPr>
          <p:cNvSpPr/>
          <p:nvPr/>
        </p:nvSpPr>
        <p:spPr>
          <a:xfrm>
            <a:off x="142468" y="395174"/>
            <a:ext cx="1040936" cy="417912"/>
          </a:xfrm>
          <a:prstGeom prst="roundRect">
            <a:avLst>
              <a:gd name="adj" fmla="val 27902"/>
            </a:avLst>
          </a:prstGeom>
          <a:solidFill>
            <a:srgbClr val="F45E5E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03</a:t>
            </a:r>
            <a:endParaRPr lang="ko-KR" altLang="en-US" sz="2400" spc="-30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4E2348-DDB4-45DC-8E28-96F642B3CEA1}"/>
              </a:ext>
            </a:extLst>
          </p:cNvPr>
          <p:cNvSpPr txBox="1"/>
          <p:nvPr/>
        </p:nvSpPr>
        <p:spPr>
          <a:xfrm>
            <a:off x="1183404" y="43208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결정 실행</a:t>
            </a: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F686FCA1-35DC-483F-8551-C135D08342F6}"/>
              </a:ext>
            </a:extLst>
          </p:cNvPr>
          <p:cNvSpPr/>
          <p:nvPr/>
        </p:nvSpPr>
        <p:spPr>
          <a:xfrm>
            <a:off x="399217" y="2330122"/>
            <a:ext cx="11393566" cy="2659318"/>
          </a:xfrm>
          <a:custGeom>
            <a:avLst/>
            <a:gdLst>
              <a:gd name="connsiteX0" fmla="*/ 0 w 11393566"/>
              <a:gd name="connsiteY0" fmla="*/ 0 h 2659318"/>
              <a:gd name="connsiteX1" fmla="*/ 11393566 w 11393566"/>
              <a:gd name="connsiteY1" fmla="*/ 0 h 2659318"/>
              <a:gd name="connsiteX2" fmla="*/ 11393566 w 11393566"/>
              <a:gd name="connsiteY2" fmla="*/ 2659318 h 2659318"/>
              <a:gd name="connsiteX3" fmla="*/ 0 w 11393566"/>
              <a:gd name="connsiteY3" fmla="*/ 2659318 h 2659318"/>
              <a:gd name="connsiteX4" fmla="*/ 0 w 11393566"/>
              <a:gd name="connsiteY4" fmla="*/ 0 h 2659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93566" h="2659318" fill="none" extrusionOk="0">
                <a:moveTo>
                  <a:pt x="0" y="0"/>
                </a:moveTo>
                <a:cubicBezTo>
                  <a:pt x="5659722" y="146909"/>
                  <a:pt x="7275643" y="-73638"/>
                  <a:pt x="11393566" y="0"/>
                </a:cubicBezTo>
                <a:cubicBezTo>
                  <a:pt x="11458434" y="470439"/>
                  <a:pt x="11410980" y="1727884"/>
                  <a:pt x="11393566" y="2659318"/>
                </a:cubicBezTo>
                <a:cubicBezTo>
                  <a:pt x="9626458" y="2626439"/>
                  <a:pt x="3720791" y="2716778"/>
                  <a:pt x="0" y="2659318"/>
                </a:cubicBezTo>
                <a:cubicBezTo>
                  <a:pt x="163313" y="1880952"/>
                  <a:pt x="123434" y="458232"/>
                  <a:pt x="0" y="0"/>
                </a:cubicBezTo>
                <a:close/>
              </a:path>
              <a:path w="11393566" h="2659318" stroke="0" extrusionOk="0">
                <a:moveTo>
                  <a:pt x="0" y="0"/>
                </a:moveTo>
                <a:cubicBezTo>
                  <a:pt x="5164575" y="-62102"/>
                  <a:pt x="9869879" y="-109805"/>
                  <a:pt x="11393566" y="0"/>
                </a:cubicBezTo>
                <a:cubicBezTo>
                  <a:pt x="11532823" y="385703"/>
                  <a:pt x="11445757" y="1687894"/>
                  <a:pt x="11393566" y="2659318"/>
                </a:cubicBezTo>
                <a:cubicBezTo>
                  <a:pt x="6849674" y="2738081"/>
                  <a:pt x="4107022" y="2776358"/>
                  <a:pt x="0" y="2659318"/>
                </a:cubicBezTo>
                <a:cubicBezTo>
                  <a:pt x="99357" y="1826572"/>
                  <a:pt x="7617" y="1014857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98470272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179070" indent="-179070" algn="just" fontAlgn="base">
              <a:lnSpc>
                <a:spcPct val="180000"/>
              </a:lnSpc>
              <a:tabLst>
                <a:tab pos="3456940" algn="l"/>
              </a:tabLst>
            </a:pPr>
            <a:r>
              <a:rPr lang="ko-KR" altLang="en-US" sz="24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▶ 해결책 결정 및 실행</a:t>
            </a:r>
            <a:endParaRPr lang="en-US" altLang="ko-KR" sz="2400" kern="0" dirty="0">
              <a:solidFill>
                <a:srgbClr val="000000"/>
              </a:solidFill>
              <a:latin typeface="나눔명조" panose="020B0600000101010101" charset="-127"/>
              <a:ea typeface="나눔명조" panose="020B0600000101010101" charset="-127"/>
            </a:endParaRPr>
          </a:p>
          <a:p>
            <a:pPr marL="179070" indent="-179070" algn="just" fontAlgn="base">
              <a:lnSpc>
                <a:spcPct val="180000"/>
              </a:lnSpc>
              <a:tabLst>
                <a:tab pos="3456940" algn="l"/>
              </a:tabLst>
            </a:pPr>
            <a:r>
              <a:rPr lang="ko-KR" altLang="en-US" sz="24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 </a:t>
            </a:r>
            <a:r>
              <a:rPr lang="en-US" altLang="ko-KR" sz="24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- </a:t>
            </a:r>
            <a:r>
              <a:rPr lang="ko-KR" altLang="en-US" sz="24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구상한 제품 중 적절한 기능 선정</a:t>
            </a:r>
          </a:p>
          <a:p>
            <a:pPr marL="179070" indent="-179070" algn="just" fontAlgn="base">
              <a:lnSpc>
                <a:spcPct val="180000"/>
              </a:lnSpc>
              <a:tabLst>
                <a:tab pos="3456940" algn="l"/>
              </a:tabLst>
            </a:pPr>
            <a:r>
              <a:rPr lang="en-US" altLang="ko-KR" sz="24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 - </a:t>
            </a:r>
            <a:r>
              <a:rPr lang="ko-KR" altLang="en-US" sz="24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인공지능 데이터 수집</a:t>
            </a:r>
            <a:endParaRPr lang="en-US" altLang="ko-KR" sz="2400" kern="0" dirty="0">
              <a:solidFill>
                <a:srgbClr val="000000"/>
              </a:solidFill>
              <a:latin typeface="나눔명조" panose="020B0600000101010101" charset="-127"/>
              <a:ea typeface="나눔명조" panose="020B0600000101010101" charset="-127"/>
            </a:endParaRPr>
          </a:p>
          <a:p>
            <a:pPr marL="179070" indent="-179070" algn="just" fontAlgn="base">
              <a:lnSpc>
                <a:spcPct val="180000"/>
              </a:lnSpc>
              <a:tabLst>
                <a:tab pos="3456940" algn="l"/>
              </a:tabLst>
            </a:pPr>
            <a:r>
              <a:rPr lang="en-US" altLang="ko-KR" sz="24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 - </a:t>
            </a:r>
            <a:r>
              <a:rPr lang="ko-KR" altLang="en-US" sz="24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엔트리 프로그래밍을 통해 해결책 실행</a:t>
            </a:r>
          </a:p>
        </p:txBody>
      </p:sp>
      <p:pic>
        <p:nvPicPr>
          <p:cNvPr id="7" name="_x98723976" descr="EMB0000133c7c62">
            <a:extLst>
              <a:ext uri="{FF2B5EF4-FFF2-40B4-BE49-F238E27FC236}">
                <a16:creationId xmlns:a16="http://schemas.microsoft.com/office/drawing/2014/main" id="{7E1AA08B-8410-4369-9D08-F85D66970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569" y="1420546"/>
            <a:ext cx="973138" cy="34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734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utoShape 3">
            <a:extLst>
              <a:ext uri="{FF2B5EF4-FFF2-40B4-BE49-F238E27FC236}">
                <a16:creationId xmlns:a16="http://schemas.microsoft.com/office/drawing/2014/main" id="{812CEB51-946D-45AB-9E88-1545FD7E0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4562" y="3929876"/>
            <a:ext cx="10377608" cy="2103486"/>
          </a:xfrm>
          <a:prstGeom prst="roundRect">
            <a:avLst>
              <a:gd name="adj" fmla="val 38648"/>
            </a:avLst>
          </a:prstGeom>
          <a:solidFill>
            <a:srgbClr val="FFFFFF"/>
          </a:solidFill>
          <a:ln w="38100" algn="ctr">
            <a:solidFill>
              <a:srgbClr val="44546A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kumimoji="1" lang="ko-KR" altLang="en-US" sz="2400" b="1" spc="50" dirty="0">
              <a:ln w="11430"/>
              <a:solidFill>
                <a:prstClr val="black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Y견고딕" pitchFamily="18" charset="-127"/>
              <a:ea typeface="HY견고딕" pitchFamily="18" charset="-127"/>
              <a:cs typeface="Arial"/>
              <a:sym typeface="Arial"/>
            </a:endParaRPr>
          </a:p>
        </p:txBody>
      </p:sp>
      <p:sp>
        <p:nvSpPr>
          <p:cNvPr id="27" name="AutoShape 3">
            <a:extLst>
              <a:ext uri="{FF2B5EF4-FFF2-40B4-BE49-F238E27FC236}">
                <a16:creationId xmlns:a16="http://schemas.microsoft.com/office/drawing/2014/main" id="{812CEB51-946D-45AB-9E88-1545FD7E0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4562" y="1257416"/>
            <a:ext cx="10377608" cy="2103486"/>
          </a:xfrm>
          <a:prstGeom prst="roundRect">
            <a:avLst>
              <a:gd name="adj" fmla="val 38648"/>
            </a:avLst>
          </a:prstGeom>
          <a:solidFill>
            <a:srgbClr val="FFFFFF"/>
          </a:solidFill>
          <a:ln w="38100" algn="ctr">
            <a:solidFill>
              <a:srgbClr val="44546A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kumimoji="1" lang="ko-KR" altLang="en-US" sz="2400" b="1" spc="50" dirty="0">
              <a:ln w="11430"/>
              <a:solidFill>
                <a:prstClr val="black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Y견고딕" pitchFamily="18" charset="-127"/>
              <a:ea typeface="HY견고딕" pitchFamily="18" charset="-127"/>
              <a:cs typeface="Arial"/>
              <a:sym typeface="Arial"/>
            </a:endParaRPr>
          </a:p>
        </p:txBody>
      </p:sp>
      <p:sp>
        <p:nvSpPr>
          <p:cNvPr id="31" name="AutoShape 51">
            <a:extLst>
              <a:ext uri="{FF2B5EF4-FFF2-40B4-BE49-F238E27FC236}">
                <a16:creationId xmlns:a16="http://schemas.microsoft.com/office/drawing/2014/main" id="{FE62BB08-B5B1-4EA1-B12F-D533608DD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3174" y="1320532"/>
            <a:ext cx="8973724" cy="1972420"/>
          </a:xfrm>
          <a:prstGeom prst="roundRect">
            <a:avLst>
              <a:gd name="adj" fmla="val 5745"/>
            </a:avLst>
          </a:prstGeom>
          <a:noFill/>
          <a:ln w="12700" algn="ctr">
            <a:noFill/>
            <a:round/>
            <a:headEnd/>
            <a:tailEnd/>
          </a:ln>
        </p:spPr>
        <p:txBody>
          <a:bodyPr wrap="squar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defTabSz="917575" eaLnBrk="0" latinLnBrk="0" hangingPunct="0">
              <a:lnSpc>
                <a:spcPct val="150000"/>
              </a:lnSpc>
              <a:spcBef>
                <a:spcPct val="22000"/>
              </a:spcBef>
              <a:defRPr/>
            </a:pPr>
            <a:r>
              <a:rPr lang="ko-KR" altLang="en-US" sz="2400" spc="50" dirty="0">
                <a:ln w="11430"/>
                <a:solidFill>
                  <a:prstClr val="black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  <a:cs typeface="Arial"/>
                <a:sym typeface="Arial"/>
              </a:rPr>
              <a:t>디지털 사회에서 발생하는 디지털 소외 문제 제시</a:t>
            </a:r>
            <a:endParaRPr lang="en-US" altLang="ko-KR" sz="2400" spc="50" dirty="0">
              <a:ln w="11430"/>
              <a:solidFill>
                <a:prstClr val="black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  <a:cs typeface="Arial"/>
              <a:sym typeface="Arial"/>
            </a:endParaRPr>
          </a:p>
          <a:p>
            <a:pPr defTabSz="917575" eaLnBrk="0" latinLnBrk="0" hangingPunct="0">
              <a:lnSpc>
                <a:spcPct val="150000"/>
              </a:lnSpc>
              <a:spcBef>
                <a:spcPct val="22000"/>
              </a:spcBef>
              <a:defRPr/>
            </a:pPr>
            <a:r>
              <a:rPr lang="ko-KR" altLang="en-US" sz="2400" spc="50" dirty="0">
                <a:ln w="11430"/>
                <a:solidFill>
                  <a:prstClr val="black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  <a:cs typeface="Arial"/>
                <a:sym typeface="Arial"/>
              </a:rPr>
              <a:t>디지털 소외계층의 이야기를 통한 공감대 형성</a:t>
            </a:r>
            <a:endParaRPr lang="en-US" altLang="ko-KR" sz="2400" spc="50" dirty="0">
              <a:ln w="11430"/>
              <a:solidFill>
                <a:prstClr val="black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  <a:cs typeface="Arial"/>
              <a:sym typeface="Arial"/>
            </a:endParaRPr>
          </a:p>
          <a:p>
            <a:pPr defTabSz="917575" eaLnBrk="0" latinLnBrk="0" hangingPunct="0">
              <a:lnSpc>
                <a:spcPct val="150000"/>
              </a:lnSpc>
              <a:spcBef>
                <a:spcPct val="22000"/>
              </a:spcBef>
              <a:defRPr/>
            </a:pPr>
            <a:r>
              <a:rPr lang="ko-KR" altLang="en-US" sz="2400" spc="50" dirty="0">
                <a:ln w="11430"/>
                <a:solidFill>
                  <a:prstClr val="black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  <a:cs typeface="Arial"/>
                <a:sym typeface="Arial"/>
              </a:rPr>
              <a:t>수업 형태</a:t>
            </a:r>
            <a:r>
              <a:rPr lang="en-US" altLang="ko-KR" sz="2400" spc="50" dirty="0">
                <a:ln w="11430"/>
                <a:solidFill>
                  <a:prstClr val="black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  <a:cs typeface="Arial"/>
                <a:sym typeface="Arial"/>
              </a:rPr>
              <a:t>: H-M-H </a:t>
            </a:r>
            <a:r>
              <a:rPr lang="ko-KR" altLang="en-US" sz="2400" spc="50" dirty="0">
                <a:ln w="11430"/>
                <a:solidFill>
                  <a:prstClr val="black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  <a:cs typeface="Arial"/>
                <a:sym typeface="Arial"/>
              </a:rPr>
              <a:t>협력</a:t>
            </a:r>
          </a:p>
        </p:txBody>
      </p:sp>
      <p:grpSp>
        <p:nvGrpSpPr>
          <p:cNvPr id="32" name="그룹 33">
            <a:extLst>
              <a:ext uri="{FF2B5EF4-FFF2-40B4-BE49-F238E27FC236}">
                <a16:creationId xmlns:a16="http://schemas.microsoft.com/office/drawing/2014/main" id="{C729E408-30E6-4346-9EBE-692D01008B9D}"/>
              </a:ext>
            </a:extLst>
          </p:cNvPr>
          <p:cNvGrpSpPr>
            <a:grpSpLocks/>
          </p:cNvGrpSpPr>
          <p:nvPr/>
        </p:nvGrpSpPr>
        <p:grpSpPr bwMode="auto">
          <a:xfrm>
            <a:off x="110604" y="1967477"/>
            <a:ext cx="2384483" cy="678530"/>
            <a:chOff x="510116" y="5638879"/>
            <a:chExt cx="1059894" cy="437923"/>
          </a:xfrm>
        </p:grpSpPr>
        <p:sp>
          <p:nvSpPr>
            <p:cNvPr id="33" name="모서리가 둥근 직사각형 10">
              <a:extLst>
                <a:ext uri="{FF2B5EF4-FFF2-40B4-BE49-F238E27FC236}">
                  <a16:creationId xmlns:a16="http://schemas.microsoft.com/office/drawing/2014/main" id="{34EFD303-EE64-4663-B562-A31736CE5DAA}"/>
                </a:ext>
              </a:extLst>
            </p:cNvPr>
            <p:cNvSpPr/>
            <p:nvPr/>
          </p:nvSpPr>
          <p:spPr bwMode="auto">
            <a:xfrm>
              <a:off x="510116" y="5638879"/>
              <a:ext cx="1059894" cy="437923"/>
            </a:xfrm>
            <a:prstGeom prst="roundRect">
              <a:avLst>
                <a:gd name="adj" fmla="val 50000"/>
              </a:avLst>
            </a:prstGeom>
            <a:solidFill>
              <a:srgbClr val="FFC000">
                <a:lumMod val="5000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256B251-AFD4-415C-930D-78A1D8CE3FC6}"/>
                </a:ext>
              </a:extLst>
            </p:cNvPr>
            <p:cNvSpPr txBox="1"/>
            <p:nvPr/>
          </p:nvSpPr>
          <p:spPr>
            <a:xfrm>
              <a:off x="752132" y="5722640"/>
              <a:ext cx="575866" cy="2582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000" b="0" i="0" u="none" strike="noStrike" kern="0" cap="none" spc="0" normalizeH="0" baseline="0" noProof="0" dirty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HY견고딕" panose="02030600000101010101" pitchFamily="18" charset="-127"/>
                  <a:cs typeface="Arial"/>
                  <a:sym typeface="Arial"/>
                </a:rPr>
                <a:t>문제 이해</a:t>
              </a: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EC22F5F4-0274-44D6-BF4E-3FB2ADEDCE30}"/>
              </a:ext>
            </a:extLst>
          </p:cNvPr>
          <p:cNvGrpSpPr/>
          <p:nvPr/>
        </p:nvGrpSpPr>
        <p:grpSpPr>
          <a:xfrm>
            <a:off x="0" y="350847"/>
            <a:ext cx="4357511" cy="716416"/>
            <a:chOff x="0" y="350847"/>
            <a:chExt cx="9756804" cy="716416"/>
          </a:xfrm>
        </p:grpSpPr>
        <p:sp>
          <p:nvSpPr>
            <p:cNvPr id="20" name="화살표: 오각형 19">
              <a:extLst>
                <a:ext uri="{FF2B5EF4-FFF2-40B4-BE49-F238E27FC236}">
                  <a16:creationId xmlns:a16="http://schemas.microsoft.com/office/drawing/2014/main" id="{6C7A3A11-DDFD-462F-9179-CC2D9217FA1C}"/>
                </a:ext>
              </a:extLst>
            </p:cNvPr>
            <p:cNvSpPr/>
            <p:nvPr/>
          </p:nvSpPr>
          <p:spPr>
            <a:xfrm>
              <a:off x="485804" y="350847"/>
              <a:ext cx="9271000" cy="633288"/>
            </a:xfrm>
            <a:prstGeom prst="homePlate">
              <a:avLst/>
            </a:prstGeom>
            <a:solidFill>
              <a:srgbClr val="5B9BD5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  <a:sym typeface="Arial"/>
              </a:endParaRPr>
            </a:p>
          </p:txBody>
        </p:sp>
        <p:sp>
          <p:nvSpPr>
            <p:cNvPr id="21" name="화살표: 오각형 20">
              <a:extLst>
                <a:ext uri="{FF2B5EF4-FFF2-40B4-BE49-F238E27FC236}">
                  <a16:creationId xmlns:a16="http://schemas.microsoft.com/office/drawing/2014/main" id="{E558AF57-2CA5-4BE4-A10F-96DB6ACCF109}"/>
                </a:ext>
              </a:extLst>
            </p:cNvPr>
            <p:cNvSpPr/>
            <p:nvPr/>
          </p:nvSpPr>
          <p:spPr>
            <a:xfrm>
              <a:off x="247650" y="350847"/>
              <a:ext cx="9271000" cy="633288"/>
            </a:xfrm>
            <a:prstGeom prst="homePlate">
              <a:avLst/>
            </a:prstGeom>
            <a:solidFill>
              <a:srgbClr val="5B9BD5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  <a:sym typeface="Arial"/>
              </a:endParaRPr>
            </a:p>
          </p:txBody>
        </p:sp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F63F368C-939F-4A32-9321-3D1F3AE16741}"/>
                </a:ext>
              </a:extLst>
            </p:cNvPr>
            <p:cNvSpPr/>
            <p:nvPr/>
          </p:nvSpPr>
          <p:spPr>
            <a:xfrm>
              <a:off x="0" y="350847"/>
              <a:ext cx="9271000" cy="633288"/>
            </a:xfrm>
            <a:prstGeom prst="homePlate">
              <a:avLst/>
            </a:prstGeom>
            <a:solidFill>
              <a:srgbClr val="5B9BD5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  <a:sym typeface="Arial"/>
              </a:endParaRPr>
            </a:p>
          </p:txBody>
        </p:sp>
        <p:sp>
          <p:nvSpPr>
            <p:cNvPr id="23" name="Google Shape;91;p2">
              <a:extLst>
                <a:ext uri="{FF2B5EF4-FFF2-40B4-BE49-F238E27FC236}">
                  <a16:creationId xmlns:a16="http://schemas.microsoft.com/office/drawing/2014/main" id="{0376A84C-4E47-422C-92E3-087B2192A4F9}"/>
                </a:ext>
              </a:extLst>
            </p:cNvPr>
            <p:cNvSpPr txBox="1">
              <a:spLocks/>
            </p:cNvSpPr>
            <p:nvPr/>
          </p:nvSpPr>
          <p:spPr>
            <a:xfrm>
              <a:off x="1041780" y="350847"/>
              <a:ext cx="8467373" cy="7164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Bef>
                  <a:spcPts val="0"/>
                </a:spcBef>
                <a:buClr>
                  <a:schemeClr val="dk1"/>
                </a:buClr>
                <a:buSzPts val="4400"/>
                <a:buFont typeface="Malgun Gothic"/>
                <a:buNone/>
              </a:pPr>
              <a:r>
                <a:rPr lang="ko-KR" altLang="en-US" sz="3600" dirty="0">
                  <a:solidFill>
                    <a:sysClr val="windowText" lastClr="0000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수업 계획</a:t>
              </a:r>
            </a:p>
          </p:txBody>
        </p:sp>
      </p:grpSp>
      <p:sp>
        <p:nvSpPr>
          <p:cNvPr id="4" name="Rectangle 4">
            <a:extLst>
              <a:ext uri="{FF2B5EF4-FFF2-40B4-BE49-F238E27FC236}">
                <a16:creationId xmlns:a16="http://schemas.microsoft.com/office/drawing/2014/main" id="{DEDEC8C2-4B1A-4D29-9861-1F954EA1E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176081F-A6B0-49BC-948E-DC1550CCE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5" name="AutoShape 51">
            <a:extLst>
              <a:ext uri="{FF2B5EF4-FFF2-40B4-BE49-F238E27FC236}">
                <a16:creationId xmlns:a16="http://schemas.microsoft.com/office/drawing/2014/main" id="{FE62BB08-B5B1-4EA1-B12F-D533608DD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3174" y="3995409"/>
            <a:ext cx="8973724" cy="1972420"/>
          </a:xfrm>
          <a:prstGeom prst="roundRect">
            <a:avLst>
              <a:gd name="adj" fmla="val 5745"/>
            </a:avLst>
          </a:prstGeom>
          <a:noFill/>
          <a:ln w="12700" algn="ctr">
            <a:noFill/>
            <a:round/>
            <a:headEnd/>
            <a:tailEnd/>
          </a:ln>
        </p:spPr>
        <p:txBody>
          <a:bodyPr wrap="squar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defTabSz="917575" eaLnBrk="0" latinLnBrk="0" hangingPunct="0">
              <a:lnSpc>
                <a:spcPct val="150000"/>
              </a:lnSpc>
              <a:spcBef>
                <a:spcPct val="22000"/>
              </a:spcBef>
              <a:defRPr/>
            </a:pPr>
            <a:r>
              <a:rPr lang="ko-KR" altLang="en-US" sz="2400" spc="50" dirty="0">
                <a:ln w="11430"/>
                <a:solidFill>
                  <a:prstClr val="black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  <a:cs typeface="Arial"/>
                <a:sym typeface="Arial"/>
              </a:rPr>
              <a:t>디지털 소외 계층의 불편함 탐색</a:t>
            </a:r>
            <a:endParaRPr lang="en-US" altLang="ko-KR" sz="2400" spc="50" dirty="0">
              <a:ln w="11430"/>
              <a:solidFill>
                <a:prstClr val="black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  <a:cs typeface="Arial"/>
              <a:sym typeface="Arial"/>
            </a:endParaRPr>
          </a:p>
          <a:p>
            <a:pPr defTabSz="917575" eaLnBrk="0" latinLnBrk="0" hangingPunct="0">
              <a:lnSpc>
                <a:spcPct val="150000"/>
              </a:lnSpc>
              <a:spcBef>
                <a:spcPct val="22000"/>
              </a:spcBef>
              <a:defRPr/>
            </a:pPr>
            <a:r>
              <a:rPr lang="ko-KR" altLang="en-US" sz="2400" spc="50" dirty="0">
                <a:ln w="11430"/>
                <a:solidFill>
                  <a:prstClr val="black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  <a:cs typeface="Arial"/>
                <a:sym typeface="Arial"/>
              </a:rPr>
              <a:t>디지털 제품들의 문제점과 개선 방법 탐색</a:t>
            </a:r>
            <a:endParaRPr lang="en-US" altLang="ko-KR" sz="2400" spc="50" dirty="0">
              <a:ln w="11430"/>
              <a:solidFill>
                <a:prstClr val="black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  <a:cs typeface="Arial"/>
              <a:sym typeface="Arial"/>
            </a:endParaRPr>
          </a:p>
          <a:p>
            <a:pPr defTabSz="917575" eaLnBrk="0" latinLnBrk="0" hangingPunct="0">
              <a:lnSpc>
                <a:spcPct val="150000"/>
              </a:lnSpc>
              <a:spcBef>
                <a:spcPct val="22000"/>
              </a:spcBef>
              <a:defRPr/>
            </a:pPr>
            <a:r>
              <a:rPr lang="ko-KR" altLang="en-US" sz="2400" spc="50" dirty="0">
                <a:ln w="11430"/>
                <a:solidFill>
                  <a:prstClr val="black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  <a:cs typeface="Arial"/>
                <a:sym typeface="Arial"/>
              </a:rPr>
              <a:t>수업 형태</a:t>
            </a:r>
            <a:r>
              <a:rPr lang="en-US" altLang="ko-KR" sz="2400" spc="50" dirty="0">
                <a:ln w="11430"/>
                <a:solidFill>
                  <a:prstClr val="black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  <a:cs typeface="Arial"/>
                <a:sym typeface="Arial"/>
              </a:rPr>
              <a:t>: H-M-H</a:t>
            </a:r>
            <a:r>
              <a:rPr lang="ko-KR" altLang="en-US" sz="2400" spc="50" dirty="0">
                <a:ln w="11430"/>
                <a:solidFill>
                  <a:prstClr val="black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  <a:cs typeface="Arial"/>
                <a:sym typeface="Arial"/>
              </a:rPr>
              <a:t>협력</a:t>
            </a:r>
          </a:p>
        </p:txBody>
      </p:sp>
      <p:grpSp>
        <p:nvGrpSpPr>
          <p:cNvPr id="26" name="그룹 33">
            <a:extLst>
              <a:ext uri="{FF2B5EF4-FFF2-40B4-BE49-F238E27FC236}">
                <a16:creationId xmlns:a16="http://schemas.microsoft.com/office/drawing/2014/main" id="{C729E408-30E6-4346-9EBE-692D01008B9D}"/>
              </a:ext>
            </a:extLst>
          </p:cNvPr>
          <p:cNvGrpSpPr>
            <a:grpSpLocks/>
          </p:cNvGrpSpPr>
          <p:nvPr/>
        </p:nvGrpSpPr>
        <p:grpSpPr bwMode="auto">
          <a:xfrm>
            <a:off x="110604" y="4642354"/>
            <a:ext cx="2384483" cy="678530"/>
            <a:chOff x="510116" y="5649653"/>
            <a:chExt cx="1059894" cy="437923"/>
          </a:xfrm>
        </p:grpSpPr>
        <p:sp>
          <p:nvSpPr>
            <p:cNvPr id="28" name="모서리가 둥근 직사각형 10">
              <a:extLst>
                <a:ext uri="{FF2B5EF4-FFF2-40B4-BE49-F238E27FC236}">
                  <a16:creationId xmlns:a16="http://schemas.microsoft.com/office/drawing/2014/main" id="{34EFD303-EE64-4663-B562-A31736CE5DAA}"/>
                </a:ext>
              </a:extLst>
            </p:cNvPr>
            <p:cNvSpPr/>
            <p:nvPr/>
          </p:nvSpPr>
          <p:spPr bwMode="auto">
            <a:xfrm>
              <a:off x="510116" y="5649653"/>
              <a:ext cx="1059894" cy="437923"/>
            </a:xfrm>
            <a:prstGeom prst="roundRect">
              <a:avLst>
                <a:gd name="adj" fmla="val 50000"/>
              </a:avLst>
            </a:prstGeom>
            <a:solidFill>
              <a:srgbClr val="FFC000">
                <a:lumMod val="5000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256B251-AFD4-415C-930D-78A1D8CE3FC6}"/>
                </a:ext>
              </a:extLst>
            </p:cNvPr>
            <p:cNvSpPr txBox="1"/>
            <p:nvPr/>
          </p:nvSpPr>
          <p:spPr>
            <a:xfrm>
              <a:off x="752132" y="5733414"/>
              <a:ext cx="575866" cy="2582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000" b="0" i="0" u="none" strike="noStrike" kern="0" cap="none" spc="0" normalizeH="0" baseline="0" noProof="0" dirty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HY견고딕" panose="02030600000101010101" pitchFamily="18" charset="-127"/>
                  <a:cs typeface="Arial"/>
                  <a:sym typeface="Arial"/>
                </a:rPr>
                <a:t>해결 탐구</a:t>
              </a:r>
            </a:p>
          </p:txBody>
        </p:sp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409708128" descr="EMB0000020c0de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038" y="5408444"/>
            <a:ext cx="1706858" cy="48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_x409708128" descr="EMB0000020c0de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038" y="2736543"/>
            <a:ext cx="1706858" cy="48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4634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8094017" y="813086"/>
            <a:ext cx="2914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해결책 결정하기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B9BAA045-D0CA-4F59-B57F-1CCBE1A67F1E}"/>
              </a:ext>
            </a:extLst>
          </p:cNvPr>
          <p:cNvSpPr/>
          <p:nvPr/>
        </p:nvSpPr>
        <p:spPr>
          <a:xfrm>
            <a:off x="142468" y="395174"/>
            <a:ext cx="1040936" cy="417912"/>
          </a:xfrm>
          <a:prstGeom prst="roundRect">
            <a:avLst>
              <a:gd name="adj" fmla="val 27902"/>
            </a:avLst>
          </a:prstGeom>
          <a:solidFill>
            <a:srgbClr val="F45E5E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03</a:t>
            </a:r>
            <a:endParaRPr lang="ko-KR" altLang="en-US" sz="2400" spc="-30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4E2348-DDB4-45DC-8E28-96F642B3CEA1}"/>
              </a:ext>
            </a:extLst>
          </p:cNvPr>
          <p:cNvSpPr txBox="1"/>
          <p:nvPr/>
        </p:nvSpPr>
        <p:spPr>
          <a:xfrm>
            <a:off x="1183404" y="43208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결정 실행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2FDE48C-8E96-413B-8F9E-13835AC76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334" y="179089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172299376" descr="EMB0000133c7c60">
            <a:extLst>
              <a:ext uri="{FF2B5EF4-FFF2-40B4-BE49-F238E27FC236}">
                <a16:creationId xmlns:a16="http://schemas.microsoft.com/office/drawing/2014/main" id="{7989877A-A7B5-4710-A449-7E8FDD0F2C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6" r="11336" b="41991"/>
          <a:stretch/>
        </p:blipFill>
        <p:spPr bwMode="auto">
          <a:xfrm>
            <a:off x="142468" y="1665288"/>
            <a:ext cx="6351626" cy="207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B1E6CA16-55D7-4EB4-948D-D12D53133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51" name="_x386416344" descr="EMB0000133c7c61">
            <a:extLst>
              <a:ext uri="{FF2B5EF4-FFF2-40B4-BE49-F238E27FC236}">
                <a16:creationId xmlns:a16="http://schemas.microsoft.com/office/drawing/2014/main" id="{915A808B-AAD0-44B4-A272-071FD6E679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8" r="37620" b="49843"/>
          <a:stretch/>
        </p:blipFill>
        <p:spPr bwMode="auto">
          <a:xfrm>
            <a:off x="142468" y="3919921"/>
            <a:ext cx="5759250" cy="224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id="{59629D3A-E5F6-4FED-9B91-A41C650453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53" name="_x98723976" descr="EMB0000133c7c62">
            <a:extLst>
              <a:ext uri="{FF2B5EF4-FFF2-40B4-BE49-F238E27FC236}">
                <a16:creationId xmlns:a16="http://schemas.microsoft.com/office/drawing/2014/main" id="{EFB1AD1F-DEE6-4FFA-AD46-5AB85BD41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569" y="1420546"/>
            <a:ext cx="973138" cy="34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6531429" y="1915782"/>
            <a:ext cx="5660571" cy="3377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인공지능을 이용해 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문제를 쉽게 해결해봅시다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인공지능 학습에 필요한 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데이터를 수집해봅시다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860315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8094017" y="813086"/>
            <a:ext cx="2914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해결책 결정하기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B9BAA045-D0CA-4F59-B57F-1CCBE1A67F1E}"/>
              </a:ext>
            </a:extLst>
          </p:cNvPr>
          <p:cNvSpPr/>
          <p:nvPr/>
        </p:nvSpPr>
        <p:spPr>
          <a:xfrm>
            <a:off x="142468" y="395174"/>
            <a:ext cx="1040936" cy="417912"/>
          </a:xfrm>
          <a:prstGeom prst="roundRect">
            <a:avLst>
              <a:gd name="adj" fmla="val 27902"/>
            </a:avLst>
          </a:prstGeom>
          <a:solidFill>
            <a:srgbClr val="F45E5E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03</a:t>
            </a:r>
            <a:endParaRPr lang="ko-KR" altLang="en-US" sz="2400" spc="-30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4E2348-DDB4-45DC-8E28-96F642B3CEA1}"/>
              </a:ext>
            </a:extLst>
          </p:cNvPr>
          <p:cNvSpPr txBox="1"/>
          <p:nvPr/>
        </p:nvSpPr>
        <p:spPr>
          <a:xfrm>
            <a:off x="1183404" y="43208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결정 실행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2FDE48C-8E96-413B-8F9E-13835AC76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334" y="179089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1E6CA16-55D7-4EB4-948D-D12D53133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9629D3A-E5F6-4FED-9B91-A41C650453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53" name="_x98723976" descr="EMB0000133c7c62">
            <a:extLst>
              <a:ext uri="{FF2B5EF4-FFF2-40B4-BE49-F238E27FC236}">
                <a16:creationId xmlns:a16="http://schemas.microsoft.com/office/drawing/2014/main" id="{EFB1AD1F-DEE6-4FFA-AD46-5AB85BD41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569" y="1420546"/>
            <a:ext cx="973138" cy="34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334" y="2319272"/>
            <a:ext cx="5736580" cy="318617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4331" y="2319272"/>
            <a:ext cx="5686475" cy="320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71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FFEDE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7FFCF15B-68CB-4BD0-B182-2CC3D27D2E4D}"/>
              </a:ext>
            </a:extLst>
          </p:cNvPr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7F10CBA-C888-442D-BFE3-B15DFA1F3770}"/>
              </a:ext>
            </a:extLst>
          </p:cNvPr>
          <p:cNvGrpSpPr/>
          <p:nvPr/>
        </p:nvGrpSpPr>
        <p:grpSpPr>
          <a:xfrm>
            <a:off x="-1471617" y="-488890"/>
            <a:ext cx="3650013" cy="4019503"/>
            <a:chOff x="5035953" y="1139401"/>
            <a:chExt cx="4748918" cy="5229649"/>
          </a:xfrm>
        </p:grpSpPr>
        <p:sp>
          <p:nvSpPr>
            <p:cNvPr id="17" name="직사각형 10">
              <a:extLst>
                <a:ext uri="{FF2B5EF4-FFF2-40B4-BE49-F238E27FC236}">
                  <a16:creationId xmlns:a16="http://schemas.microsoft.com/office/drawing/2014/main" id="{457C2E2D-CC52-4E9D-AE2E-8E6CC185E556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6923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8" name="직사각형 10">
              <a:extLst>
                <a:ext uri="{FF2B5EF4-FFF2-40B4-BE49-F238E27FC236}">
                  <a16:creationId xmlns:a16="http://schemas.microsoft.com/office/drawing/2014/main" id="{5EBB8730-9FF7-4284-8D04-432AB2E8651E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8A35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9" name="직사각형 10">
              <a:extLst>
                <a:ext uri="{FF2B5EF4-FFF2-40B4-BE49-F238E27FC236}">
                  <a16:creationId xmlns:a16="http://schemas.microsoft.com/office/drawing/2014/main" id="{56DDD8BA-921C-4FB3-B9AD-3C77EC1662E5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1DA6AF5-D451-4B67-B02C-5F8591181C69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3747DD0B-DD14-45CF-B851-A2FA7F4701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BC2644D-FB7E-4B33-ACDF-608D07465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A3E1CBAC-2CA7-4E81-8371-060A070A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0" y="6162675"/>
            <a:ext cx="1735802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BA194797-4F28-4F72-90F9-730BDEB008AD}"/>
              </a:ext>
            </a:extLst>
          </p:cNvPr>
          <p:cNvSpPr/>
          <p:nvPr/>
        </p:nvSpPr>
        <p:spPr>
          <a:xfrm>
            <a:off x="5105400" y="-250035"/>
            <a:ext cx="1981200" cy="873923"/>
          </a:xfrm>
          <a:prstGeom prst="roundRect">
            <a:avLst>
              <a:gd name="adj" fmla="val 13004"/>
            </a:avLst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-150" normalizeH="0" baseline="0" noProof="0" dirty="0">
              <a:ln>
                <a:solidFill>
                  <a:srgbClr val="0D6ABA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나눔스퀘어라운드 Bold" panose="020B0600000101010101" pitchFamily="50" charset="-127"/>
              <a:ea typeface="나눔스퀘어라운드 Bold" panose="020B0600000101010101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0" i="0" u="none" strike="noStrike" kern="1200" cap="none" spc="-150" normalizeH="0" baseline="0" noProof="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스퀘어라운드 Bold" panose="020B0600000101010101" pitchFamily="50" charset="-127"/>
                <a:ea typeface="나눔스퀘어라운드 Bold" panose="020B0600000101010101" pitchFamily="50" charset="-127"/>
                <a:cs typeface="+mn-cs"/>
              </a:rPr>
              <a:t>목차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6AA252-C673-4D99-AD82-2714AA92F625}"/>
              </a:ext>
            </a:extLst>
          </p:cNvPr>
          <p:cNvSpPr txBox="1"/>
          <p:nvPr/>
        </p:nvSpPr>
        <p:spPr>
          <a:xfrm>
            <a:off x="5517155" y="6279370"/>
            <a:ext cx="1157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0" i="0" u="none" strike="noStrike" kern="1200" cap="none" spc="-150" normalizeH="0" baseline="0" noProof="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uLnTx/>
                <a:uFillTx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+mn-cs"/>
              </a:rPr>
              <a:t>중학교 </a:t>
            </a:r>
            <a:r>
              <a:rPr kumimoji="0" lang="en-US" altLang="ko-KR" sz="1600" b="0" i="0" u="none" strike="noStrike" kern="1200" cap="none" spc="-150" normalizeH="0" baseline="0" noProof="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uLnTx/>
                <a:uFillTx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+mn-cs"/>
              </a:rPr>
              <a:t>3</a:t>
            </a:r>
            <a:r>
              <a:rPr kumimoji="0" lang="ko-KR" altLang="en-US" sz="1600" b="0" i="0" u="none" strike="noStrike" kern="1200" cap="none" spc="-150" normalizeH="0" baseline="0" noProof="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uLnTx/>
                <a:uFillTx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+mn-cs"/>
              </a:rPr>
              <a:t>학년</a:t>
            </a:r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4A8C4126-33D5-4692-9440-F34CCE08A5B9}"/>
              </a:ext>
            </a:extLst>
          </p:cNvPr>
          <p:cNvSpPr/>
          <p:nvPr/>
        </p:nvSpPr>
        <p:spPr>
          <a:xfrm>
            <a:off x="4815345" y="2159477"/>
            <a:ext cx="2561309" cy="2554515"/>
          </a:xfrm>
          <a:prstGeom prst="round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1200" cap="none" spc="-150" normalizeH="0" baseline="0" noProof="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+mn-cs"/>
              </a:rPr>
              <a:t>04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_ac Bold" panose="020B0600000101010101" pitchFamily="50" charset="-127"/>
                <a:ea typeface="나눔스퀘어_ac Bold" panose="020B0600000101010101" pitchFamily="50" charset="-127"/>
                <a:cs typeface="+mn-cs"/>
              </a:rPr>
              <a:t>학습 적용</a:t>
            </a:r>
            <a:endParaRPr kumimoji="0" lang="en-US" altLang="ko-K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스퀘어_ac Bold" panose="020B0600000101010101" pitchFamily="50" charset="-127"/>
              <a:ea typeface="나눔스퀘어_ac Bold" panose="020B0600000101010101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스퀘어_ac Bold" panose="020B0600000101010101" pitchFamily="50" charset="-127"/>
              <a:ea typeface="나눔스퀘어_ac Bold" panose="020B0600000101010101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라운드 Light" panose="020B0600000101010101" pitchFamily="50" charset="-127"/>
                <a:ea typeface="나눔스퀘어라운드 Light" panose="020B0600000101010101" pitchFamily="50" charset="-127"/>
                <a:cs typeface="+mn-cs"/>
              </a:rPr>
              <a:t>결과물을 발표하고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스퀘어라운드 Light" panose="020B0600000101010101" pitchFamily="50" charset="-127"/>
              <a:ea typeface="나눔스퀘어라운드 Light" panose="020B0600000101010101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라운드 Light" panose="020B0600000101010101" pitchFamily="50" charset="-127"/>
                <a:ea typeface="나눔스퀘어라운드 Light" panose="020B0600000101010101" pitchFamily="50" charset="-127"/>
                <a:cs typeface="+mn-cs"/>
              </a:rPr>
              <a:t>배움 나누기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스퀘어_ac Bold" panose="020B0600000101010101" pitchFamily="50" charset="-127"/>
              <a:ea typeface="나눔스퀘어_ac Bold" panose="020B0600000101010101" pitchFamily="50" charset="-127"/>
              <a:cs typeface="+mn-cs"/>
            </a:endParaRPr>
          </a:p>
        </p:txBody>
      </p: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57750CF6-9604-496B-91AC-568E5A0769E6}"/>
              </a:ext>
            </a:extLst>
          </p:cNvPr>
          <p:cNvCxnSpPr>
            <a:cxnSpLocks/>
          </p:cNvCxnSpPr>
          <p:nvPr/>
        </p:nvCxnSpPr>
        <p:spPr>
          <a:xfrm>
            <a:off x="5465648" y="3701143"/>
            <a:ext cx="126070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964412C-5299-4AAA-8633-F1A48F786DDE}"/>
              </a:ext>
            </a:extLst>
          </p:cNvPr>
          <p:cNvSpPr txBox="1"/>
          <p:nvPr/>
        </p:nvSpPr>
        <p:spPr>
          <a:xfrm>
            <a:off x="8757195" y="523494"/>
            <a:ext cx="2896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20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차별없는</a:t>
            </a: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스마트 시티 만들기</a:t>
            </a:r>
            <a:endParaRPr lang="ko-KR" altLang="en-US" sz="20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23556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7739752" y="813086"/>
            <a:ext cx="3268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협력 결과 공유하기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B559A470-A73B-41CB-8C08-D894D3625E68}"/>
              </a:ext>
            </a:extLst>
          </p:cNvPr>
          <p:cNvSpPr/>
          <p:nvPr/>
        </p:nvSpPr>
        <p:spPr>
          <a:xfrm>
            <a:off x="401786" y="2108324"/>
            <a:ext cx="11388428" cy="1689822"/>
          </a:xfrm>
          <a:custGeom>
            <a:avLst/>
            <a:gdLst>
              <a:gd name="connsiteX0" fmla="*/ 0 w 11388428"/>
              <a:gd name="connsiteY0" fmla="*/ 0 h 1689822"/>
              <a:gd name="connsiteX1" fmla="*/ 11388428 w 11388428"/>
              <a:gd name="connsiteY1" fmla="*/ 0 h 1689822"/>
              <a:gd name="connsiteX2" fmla="*/ 11388428 w 11388428"/>
              <a:gd name="connsiteY2" fmla="*/ 1689822 h 1689822"/>
              <a:gd name="connsiteX3" fmla="*/ 0 w 11388428"/>
              <a:gd name="connsiteY3" fmla="*/ 1689822 h 1689822"/>
              <a:gd name="connsiteX4" fmla="*/ 0 w 11388428"/>
              <a:gd name="connsiteY4" fmla="*/ 0 h 1689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88428" h="1689822" fill="none" extrusionOk="0">
                <a:moveTo>
                  <a:pt x="0" y="0"/>
                </a:moveTo>
                <a:cubicBezTo>
                  <a:pt x="3440774" y="48697"/>
                  <a:pt x="8726231" y="-128201"/>
                  <a:pt x="11388428" y="0"/>
                </a:cubicBezTo>
                <a:cubicBezTo>
                  <a:pt x="11500451" y="417726"/>
                  <a:pt x="11528266" y="1274412"/>
                  <a:pt x="11388428" y="1689822"/>
                </a:cubicBezTo>
                <a:cubicBezTo>
                  <a:pt x="7729001" y="1599406"/>
                  <a:pt x="4951144" y="1660087"/>
                  <a:pt x="0" y="1689822"/>
                </a:cubicBezTo>
                <a:cubicBezTo>
                  <a:pt x="115803" y="1357980"/>
                  <a:pt x="118733" y="455325"/>
                  <a:pt x="0" y="0"/>
                </a:cubicBezTo>
                <a:close/>
              </a:path>
              <a:path w="11388428" h="1689822" stroke="0" extrusionOk="0">
                <a:moveTo>
                  <a:pt x="0" y="0"/>
                </a:moveTo>
                <a:cubicBezTo>
                  <a:pt x="1406901" y="21040"/>
                  <a:pt x="9482002" y="-28216"/>
                  <a:pt x="11388428" y="0"/>
                </a:cubicBezTo>
                <a:cubicBezTo>
                  <a:pt x="11363946" y="467402"/>
                  <a:pt x="11317459" y="1008961"/>
                  <a:pt x="11388428" y="1689822"/>
                </a:cubicBezTo>
                <a:cubicBezTo>
                  <a:pt x="10075856" y="1672343"/>
                  <a:pt x="1779732" y="1528534"/>
                  <a:pt x="0" y="1689822"/>
                </a:cubicBezTo>
                <a:cubicBezTo>
                  <a:pt x="111026" y="1311008"/>
                  <a:pt x="-142853" y="204239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7789924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dirty="0">
                <a:latin typeface="나눔명조" panose="020B0600000101010101" charset="-127"/>
                <a:ea typeface="나눔명조" panose="020B0600000101010101" charset="-127"/>
              </a:rPr>
              <a:t>▶협력 결과 공유하기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400" dirty="0" err="1">
                <a:latin typeface="나눔명조" panose="020B0600000101010101" charset="-127"/>
                <a:ea typeface="나눔명조" panose="020B0600000101010101" charset="-127"/>
              </a:rPr>
              <a:t>모둠별로</a:t>
            </a:r>
            <a:r>
              <a:rPr lang="ko-KR" altLang="en-US" sz="2400" dirty="0">
                <a:latin typeface="나눔명조" panose="020B0600000101010101" charset="-127"/>
                <a:ea typeface="나눔명조" panose="020B0600000101010101" charset="-127"/>
              </a:rPr>
              <a:t> 만든 엔트리 작품을 학급방에 업로드하여 공유</a:t>
            </a:r>
            <a:r>
              <a:rPr lang="en-US" altLang="ko-KR" sz="2400" dirty="0">
                <a:latin typeface="나눔명조" panose="020B0600000101010101" charset="-127"/>
                <a:ea typeface="나눔명조" panose="020B0600000101010101" charset="-127"/>
              </a:rPr>
              <a:t>, </a:t>
            </a:r>
            <a:r>
              <a:rPr lang="ko-KR" altLang="en-US" sz="2400" dirty="0">
                <a:latin typeface="나눔명조" panose="020B0600000101010101" charset="-127"/>
                <a:ea typeface="나눔명조" panose="020B0600000101010101" charset="-127"/>
              </a:rPr>
              <a:t>댓글로 피드백</a:t>
            </a:r>
            <a:endParaRPr lang="en-US" altLang="ko-KR" sz="2400" dirty="0">
              <a:latin typeface="나눔명조" panose="020B0600000101010101" charset="-127"/>
              <a:ea typeface="나눔명조" panose="020B0600000101010101" charset="-127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400" dirty="0">
                <a:latin typeface="나눔명조" panose="020B0600000101010101" charset="-127"/>
                <a:ea typeface="나눔명조" panose="020B0600000101010101" charset="-127"/>
              </a:rPr>
              <a:t>기획 의도</a:t>
            </a:r>
            <a:r>
              <a:rPr lang="en-US" altLang="ko-KR" sz="2400" dirty="0">
                <a:latin typeface="나눔명조" panose="020B0600000101010101" charset="-127"/>
                <a:ea typeface="나눔명조" panose="020B0600000101010101" charset="-127"/>
              </a:rPr>
              <a:t>, </a:t>
            </a:r>
            <a:r>
              <a:rPr lang="ko-KR" altLang="en-US" sz="2400" dirty="0">
                <a:latin typeface="나눔명조" panose="020B0600000101010101" charset="-127"/>
                <a:ea typeface="나눔명조" panose="020B0600000101010101" charset="-127"/>
              </a:rPr>
              <a:t>기능 소개를 포함한 </a:t>
            </a:r>
            <a:r>
              <a:rPr lang="ko-KR" altLang="en-US" sz="2400" dirty="0" err="1">
                <a:latin typeface="나눔명조" panose="020B0600000101010101" charset="-127"/>
                <a:ea typeface="나눔명조" panose="020B0600000101010101" charset="-127"/>
              </a:rPr>
              <a:t>모둠별</a:t>
            </a:r>
            <a:r>
              <a:rPr lang="ko-KR" altLang="en-US" sz="2400" dirty="0">
                <a:latin typeface="나눔명조" panose="020B0600000101010101" charset="-127"/>
                <a:ea typeface="나눔명조" panose="020B0600000101010101" charset="-127"/>
              </a:rPr>
              <a:t> 프레젠테이션 작성 및 발표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9941E8-2354-48AE-B9D6-A4DC6DB98212}"/>
              </a:ext>
            </a:extLst>
          </p:cNvPr>
          <p:cNvSpPr txBox="1"/>
          <p:nvPr/>
        </p:nvSpPr>
        <p:spPr>
          <a:xfrm>
            <a:off x="1183404" y="43208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학습 적용</a:t>
            </a: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808CBEA1-F293-48B5-BD26-6F34CA06A9D7}"/>
              </a:ext>
            </a:extLst>
          </p:cNvPr>
          <p:cNvSpPr/>
          <p:nvPr/>
        </p:nvSpPr>
        <p:spPr>
          <a:xfrm>
            <a:off x="142468" y="383503"/>
            <a:ext cx="986167" cy="417912"/>
          </a:xfrm>
          <a:prstGeom prst="roundRect">
            <a:avLst>
              <a:gd name="adj" fmla="val 27902"/>
            </a:avLst>
          </a:prstGeom>
          <a:solidFill>
            <a:srgbClr val="377CA7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04</a:t>
            </a:r>
            <a:endParaRPr lang="ko-KR" altLang="en-US" sz="2400" spc="-30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17" name="_x11458952" descr="EMB000028ac3e7b">
            <a:extLst>
              <a:ext uri="{FF2B5EF4-FFF2-40B4-BE49-F238E27FC236}">
                <a16:creationId xmlns:a16="http://schemas.microsoft.com/office/drawing/2014/main" id="{BCE1EDBC-54DA-4E4B-912F-7B9EC3FEA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746" y="1397861"/>
            <a:ext cx="90170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1070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7739752" y="813086"/>
            <a:ext cx="3268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협력 결과 공유하기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9941E8-2354-48AE-B9D6-A4DC6DB98212}"/>
              </a:ext>
            </a:extLst>
          </p:cNvPr>
          <p:cNvSpPr txBox="1"/>
          <p:nvPr/>
        </p:nvSpPr>
        <p:spPr>
          <a:xfrm>
            <a:off x="1183404" y="43208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학습 적용</a:t>
            </a: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808CBEA1-F293-48B5-BD26-6F34CA06A9D7}"/>
              </a:ext>
            </a:extLst>
          </p:cNvPr>
          <p:cNvSpPr/>
          <p:nvPr/>
        </p:nvSpPr>
        <p:spPr>
          <a:xfrm>
            <a:off x="142468" y="383503"/>
            <a:ext cx="986167" cy="417912"/>
          </a:xfrm>
          <a:prstGeom prst="roundRect">
            <a:avLst>
              <a:gd name="adj" fmla="val 27902"/>
            </a:avLst>
          </a:prstGeom>
          <a:solidFill>
            <a:srgbClr val="377CA7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04</a:t>
            </a:r>
            <a:endParaRPr lang="ko-KR" altLang="en-US" sz="2400" spc="-30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17" name="_x11458952" descr="EMB000028ac3e7b">
            <a:extLst>
              <a:ext uri="{FF2B5EF4-FFF2-40B4-BE49-F238E27FC236}">
                <a16:creationId xmlns:a16="http://schemas.microsoft.com/office/drawing/2014/main" id="{BCE1EDBC-54DA-4E4B-912F-7B9EC3FEA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746" y="1397861"/>
            <a:ext cx="90170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/>
          <a:srcRect l="58817" t="24695" r="11344" b="10215"/>
          <a:stretch/>
        </p:blipFill>
        <p:spPr>
          <a:xfrm>
            <a:off x="377373" y="1526448"/>
            <a:ext cx="8599814" cy="527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6735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7739752" y="813086"/>
            <a:ext cx="3268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협력 결과 공유하기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9941E8-2354-48AE-B9D6-A4DC6DB98212}"/>
              </a:ext>
            </a:extLst>
          </p:cNvPr>
          <p:cNvSpPr txBox="1"/>
          <p:nvPr/>
        </p:nvSpPr>
        <p:spPr>
          <a:xfrm>
            <a:off x="1183404" y="43208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학습 적용</a:t>
            </a: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808CBEA1-F293-48B5-BD26-6F34CA06A9D7}"/>
              </a:ext>
            </a:extLst>
          </p:cNvPr>
          <p:cNvSpPr/>
          <p:nvPr/>
        </p:nvSpPr>
        <p:spPr>
          <a:xfrm>
            <a:off x="142468" y="383503"/>
            <a:ext cx="986167" cy="417912"/>
          </a:xfrm>
          <a:prstGeom prst="roundRect">
            <a:avLst>
              <a:gd name="adj" fmla="val 27902"/>
            </a:avLst>
          </a:prstGeom>
          <a:solidFill>
            <a:srgbClr val="377CA7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04</a:t>
            </a:r>
            <a:endParaRPr lang="ko-KR" altLang="en-US" sz="2400" spc="-30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17" name="_x11458952" descr="EMB000028ac3e7b">
            <a:extLst>
              <a:ext uri="{FF2B5EF4-FFF2-40B4-BE49-F238E27FC236}">
                <a16:creationId xmlns:a16="http://schemas.microsoft.com/office/drawing/2014/main" id="{BCE1EDBC-54DA-4E4B-912F-7B9EC3FEA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746" y="1397861"/>
            <a:ext cx="90170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A9A1417D-3072-44B2-9B2A-A0F610F66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68" y="2145665"/>
            <a:ext cx="6257581" cy="2566669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2DA4A998-33E1-44D3-B56B-12A2172E9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4018" y="2145665"/>
            <a:ext cx="5232553" cy="327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913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7739752" y="813086"/>
            <a:ext cx="3268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협력 결과 공유하기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9941E8-2354-48AE-B9D6-A4DC6DB98212}"/>
              </a:ext>
            </a:extLst>
          </p:cNvPr>
          <p:cNvSpPr txBox="1"/>
          <p:nvPr/>
        </p:nvSpPr>
        <p:spPr>
          <a:xfrm>
            <a:off x="1183404" y="43208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학습 적용</a:t>
            </a: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808CBEA1-F293-48B5-BD26-6F34CA06A9D7}"/>
              </a:ext>
            </a:extLst>
          </p:cNvPr>
          <p:cNvSpPr/>
          <p:nvPr/>
        </p:nvSpPr>
        <p:spPr>
          <a:xfrm>
            <a:off x="142468" y="383503"/>
            <a:ext cx="986167" cy="417912"/>
          </a:xfrm>
          <a:prstGeom prst="roundRect">
            <a:avLst>
              <a:gd name="adj" fmla="val 27902"/>
            </a:avLst>
          </a:prstGeom>
          <a:solidFill>
            <a:srgbClr val="377CA7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04</a:t>
            </a:r>
            <a:endParaRPr lang="ko-KR" altLang="en-US" sz="2400" spc="-30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17" name="_x11458952" descr="EMB000028ac3e7b">
            <a:extLst>
              <a:ext uri="{FF2B5EF4-FFF2-40B4-BE49-F238E27FC236}">
                <a16:creationId xmlns:a16="http://schemas.microsoft.com/office/drawing/2014/main" id="{BCE1EDBC-54DA-4E4B-912F-7B9EC3FEA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746" y="1397861"/>
            <a:ext cx="90170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184" y="2214740"/>
            <a:ext cx="9978747" cy="408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65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utoShape 3">
            <a:extLst>
              <a:ext uri="{FF2B5EF4-FFF2-40B4-BE49-F238E27FC236}">
                <a16:creationId xmlns:a16="http://schemas.microsoft.com/office/drawing/2014/main" id="{812CEB51-946D-45AB-9E88-1545FD7E0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4562" y="3929876"/>
            <a:ext cx="10377608" cy="2103486"/>
          </a:xfrm>
          <a:prstGeom prst="roundRect">
            <a:avLst>
              <a:gd name="adj" fmla="val 38648"/>
            </a:avLst>
          </a:prstGeom>
          <a:solidFill>
            <a:srgbClr val="FFFFFF"/>
          </a:solidFill>
          <a:ln w="38100" algn="ctr">
            <a:solidFill>
              <a:srgbClr val="44546A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kumimoji="1" lang="ko-KR" altLang="en-US" sz="2400" b="1" spc="50" dirty="0">
              <a:ln w="11430"/>
              <a:solidFill>
                <a:prstClr val="black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Y견고딕" pitchFamily="18" charset="-127"/>
              <a:ea typeface="HY견고딕" pitchFamily="18" charset="-127"/>
              <a:cs typeface="Arial"/>
              <a:sym typeface="Arial"/>
            </a:endParaRPr>
          </a:p>
        </p:txBody>
      </p:sp>
      <p:sp>
        <p:nvSpPr>
          <p:cNvPr id="27" name="AutoShape 3">
            <a:extLst>
              <a:ext uri="{FF2B5EF4-FFF2-40B4-BE49-F238E27FC236}">
                <a16:creationId xmlns:a16="http://schemas.microsoft.com/office/drawing/2014/main" id="{812CEB51-946D-45AB-9E88-1545FD7E0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4562" y="1257416"/>
            <a:ext cx="10377608" cy="2103486"/>
          </a:xfrm>
          <a:prstGeom prst="roundRect">
            <a:avLst>
              <a:gd name="adj" fmla="val 38648"/>
            </a:avLst>
          </a:prstGeom>
          <a:solidFill>
            <a:srgbClr val="FFFFFF"/>
          </a:solidFill>
          <a:ln w="38100" algn="ctr">
            <a:solidFill>
              <a:srgbClr val="44546A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kumimoji="1" lang="ko-KR" altLang="en-US" sz="2400" b="1" spc="50" dirty="0">
              <a:ln w="11430"/>
              <a:solidFill>
                <a:prstClr val="black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Y견고딕" pitchFamily="18" charset="-127"/>
              <a:ea typeface="HY견고딕" pitchFamily="18" charset="-127"/>
              <a:cs typeface="Arial"/>
              <a:sym typeface="Arial"/>
            </a:endParaRPr>
          </a:p>
        </p:txBody>
      </p:sp>
      <p:sp>
        <p:nvSpPr>
          <p:cNvPr id="31" name="AutoShape 51">
            <a:extLst>
              <a:ext uri="{FF2B5EF4-FFF2-40B4-BE49-F238E27FC236}">
                <a16:creationId xmlns:a16="http://schemas.microsoft.com/office/drawing/2014/main" id="{FE62BB08-B5B1-4EA1-B12F-D533608DD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3174" y="1320532"/>
            <a:ext cx="8973724" cy="1972420"/>
          </a:xfrm>
          <a:prstGeom prst="roundRect">
            <a:avLst>
              <a:gd name="adj" fmla="val 5745"/>
            </a:avLst>
          </a:prstGeom>
          <a:noFill/>
          <a:ln w="12700" algn="ctr">
            <a:noFill/>
            <a:round/>
            <a:headEnd/>
            <a:tailEnd/>
          </a:ln>
        </p:spPr>
        <p:txBody>
          <a:bodyPr wrap="squar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defTabSz="917575" eaLnBrk="0" latinLnBrk="0" hangingPunct="0">
              <a:lnSpc>
                <a:spcPct val="150000"/>
              </a:lnSpc>
              <a:spcBef>
                <a:spcPct val="22000"/>
              </a:spcBef>
              <a:defRPr/>
            </a:pPr>
            <a:r>
              <a:rPr lang="ko-KR" altLang="en-US" sz="2400" spc="50" dirty="0">
                <a:ln w="11430"/>
                <a:solidFill>
                  <a:prstClr val="black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  <a:cs typeface="Arial"/>
                <a:sym typeface="Arial"/>
              </a:rPr>
              <a:t>유니버설 디자인 적용 제품 구상</a:t>
            </a:r>
            <a:endParaRPr lang="en-US" altLang="ko-KR" sz="2400" spc="50" dirty="0">
              <a:ln w="11430"/>
              <a:solidFill>
                <a:prstClr val="black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  <a:cs typeface="Arial"/>
              <a:sym typeface="Arial"/>
            </a:endParaRPr>
          </a:p>
          <a:p>
            <a:pPr defTabSz="917575" eaLnBrk="0" latinLnBrk="0" hangingPunct="0">
              <a:lnSpc>
                <a:spcPct val="150000"/>
              </a:lnSpc>
              <a:spcBef>
                <a:spcPct val="22000"/>
              </a:spcBef>
              <a:defRPr/>
            </a:pPr>
            <a:r>
              <a:rPr lang="ko-KR" altLang="en-US" sz="2400" spc="50" dirty="0">
                <a:ln w="11430"/>
                <a:solidFill>
                  <a:prstClr val="black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  <a:cs typeface="Arial"/>
                <a:sym typeface="Arial"/>
              </a:rPr>
              <a:t>인공지능 활용 프로그래밍</a:t>
            </a:r>
            <a:endParaRPr lang="en-US" altLang="ko-KR" sz="2400" spc="50" dirty="0">
              <a:ln w="11430"/>
              <a:solidFill>
                <a:prstClr val="black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  <a:cs typeface="Arial"/>
              <a:sym typeface="Arial"/>
            </a:endParaRPr>
          </a:p>
          <a:p>
            <a:pPr defTabSz="917575" eaLnBrk="0" latinLnBrk="0" hangingPunct="0">
              <a:lnSpc>
                <a:spcPct val="150000"/>
              </a:lnSpc>
              <a:spcBef>
                <a:spcPct val="22000"/>
              </a:spcBef>
              <a:defRPr/>
            </a:pPr>
            <a:r>
              <a:rPr lang="ko-KR" altLang="en-US" sz="2400" spc="50" dirty="0">
                <a:ln w="11430"/>
                <a:solidFill>
                  <a:prstClr val="black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  <a:cs typeface="Arial"/>
                <a:sym typeface="Arial"/>
              </a:rPr>
              <a:t>수업 형태</a:t>
            </a:r>
            <a:r>
              <a:rPr lang="en-US" altLang="ko-KR" sz="2400" spc="50" dirty="0">
                <a:ln w="11430"/>
                <a:solidFill>
                  <a:prstClr val="black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  <a:cs typeface="Arial"/>
                <a:sym typeface="Arial"/>
              </a:rPr>
              <a:t>: H-AI</a:t>
            </a:r>
            <a:r>
              <a:rPr lang="ko-KR" altLang="en-US" sz="2400" spc="50" dirty="0">
                <a:ln w="11430"/>
                <a:solidFill>
                  <a:prstClr val="black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  <a:cs typeface="Arial"/>
                <a:sym typeface="Arial"/>
              </a:rPr>
              <a:t>협력</a:t>
            </a:r>
          </a:p>
        </p:txBody>
      </p:sp>
      <p:grpSp>
        <p:nvGrpSpPr>
          <p:cNvPr id="32" name="그룹 33">
            <a:extLst>
              <a:ext uri="{FF2B5EF4-FFF2-40B4-BE49-F238E27FC236}">
                <a16:creationId xmlns:a16="http://schemas.microsoft.com/office/drawing/2014/main" id="{C729E408-30E6-4346-9EBE-692D01008B9D}"/>
              </a:ext>
            </a:extLst>
          </p:cNvPr>
          <p:cNvGrpSpPr>
            <a:grpSpLocks/>
          </p:cNvGrpSpPr>
          <p:nvPr/>
        </p:nvGrpSpPr>
        <p:grpSpPr bwMode="auto">
          <a:xfrm>
            <a:off x="110604" y="1967477"/>
            <a:ext cx="2384483" cy="678530"/>
            <a:chOff x="510116" y="5638879"/>
            <a:chExt cx="1059894" cy="437923"/>
          </a:xfrm>
        </p:grpSpPr>
        <p:sp>
          <p:nvSpPr>
            <p:cNvPr id="33" name="모서리가 둥근 직사각형 10">
              <a:extLst>
                <a:ext uri="{FF2B5EF4-FFF2-40B4-BE49-F238E27FC236}">
                  <a16:creationId xmlns:a16="http://schemas.microsoft.com/office/drawing/2014/main" id="{34EFD303-EE64-4663-B562-A31736CE5DAA}"/>
                </a:ext>
              </a:extLst>
            </p:cNvPr>
            <p:cNvSpPr/>
            <p:nvPr/>
          </p:nvSpPr>
          <p:spPr bwMode="auto">
            <a:xfrm>
              <a:off x="510116" y="5638879"/>
              <a:ext cx="1059894" cy="437923"/>
            </a:xfrm>
            <a:prstGeom prst="roundRect">
              <a:avLst>
                <a:gd name="adj" fmla="val 50000"/>
              </a:avLst>
            </a:prstGeom>
            <a:solidFill>
              <a:srgbClr val="FFC000">
                <a:lumMod val="5000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256B251-AFD4-415C-930D-78A1D8CE3FC6}"/>
                </a:ext>
              </a:extLst>
            </p:cNvPr>
            <p:cNvSpPr txBox="1"/>
            <p:nvPr/>
          </p:nvSpPr>
          <p:spPr>
            <a:xfrm>
              <a:off x="752131" y="5722640"/>
              <a:ext cx="575866" cy="2582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000" b="0" i="0" u="none" strike="noStrike" kern="0" cap="none" spc="0" normalizeH="0" baseline="0" noProof="0" dirty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HY견고딕" panose="02030600000101010101" pitchFamily="18" charset="-127"/>
                  <a:cs typeface="Arial"/>
                  <a:sym typeface="Arial"/>
                </a:rPr>
                <a:t>결정 실행</a:t>
              </a:r>
            </a:p>
          </p:txBody>
        </p:sp>
      </p:grpSp>
      <p:sp>
        <p:nvSpPr>
          <p:cNvPr id="4" name="Rectangle 4">
            <a:extLst>
              <a:ext uri="{FF2B5EF4-FFF2-40B4-BE49-F238E27FC236}">
                <a16:creationId xmlns:a16="http://schemas.microsoft.com/office/drawing/2014/main" id="{DEDEC8C2-4B1A-4D29-9861-1F954EA1E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176081F-A6B0-49BC-948E-DC1550CCE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5" name="AutoShape 51">
            <a:extLst>
              <a:ext uri="{FF2B5EF4-FFF2-40B4-BE49-F238E27FC236}">
                <a16:creationId xmlns:a16="http://schemas.microsoft.com/office/drawing/2014/main" id="{FE62BB08-B5B1-4EA1-B12F-D533608DD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3174" y="3995409"/>
            <a:ext cx="8973724" cy="1972420"/>
          </a:xfrm>
          <a:prstGeom prst="roundRect">
            <a:avLst>
              <a:gd name="adj" fmla="val 5745"/>
            </a:avLst>
          </a:prstGeom>
          <a:noFill/>
          <a:ln w="12700" algn="ctr">
            <a:noFill/>
            <a:round/>
            <a:headEnd/>
            <a:tailEnd/>
          </a:ln>
        </p:spPr>
        <p:txBody>
          <a:bodyPr wrap="squar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defTabSz="917575" eaLnBrk="0" latinLnBrk="0" hangingPunct="0">
              <a:lnSpc>
                <a:spcPct val="150000"/>
              </a:lnSpc>
              <a:spcBef>
                <a:spcPct val="22000"/>
              </a:spcBef>
              <a:defRPr/>
            </a:pPr>
            <a:r>
              <a:rPr lang="ko-KR" altLang="en-US" sz="2400" spc="50" dirty="0">
                <a:ln w="11430"/>
                <a:solidFill>
                  <a:prstClr val="black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  <a:cs typeface="Arial"/>
                <a:sym typeface="Arial"/>
              </a:rPr>
              <a:t>작품 공유 및 발표</a:t>
            </a:r>
            <a:endParaRPr lang="en-US" altLang="ko-KR" sz="2400" spc="50" dirty="0">
              <a:ln w="11430"/>
              <a:solidFill>
                <a:prstClr val="black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  <a:cs typeface="Arial"/>
              <a:sym typeface="Arial"/>
            </a:endParaRPr>
          </a:p>
          <a:p>
            <a:pPr defTabSz="917575" eaLnBrk="0" latinLnBrk="0" hangingPunct="0">
              <a:lnSpc>
                <a:spcPct val="150000"/>
              </a:lnSpc>
              <a:spcBef>
                <a:spcPct val="22000"/>
              </a:spcBef>
              <a:defRPr/>
            </a:pPr>
            <a:r>
              <a:rPr lang="ko-KR" altLang="en-US" sz="2400" spc="50" dirty="0">
                <a:ln w="11430"/>
                <a:solidFill>
                  <a:prstClr val="black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  <a:cs typeface="Arial"/>
                <a:sym typeface="Arial"/>
              </a:rPr>
              <a:t>동료 평가 및 피드백</a:t>
            </a:r>
            <a:endParaRPr lang="en-US" altLang="ko-KR" sz="2400" spc="50" dirty="0">
              <a:ln w="11430"/>
              <a:solidFill>
                <a:prstClr val="black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  <a:cs typeface="Arial"/>
              <a:sym typeface="Arial"/>
            </a:endParaRPr>
          </a:p>
          <a:p>
            <a:pPr defTabSz="917575" eaLnBrk="0" latinLnBrk="0" hangingPunct="0">
              <a:lnSpc>
                <a:spcPct val="150000"/>
              </a:lnSpc>
              <a:spcBef>
                <a:spcPct val="22000"/>
              </a:spcBef>
              <a:defRPr/>
            </a:pPr>
            <a:r>
              <a:rPr lang="ko-KR" altLang="en-US" sz="2400" spc="50" dirty="0">
                <a:ln w="11430"/>
                <a:solidFill>
                  <a:prstClr val="black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  <a:cs typeface="Arial"/>
                <a:sym typeface="Arial"/>
              </a:rPr>
              <a:t>수업 형태</a:t>
            </a:r>
            <a:r>
              <a:rPr lang="en-US" altLang="ko-KR" sz="2400" spc="50" dirty="0">
                <a:ln w="11430"/>
                <a:solidFill>
                  <a:prstClr val="black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  <a:cs typeface="Arial"/>
                <a:sym typeface="Arial"/>
              </a:rPr>
              <a:t>: H-M-H</a:t>
            </a:r>
            <a:r>
              <a:rPr lang="ko-KR" altLang="en-US" sz="2400" spc="50" dirty="0">
                <a:ln w="11430"/>
                <a:solidFill>
                  <a:prstClr val="black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  <a:cs typeface="Arial"/>
                <a:sym typeface="Arial"/>
              </a:rPr>
              <a:t>협력</a:t>
            </a:r>
          </a:p>
        </p:txBody>
      </p:sp>
      <p:grpSp>
        <p:nvGrpSpPr>
          <p:cNvPr id="26" name="그룹 33">
            <a:extLst>
              <a:ext uri="{FF2B5EF4-FFF2-40B4-BE49-F238E27FC236}">
                <a16:creationId xmlns:a16="http://schemas.microsoft.com/office/drawing/2014/main" id="{C729E408-30E6-4346-9EBE-692D01008B9D}"/>
              </a:ext>
            </a:extLst>
          </p:cNvPr>
          <p:cNvGrpSpPr>
            <a:grpSpLocks/>
          </p:cNvGrpSpPr>
          <p:nvPr/>
        </p:nvGrpSpPr>
        <p:grpSpPr bwMode="auto">
          <a:xfrm>
            <a:off x="110604" y="4642354"/>
            <a:ext cx="2384483" cy="678530"/>
            <a:chOff x="510116" y="5649653"/>
            <a:chExt cx="1059894" cy="437923"/>
          </a:xfrm>
        </p:grpSpPr>
        <p:sp>
          <p:nvSpPr>
            <p:cNvPr id="28" name="모서리가 둥근 직사각형 10">
              <a:extLst>
                <a:ext uri="{FF2B5EF4-FFF2-40B4-BE49-F238E27FC236}">
                  <a16:creationId xmlns:a16="http://schemas.microsoft.com/office/drawing/2014/main" id="{34EFD303-EE64-4663-B562-A31736CE5DAA}"/>
                </a:ext>
              </a:extLst>
            </p:cNvPr>
            <p:cNvSpPr/>
            <p:nvPr/>
          </p:nvSpPr>
          <p:spPr bwMode="auto">
            <a:xfrm>
              <a:off x="510116" y="5649653"/>
              <a:ext cx="1059894" cy="437923"/>
            </a:xfrm>
            <a:prstGeom prst="roundRect">
              <a:avLst>
                <a:gd name="adj" fmla="val 50000"/>
              </a:avLst>
            </a:prstGeom>
            <a:solidFill>
              <a:srgbClr val="FFC000">
                <a:lumMod val="5000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256B251-AFD4-415C-930D-78A1D8CE3FC6}"/>
                </a:ext>
              </a:extLst>
            </p:cNvPr>
            <p:cNvSpPr txBox="1"/>
            <p:nvPr/>
          </p:nvSpPr>
          <p:spPr>
            <a:xfrm>
              <a:off x="752131" y="5733414"/>
              <a:ext cx="575866" cy="2582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000" b="0" i="0" u="none" strike="noStrike" kern="0" cap="none" spc="0" normalizeH="0" baseline="0" noProof="0" dirty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HY견고딕" panose="02030600000101010101" pitchFamily="18" charset="-127"/>
                  <a:cs typeface="Arial"/>
                  <a:sym typeface="Arial"/>
                </a:rPr>
                <a:t>학습 적용</a:t>
              </a:r>
            </a:p>
          </p:txBody>
        </p:sp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409708128" descr="EMB0000020c0de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038" y="5408444"/>
            <a:ext cx="1706858" cy="48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97" name="_x409707768" descr="EMB0000020c0d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90807"/>
            <a:ext cx="1654505" cy="59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그룹 23">
            <a:extLst>
              <a:ext uri="{FF2B5EF4-FFF2-40B4-BE49-F238E27FC236}">
                <a16:creationId xmlns:a16="http://schemas.microsoft.com/office/drawing/2014/main" id="{EC22F5F4-0274-44D6-BF4E-3FB2ADEDCE30}"/>
              </a:ext>
            </a:extLst>
          </p:cNvPr>
          <p:cNvGrpSpPr/>
          <p:nvPr/>
        </p:nvGrpSpPr>
        <p:grpSpPr>
          <a:xfrm>
            <a:off x="0" y="350847"/>
            <a:ext cx="4357511" cy="716416"/>
            <a:chOff x="0" y="350847"/>
            <a:chExt cx="9756804" cy="716416"/>
          </a:xfrm>
        </p:grpSpPr>
        <p:sp>
          <p:nvSpPr>
            <p:cNvPr id="30" name="화살표: 오각형 19">
              <a:extLst>
                <a:ext uri="{FF2B5EF4-FFF2-40B4-BE49-F238E27FC236}">
                  <a16:creationId xmlns:a16="http://schemas.microsoft.com/office/drawing/2014/main" id="{6C7A3A11-DDFD-462F-9179-CC2D9217FA1C}"/>
                </a:ext>
              </a:extLst>
            </p:cNvPr>
            <p:cNvSpPr/>
            <p:nvPr/>
          </p:nvSpPr>
          <p:spPr>
            <a:xfrm>
              <a:off x="485804" y="350847"/>
              <a:ext cx="9271000" cy="633288"/>
            </a:xfrm>
            <a:prstGeom prst="homePlate">
              <a:avLst/>
            </a:prstGeom>
            <a:solidFill>
              <a:srgbClr val="5B9BD5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  <a:sym typeface="Arial"/>
              </a:endParaRPr>
            </a:p>
          </p:txBody>
        </p:sp>
        <p:sp>
          <p:nvSpPr>
            <p:cNvPr id="36" name="화살표: 오각형 20">
              <a:extLst>
                <a:ext uri="{FF2B5EF4-FFF2-40B4-BE49-F238E27FC236}">
                  <a16:creationId xmlns:a16="http://schemas.microsoft.com/office/drawing/2014/main" id="{E558AF57-2CA5-4BE4-A10F-96DB6ACCF109}"/>
                </a:ext>
              </a:extLst>
            </p:cNvPr>
            <p:cNvSpPr/>
            <p:nvPr/>
          </p:nvSpPr>
          <p:spPr>
            <a:xfrm>
              <a:off x="247650" y="350847"/>
              <a:ext cx="9271000" cy="633288"/>
            </a:xfrm>
            <a:prstGeom prst="homePlate">
              <a:avLst/>
            </a:prstGeom>
            <a:solidFill>
              <a:srgbClr val="5B9BD5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  <a:sym typeface="Arial"/>
              </a:endParaRPr>
            </a:p>
          </p:txBody>
        </p:sp>
        <p:sp>
          <p:nvSpPr>
            <p:cNvPr id="37" name="화살표: 오각형 21">
              <a:extLst>
                <a:ext uri="{FF2B5EF4-FFF2-40B4-BE49-F238E27FC236}">
                  <a16:creationId xmlns:a16="http://schemas.microsoft.com/office/drawing/2014/main" id="{F63F368C-939F-4A32-9321-3D1F3AE16741}"/>
                </a:ext>
              </a:extLst>
            </p:cNvPr>
            <p:cNvSpPr/>
            <p:nvPr/>
          </p:nvSpPr>
          <p:spPr>
            <a:xfrm>
              <a:off x="0" y="350847"/>
              <a:ext cx="9271000" cy="633288"/>
            </a:xfrm>
            <a:prstGeom prst="homePlate">
              <a:avLst/>
            </a:prstGeom>
            <a:solidFill>
              <a:srgbClr val="5B9BD5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  <a:sym typeface="Arial"/>
              </a:endParaRPr>
            </a:p>
          </p:txBody>
        </p:sp>
        <p:sp>
          <p:nvSpPr>
            <p:cNvPr id="38" name="Google Shape;91;p2">
              <a:extLst>
                <a:ext uri="{FF2B5EF4-FFF2-40B4-BE49-F238E27FC236}">
                  <a16:creationId xmlns:a16="http://schemas.microsoft.com/office/drawing/2014/main" id="{0376A84C-4E47-422C-92E3-087B2192A4F9}"/>
                </a:ext>
              </a:extLst>
            </p:cNvPr>
            <p:cNvSpPr txBox="1">
              <a:spLocks/>
            </p:cNvSpPr>
            <p:nvPr/>
          </p:nvSpPr>
          <p:spPr>
            <a:xfrm>
              <a:off x="1041780" y="350847"/>
              <a:ext cx="8467373" cy="7164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Bef>
                  <a:spcPts val="0"/>
                </a:spcBef>
                <a:buClr>
                  <a:schemeClr val="dk1"/>
                </a:buClr>
                <a:buSzPts val="4400"/>
                <a:buFont typeface="Malgun Gothic"/>
                <a:buNone/>
              </a:pPr>
              <a:r>
                <a:rPr lang="ko-KR" altLang="en-US" sz="3600" dirty="0">
                  <a:solidFill>
                    <a:sysClr val="windowText" lastClr="0000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수업 계획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7038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50015731-2B97-4106-B30D-85B43A915E43}"/>
              </a:ext>
            </a:extLst>
          </p:cNvPr>
          <p:cNvGrpSpPr/>
          <p:nvPr/>
        </p:nvGrpSpPr>
        <p:grpSpPr>
          <a:xfrm>
            <a:off x="0" y="350847"/>
            <a:ext cx="4357511" cy="716416"/>
            <a:chOff x="0" y="350847"/>
            <a:chExt cx="9756804" cy="716416"/>
          </a:xfrm>
        </p:grpSpPr>
        <p:sp>
          <p:nvSpPr>
            <p:cNvPr id="4" name="화살표: 오각형 3">
              <a:extLst>
                <a:ext uri="{FF2B5EF4-FFF2-40B4-BE49-F238E27FC236}">
                  <a16:creationId xmlns:a16="http://schemas.microsoft.com/office/drawing/2014/main" id="{33C3CC06-488C-477C-BF98-E0A86EE17B0C}"/>
                </a:ext>
              </a:extLst>
            </p:cNvPr>
            <p:cNvSpPr/>
            <p:nvPr/>
          </p:nvSpPr>
          <p:spPr>
            <a:xfrm>
              <a:off x="485804" y="350847"/>
              <a:ext cx="9271000" cy="633288"/>
            </a:xfrm>
            <a:prstGeom prst="homePlate">
              <a:avLst/>
            </a:prstGeom>
            <a:solidFill>
              <a:srgbClr val="5B9BD5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  <a:sym typeface="Arial"/>
              </a:endParaRPr>
            </a:p>
          </p:txBody>
        </p:sp>
        <p:sp>
          <p:nvSpPr>
            <p:cNvPr id="5" name="화살표: 오각형 4">
              <a:extLst>
                <a:ext uri="{FF2B5EF4-FFF2-40B4-BE49-F238E27FC236}">
                  <a16:creationId xmlns:a16="http://schemas.microsoft.com/office/drawing/2014/main" id="{DCA4DDB2-DE13-462A-8AEC-F78557047D94}"/>
                </a:ext>
              </a:extLst>
            </p:cNvPr>
            <p:cNvSpPr/>
            <p:nvPr/>
          </p:nvSpPr>
          <p:spPr>
            <a:xfrm>
              <a:off x="247650" y="350847"/>
              <a:ext cx="9271000" cy="633288"/>
            </a:xfrm>
            <a:prstGeom prst="homePlate">
              <a:avLst/>
            </a:prstGeom>
            <a:solidFill>
              <a:srgbClr val="5B9BD5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  <a:sym typeface="Arial"/>
              </a:endParaRPr>
            </a:p>
          </p:txBody>
        </p:sp>
        <p:sp>
          <p:nvSpPr>
            <p:cNvPr id="6" name="화살표: 오각형 5">
              <a:extLst>
                <a:ext uri="{FF2B5EF4-FFF2-40B4-BE49-F238E27FC236}">
                  <a16:creationId xmlns:a16="http://schemas.microsoft.com/office/drawing/2014/main" id="{EE966082-8A6E-4ED8-A91C-2DC32E7F73E5}"/>
                </a:ext>
              </a:extLst>
            </p:cNvPr>
            <p:cNvSpPr/>
            <p:nvPr/>
          </p:nvSpPr>
          <p:spPr>
            <a:xfrm>
              <a:off x="0" y="350847"/>
              <a:ext cx="9271000" cy="633288"/>
            </a:xfrm>
            <a:prstGeom prst="homePlate">
              <a:avLst/>
            </a:prstGeom>
            <a:solidFill>
              <a:srgbClr val="5B9BD5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  <a:sym typeface="Arial"/>
              </a:endParaRPr>
            </a:p>
          </p:txBody>
        </p:sp>
        <p:sp>
          <p:nvSpPr>
            <p:cNvPr id="7" name="Google Shape;91;p2">
              <a:extLst>
                <a:ext uri="{FF2B5EF4-FFF2-40B4-BE49-F238E27FC236}">
                  <a16:creationId xmlns:a16="http://schemas.microsoft.com/office/drawing/2014/main" id="{4325E6E0-2522-4EE0-BF4A-960536EC41A4}"/>
                </a:ext>
              </a:extLst>
            </p:cNvPr>
            <p:cNvSpPr txBox="1">
              <a:spLocks/>
            </p:cNvSpPr>
            <p:nvPr/>
          </p:nvSpPr>
          <p:spPr>
            <a:xfrm>
              <a:off x="1041780" y="350847"/>
              <a:ext cx="8467373" cy="7164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Bef>
                  <a:spcPts val="0"/>
                </a:spcBef>
                <a:buClr>
                  <a:schemeClr val="dk1"/>
                </a:buClr>
                <a:buSzPts val="4400"/>
                <a:buFont typeface="Malgun Gothic"/>
                <a:buNone/>
              </a:pPr>
              <a:r>
                <a:rPr lang="ko-KR" altLang="en-US" sz="3600" dirty="0">
                  <a:solidFill>
                    <a:sysClr val="windowText" lastClr="0000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수업의 착안점</a:t>
              </a:r>
            </a:p>
          </p:txBody>
        </p:sp>
      </p:grpSp>
      <p:grpSp>
        <p:nvGrpSpPr>
          <p:cNvPr id="8" name="그룹 1">
            <a:extLst>
              <a:ext uri="{FF2B5EF4-FFF2-40B4-BE49-F238E27FC236}">
                <a16:creationId xmlns:a16="http://schemas.microsoft.com/office/drawing/2014/main" id="{852E7549-87A9-45D0-86B0-992B00CA5BB5}"/>
              </a:ext>
            </a:extLst>
          </p:cNvPr>
          <p:cNvGrpSpPr>
            <a:grpSpLocks/>
          </p:cNvGrpSpPr>
          <p:nvPr/>
        </p:nvGrpSpPr>
        <p:grpSpPr bwMode="auto">
          <a:xfrm>
            <a:off x="216966" y="1277417"/>
            <a:ext cx="5303850" cy="576262"/>
            <a:chOff x="1117600" y="1771650"/>
            <a:chExt cx="5322461" cy="576263"/>
          </a:xfrm>
        </p:grpSpPr>
        <p:sp>
          <p:nvSpPr>
            <p:cNvPr id="9" name="모서리가 둥근 직사각형 38">
              <a:extLst>
                <a:ext uri="{FF2B5EF4-FFF2-40B4-BE49-F238E27FC236}">
                  <a16:creationId xmlns:a16="http://schemas.microsoft.com/office/drawing/2014/main" id="{A8F06FD4-80C0-43F3-9277-303BE5C9F217}"/>
                </a:ext>
              </a:extLst>
            </p:cNvPr>
            <p:cNvSpPr/>
            <p:nvPr/>
          </p:nvSpPr>
          <p:spPr>
            <a:xfrm>
              <a:off x="1117602" y="1771650"/>
              <a:ext cx="5321908" cy="576263"/>
            </a:xfrm>
            <a:prstGeom prst="roundRect">
              <a:avLst>
                <a:gd name="adj" fmla="val 1642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D088357-6364-495C-AF51-ED6D4C4CEC14}"/>
                </a:ext>
              </a:extLst>
            </p:cNvPr>
            <p:cNvSpPr txBox="1"/>
            <p:nvPr/>
          </p:nvSpPr>
          <p:spPr>
            <a:xfrm>
              <a:off x="1321465" y="1805517"/>
              <a:ext cx="5118596" cy="523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2800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Y견고딕" pitchFamily="18" charset="-127"/>
                  <a:ea typeface="HY견고딕" pitchFamily="18" charset="-127"/>
                </a:rPr>
                <a:t>협력 지능 사고력 </a:t>
              </a:r>
              <a:r>
                <a:rPr kumimoji="0" lang="ko-KR" altLang="en-US" sz="2800" kern="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HY견고딕" pitchFamily="18" charset="-127"/>
                  <a:ea typeface="HY견고딕" pitchFamily="18" charset="-127"/>
                </a:rPr>
                <a:t>툴킷</a:t>
              </a:r>
              <a:r>
                <a:rPr kumimoji="0" lang="ko-KR" altLang="en-US" sz="2800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Y견고딕" pitchFamily="18" charset="-127"/>
                  <a:ea typeface="HY견고딕" pitchFamily="18" charset="-127"/>
                </a:rPr>
                <a:t> 사용</a:t>
              </a:r>
            </a:p>
          </p:txBody>
        </p:sp>
        <p:sp>
          <p:nvSpPr>
            <p:cNvPr id="11" name="모서리가 둥근 직사각형 40">
              <a:extLst>
                <a:ext uri="{FF2B5EF4-FFF2-40B4-BE49-F238E27FC236}">
                  <a16:creationId xmlns:a16="http://schemas.microsoft.com/office/drawing/2014/main" id="{2CB9900E-6FA5-4803-B9C5-9472462B15F3}"/>
                </a:ext>
              </a:extLst>
            </p:cNvPr>
            <p:cNvSpPr/>
            <p:nvPr/>
          </p:nvSpPr>
          <p:spPr>
            <a:xfrm>
              <a:off x="1117600" y="1771650"/>
              <a:ext cx="71819" cy="576263"/>
            </a:xfrm>
            <a:prstGeom prst="roundRect">
              <a:avLst>
                <a:gd name="adj" fmla="val 1642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E5F3C971-4D44-437B-8D2C-645933D94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66" y="1972965"/>
            <a:ext cx="3195898" cy="4536942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87A69B35-6146-419B-A9DA-48F4793A3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9981" y="1972965"/>
            <a:ext cx="3130150" cy="4534188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8D88E1F1-520D-4755-AAD1-01B752BF84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7248" y="1972965"/>
            <a:ext cx="3375624" cy="489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83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50015731-2B97-4106-B30D-85B43A915E43}"/>
              </a:ext>
            </a:extLst>
          </p:cNvPr>
          <p:cNvGrpSpPr/>
          <p:nvPr/>
        </p:nvGrpSpPr>
        <p:grpSpPr>
          <a:xfrm>
            <a:off x="0" y="350847"/>
            <a:ext cx="4357511" cy="716416"/>
            <a:chOff x="0" y="350847"/>
            <a:chExt cx="9756804" cy="716416"/>
          </a:xfrm>
        </p:grpSpPr>
        <p:sp>
          <p:nvSpPr>
            <p:cNvPr id="4" name="화살표: 오각형 3">
              <a:extLst>
                <a:ext uri="{FF2B5EF4-FFF2-40B4-BE49-F238E27FC236}">
                  <a16:creationId xmlns:a16="http://schemas.microsoft.com/office/drawing/2014/main" id="{33C3CC06-488C-477C-BF98-E0A86EE17B0C}"/>
                </a:ext>
              </a:extLst>
            </p:cNvPr>
            <p:cNvSpPr/>
            <p:nvPr/>
          </p:nvSpPr>
          <p:spPr>
            <a:xfrm>
              <a:off x="485804" y="350847"/>
              <a:ext cx="9271000" cy="633288"/>
            </a:xfrm>
            <a:prstGeom prst="homePlate">
              <a:avLst/>
            </a:prstGeom>
            <a:solidFill>
              <a:srgbClr val="5B9BD5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  <a:sym typeface="Arial"/>
              </a:endParaRPr>
            </a:p>
          </p:txBody>
        </p:sp>
        <p:sp>
          <p:nvSpPr>
            <p:cNvPr id="5" name="화살표: 오각형 4">
              <a:extLst>
                <a:ext uri="{FF2B5EF4-FFF2-40B4-BE49-F238E27FC236}">
                  <a16:creationId xmlns:a16="http://schemas.microsoft.com/office/drawing/2014/main" id="{DCA4DDB2-DE13-462A-8AEC-F78557047D94}"/>
                </a:ext>
              </a:extLst>
            </p:cNvPr>
            <p:cNvSpPr/>
            <p:nvPr/>
          </p:nvSpPr>
          <p:spPr>
            <a:xfrm>
              <a:off x="247650" y="350847"/>
              <a:ext cx="9271000" cy="633288"/>
            </a:xfrm>
            <a:prstGeom prst="homePlate">
              <a:avLst/>
            </a:prstGeom>
            <a:solidFill>
              <a:srgbClr val="5B9BD5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  <a:sym typeface="Arial"/>
              </a:endParaRPr>
            </a:p>
          </p:txBody>
        </p:sp>
        <p:sp>
          <p:nvSpPr>
            <p:cNvPr id="6" name="화살표: 오각형 5">
              <a:extLst>
                <a:ext uri="{FF2B5EF4-FFF2-40B4-BE49-F238E27FC236}">
                  <a16:creationId xmlns:a16="http://schemas.microsoft.com/office/drawing/2014/main" id="{EE966082-8A6E-4ED8-A91C-2DC32E7F73E5}"/>
                </a:ext>
              </a:extLst>
            </p:cNvPr>
            <p:cNvSpPr/>
            <p:nvPr/>
          </p:nvSpPr>
          <p:spPr>
            <a:xfrm>
              <a:off x="0" y="350847"/>
              <a:ext cx="9271000" cy="633288"/>
            </a:xfrm>
            <a:prstGeom prst="homePlate">
              <a:avLst/>
            </a:prstGeom>
            <a:solidFill>
              <a:srgbClr val="5B9BD5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  <a:sym typeface="Arial"/>
              </a:endParaRPr>
            </a:p>
          </p:txBody>
        </p:sp>
        <p:sp>
          <p:nvSpPr>
            <p:cNvPr id="7" name="Google Shape;91;p2">
              <a:extLst>
                <a:ext uri="{FF2B5EF4-FFF2-40B4-BE49-F238E27FC236}">
                  <a16:creationId xmlns:a16="http://schemas.microsoft.com/office/drawing/2014/main" id="{4325E6E0-2522-4EE0-BF4A-960536EC41A4}"/>
                </a:ext>
              </a:extLst>
            </p:cNvPr>
            <p:cNvSpPr txBox="1">
              <a:spLocks/>
            </p:cNvSpPr>
            <p:nvPr/>
          </p:nvSpPr>
          <p:spPr>
            <a:xfrm>
              <a:off x="1041780" y="350847"/>
              <a:ext cx="8467373" cy="7164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Bef>
                  <a:spcPts val="0"/>
                </a:spcBef>
                <a:buClr>
                  <a:schemeClr val="dk1"/>
                </a:buClr>
                <a:buSzPts val="4400"/>
                <a:buFont typeface="Malgun Gothic"/>
                <a:buNone/>
              </a:pPr>
              <a:r>
                <a:rPr lang="ko-KR" altLang="en-US" sz="3600" dirty="0">
                  <a:solidFill>
                    <a:sysClr val="windowText" lastClr="0000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수업의 착안점</a:t>
              </a:r>
            </a:p>
          </p:txBody>
        </p:sp>
      </p:grpSp>
      <p:grpSp>
        <p:nvGrpSpPr>
          <p:cNvPr id="8" name="그룹 1">
            <a:extLst>
              <a:ext uri="{FF2B5EF4-FFF2-40B4-BE49-F238E27FC236}">
                <a16:creationId xmlns:a16="http://schemas.microsoft.com/office/drawing/2014/main" id="{852E7549-87A9-45D0-86B0-992B00CA5BB5}"/>
              </a:ext>
            </a:extLst>
          </p:cNvPr>
          <p:cNvGrpSpPr>
            <a:grpSpLocks/>
          </p:cNvGrpSpPr>
          <p:nvPr/>
        </p:nvGrpSpPr>
        <p:grpSpPr bwMode="auto">
          <a:xfrm>
            <a:off x="216966" y="1277417"/>
            <a:ext cx="5303850" cy="576262"/>
            <a:chOff x="1117600" y="1771650"/>
            <a:chExt cx="5322461" cy="576263"/>
          </a:xfrm>
        </p:grpSpPr>
        <p:sp>
          <p:nvSpPr>
            <p:cNvPr id="9" name="모서리가 둥근 직사각형 38">
              <a:extLst>
                <a:ext uri="{FF2B5EF4-FFF2-40B4-BE49-F238E27FC236}">
                  <a16:creationId xmlns:a16="http://schemas.microsoft.com/office/drawing/2014/main" id="{A8F06FD4-80C0-43F3-9277-303BE5C9F217}"/>
                </a:ext>
              </a:extLst>
            </p:cNvPr>
            <p:cNvSpPr/>
            <p:nvPr/>
          </p:nvSpPr>
          <p:spPr>
            <a:xfrm>
              <a:off x="1117602" y="1771650"/>
              <a:ext cx="5321908" cy="576263"/>
            </a:xfrm>
            <a:prstGeom prst="roundRect">
              <a:avLst>
                <a:gd name="adj" fmla="val 1642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D088357-6364-495C-AF51-ED6D4C4CEC14}"/>
                </a:ext>
              </a:extLst>
            </p:cNvPr>
            <p:cNvSpPr txBox="1"/>
            <p:nvPr/>
          </p:nvSpPr>
          <p:spPr>
            <a:xfrm>
              <a:off x="1321465" y="1805517"/>
              <a:ext cx="5118596" cy="523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2800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Y견고딕" pitchFamily="18" charset="-127"/>
                  <a:ea typeface="HY견고딕" pitchFamily="18" charset="-127"/>
                </a:rPr>
                <a:t>협력 지능 사고력 </a:t>
              </a:r>
              <a:r>
                <a:rPr kumimoji="0" lang="ko-KR" altLang="en-US" sz="2800" kern="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HY견고딕" pitchFamily="18" charset="-127"/>
                  <a:ea typeface="HY견고딕" pitchFamily="18" charset="-127"/>
                </a:rPr>
                <a:t>툴킷</a:t>
              </a:r>
              <a:r>
                <a:rPr kumimoji="0" lang="ko-KR" altLang="en-US" sz="2800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Y견고딕" pitchFamily="18" charset="-127"/>
                  <a:ea typeface="HY견고딕" pitchFamily="18" charset="-127"/>
                </a:rPr>
                <a:t> 사용</a:t>
              </a:r>
            </a:p>
          </p:txBody>
        </p:sp>
        <p:sp>
          <p:nvSpPr>
            <p:cNvPr id="11" name="모서리가 둥근 직사각형 40">
              <a:extLst>
                <a:ext uri="{FF2B5EF4-FFF2-40B4-BE49-F238E27FC236}">
                  <a16:creationId xmlns:a16="http://schemas.microsoft.com/office/drawing/2014/main" id="{2CB9900E-6FA5-4803-B9C5-9472462B15F3}"/>
                </a:ext>
              </a:extLst>
            </p:cNvPr>
            <p:cNvSpPr/>
            <p:nvPr/>
          </p:nvSpPr>
          <p:spPr>
            <a:xfrm>
              <a:off x="1117600" y="1771650"/>
              <a:ext cx="71819" cy="576263"/>
            </a:xfrm>
            <a:prstGeom prst="roundRect">
              <a:avLst>
                <a:gd name="adj" fmla="val 1642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3"/>
          <a:srcRect l="57689" t="6918" r="7634" b="4480"/>
          <a:stretch/>
        </p:blipFill>
        <p:spPr>
          <a:xfrm>
            <a:off x="252750" y="2063833"/>
            <a:ext cx="6183426" cy="44434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6436176" y="2063833"/>
            <a:ext cx="6712001" cy="3120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다양한 사고력 </a:t>
            </a:r>
            <a:r>
              <a:rPr lang="ko-KR" altLang="en-US" sz="36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툴킷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제공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-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학생들이 스스로 문제 해결 가능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-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주제에 맞는 적절한 </a:t>
            </a:r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툴킷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선택 가능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-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단계별 질문으로 문제 해결 과정을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효과적으로 학습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31961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FFEDE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7FFCF15B-68CB-4BD0-B182-2CC3D27D2E4D}"/>
              </a:ext>
            </a:extLst>
          </p:cNvPr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7F10CBA-C888-442D-BFE3-B15DFA1F3770}"/>
              </a:ext>
            </a:extLst>
          </p:cNvPr>
          <p:cNvGrpSpPr/>
          <p:nvPr/>
        </p:nvGrpSpPr>
        <p:grpSpPr>
          <a:xfrm>
            <a:off x="-1471617" y="-488890"/>
            <a:ext cx="3650013" cy="4019503"/>
            <a:chOff x="5035953" y="1139401"/>
            <a:chExt cx="4748918" cy="5229649"/>
          </a:xfrm>
        </p:grpSpPr>
        <p:sp>
          <p:nvSpPr>
            <p:cNvPr id="17" name="직사각형 10">
              <a:extLst>
                <a:ext uri="{FF2B5EF4-FFF2-40B4-BE49-F238E27FC236}">
                  <a16:creationId xmlns:a16="http://schemas.microsoft.com/office/drawing/2014/main" id="{457C2E2D-CC52-4E9D-AE2E-8E6CC185E556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6923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직사각형 10">
              <a:extLst>
                <a:ext uri="{FF2B5EF4-FFF2-40B4-BE49-F238E27FC236}">
                  <a16:creationId xmlns:a16="http://schemas.microsoft.com/office/drawing/2014/main" id="{5EBB8730-9FF7-4284-8D04-432AB2E8651E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8A35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9" name="직사각형 10">
              <a:extLst>
                <a:ext uri="{FF2B5EF4-FFF2-40B4-BE49-F238E27FC236}">
                  <a16:creationId xmlns:a16="http://schemas.microsoft.com/office/drawing/2014/main" id="{56DDD8BA-921C-4FB3-B9AD-3C77EC1662E5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1DA6AF5-D451-4B67-B02C-5F8591181C69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3747DD0B-DD14-45CF-B851-A2FA7F4701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BC2644D-FB7E-4B33-ACDF-608D07465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A3E1CBAC-2CA7-4E81-8371-060A070A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0" y="6162675"/>
            <a:ext cx="1735802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BA194797-4F28-4F72-90F9-730BDEB008AD}"/>
              </a:ext>
            </a:extLst>
          </p:cNvPr>
          <p:cNvSpPr/>
          <p:nvPr/>
        </p:nvSpPr>
        <p:spPr>
          <a:xfrm>
            <a:off x="5105400" y="-250035"/>
            <a:ext cx="1981200" cy="873923"/>
          </a:xfrm>
          <a:prstGeom prst="roundRect">
            <a:avLst>
              <a:gd name="adj" fmla="val 13004"/>
            </a:avLst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 algn="ctr"/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목차</a:t>
            </a: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31397EF5-475C-471D-A4E1-716049F11933}"/>
              </a:ext>
            </a:extLst>
          </p:cNvPr>
          <p:cNvCxnSpPr>
            <a:cxnSpLocks/>
          </p:cNvCxnSpPr>
          <p:nvPr/>
        </p:nvCxnSpPr>
        <p:spPr>
          <a:xfrm>
            <a:off x="5449261" y="3701143"/>
            <a:ext cx="126070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434E8742-0E6B-4653-99BE-B3E51BFEBC22}"/>
              </a:ext>
            </a:extLst>
          </p:cNvPr>
          <p:cNvSpPr/>
          <p:nvPr/>
        </p:nvSpPr>
        <p:spPr>
          <a:xfrm>
            <a:off x="4811639" y="2159477"/>
            <a:ext cx="2561309" cy="2554515"/>
          </a:xfrm>
          <a:prstGeom prst="round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01</a:t>
            </a:r>
          </a:p>
          <a:p>
            <a:pPr algn="ctr"/>
            <a:r>
              <a:rPr lang="ko-KR" altLang="en-US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문제 이해</a:t>
            </a:r>
            <a:endParaRPr lang="en-US" altLang="ko-KR" sz="24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endParaRPr lang="en-US" altLang="ko-KR" sz="9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r>
              <a:rPr lang="ko-KR" altLang="en-US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디지털 소외 문제</a:t>
            </a:r>
            <a:endParaRPr lang="en-US" altLang="ko-KR" dirty="0">
              <a:latin typeface="나눔스퀘어라운드 Light" panose="020B0600000101010101" pitchFamily="50" charset="-127"/>
              <a:ea typeface="나눔스퀘어라운드 Light" panose="020B0600000101010101" pitchFamily="50" charset="-127"/>
            </a:endParaRPr>
          </a:p>
          <a:p>
            <a:pPr algn="ctr"/>
            <a:r>
              <a:rPr lang="ko-KR" altLang="en-US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 살펴보기</a:t>
            </a:r>
            <a:endParaRPr lang="ko-KR" altLang="en-US" sz="24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3DDDC908-CBA5-4747-8AA6-9E0062752EC5}"/>
              </a:ext>
            </a:extLst>
          </p:cNvPr>
          <p:cNvCxnSpPr>
            <a:cxnSpLocks/>
          </p:cNvCxnSpPr>
          <p:nvPr/>
        </p:nvCxnSpPr>
        <p:spPr>
          <a:xfrm>
            <a:off x="5459971" y="3701143"/>
            <a:ext cx="126070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36AA252-C673-4D99-AD82-2714AA92F625}"/>
              </a:ext>
            </a:extLst>
          </p:cNvPr>
          <p:cNvSpPr txBox="1"/>
          <p:nvPr/>
        </p:nvSpPr>
        <p:spPr>
          <a:xfrm>
            <a:off x="5517155" y="6279370"/>
            <a:ext cx="1157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중학교 </a:t>
            </a:r>
            <a:r>
              <a:rPr lang="en-US" altLang="ko-KR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</a:t>
            </a:r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학년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64412C-5299-4AAA-8633-F1A48F786DDE}"/>
              </a:ext>
            </a:extLst>
          </p:cNvPr>
          <p:cNvSpPr txBox="1"/>
          <p:nvPr/>
        </p:nvSpPr>
        <p:spPr>
          <a:xfrm>
            <a:off x="8757195" y="523494"/>
            <a:ext cx="2896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20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차별없는</a:t>
            </a: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스마트 시티 만들기</a:t>
            </a:r>
            <a:endParaRPr lang="ko-KR" altLang="en-US" sz="20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69473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8614992" y="813086"/>
            <a:ext cx="2393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문제 제시하기</a:t>
            </a: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AF12AE4E-0133-40A7-9C6D-AA797AED6721}"/>
              </a:ext>
            </a:extLst>
          </p:cNvPr>
          <p:cNvSpPr/>
          <p:nvPr/>
        </p:nvSpPr>
        <p:spPr>
          <a:xfrm>
            <a:off x="142468" y="395174"/>
            <a:ext cx="1040936" cy="417912"/>
          </a:xfrm>
          <a:prstGeom prst="roundRect">
            <a:avLst>
              <a:gd name="adj" fmla="val 27902"/>
            </a:avLst>
          </a:prstGeom>
          <a:solidFill>
            <a:srgbClr val="F45E5E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01</a:t>
            </a:r>
            <a:endParaRPr lang="ko-KR" altLang="en-US" sz="2400" spc="-30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987527-5BE2-413D-A6A2-AD0C5C4AC066}"/>
              </a:ext>
            </a:extLst>
          </p:cNvPr>
          <p:cNvSpPr txBox="1"/>
          <p:nvPr/>
        </p:nvSpPr>
        <p:spPr>
          <a:xfrm>
            <a:off x="1183404" y="43208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문제 이해</a:t>
            </a:r>
          </a:p>
        </p:txBody>
      </p:sp>
      <p:pic>
        <p:nvPicPr>
          <p:cNvPr id="12" name="_x11458736" descr="EMB000028ac3e7a">
            <a:extLst>
              <a:ext uri="{FF2B5EF4-FFF2-40B4-BE49-F238E27FC236}">
                <a16:creationId xmlns:a16="http://schemas.microsoft.com/office/drawing/2014/main" id="{B218E850-FCBD-4133-9927-F1003CF47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027" y="1331007"/>
            <a:ext cx="973138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AF11B2E1-87A6-4B0D-9C86-A2B6A740E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2BABBB-9876-474B-BF43-D3C558480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4783163" y="2309576"/>
            <a:ext cx="6712001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36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키오스크를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이용한 경험이 있나요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</a:p>
          <a:p>
            <a:pPr algn="ctr">
              <a:lnSpc>
                <a:spcPct val="120000"/>
              </a:lnSpc>
            </a:pP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사회적 약자가 이용하기 힘든 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디지털 기기는 무엇이 있을까요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342409" y="2142716"/>
            <a:ext cx="4033648" cy="4192770"/>
            <a:chOff x="342409" y="432083"/>
            <a:chExt cx="5679360" cy="5903403"/>
          </a:xfrm>
        </p:grpSpPr>
        <p:pic>
          <p:nvPicPr>
            <p:cNvPr id="1025" name="_x384298360" descr="EMB00003bec7b3f">
              <a:extLst>
                <a:ext uri="{FF2B5EF4-FFF2-40B4-BE49-F238E27FC236}">
                  <a16:creationId xmlns:a16="http://schemas.microsoft.com/office/drawing/2014/main" id="{AD4EC968-25EC-49BD-81F9-A79F9A324D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5" t="14752" r="28168" b="24257"/>
            <a:stretch>
              <a:fillRect/>
            </a:stretch>
          </p:blipFill>
          <p:spPr bwMode="auto">
            <a:xfrm>
              <a:off x="342409" y="432083"/>
              <a:ext cx="5679360" cy="2947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_x384291880" descr="EMB00003bec7b40">
              <a:extLst>
                <a:ext uri="{FF2B5EF4-FFF2-40B4-BE49-F238E27FC236}">
                  <a16:creationId xmlns:a16="http://schemas.microsoft.com/office/drawing/2014/main" id="{27276E5B-E473-45AE-AF75-2D1C3CA56B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5" t="14717" r="28436" b="23387"/>
            <a:stretch>
              <a:fillRect/>
            </a:stretch>
          </p:blipFill>
          <p:spPr bwMode="auto">
            <a:xfrm>
              <a:off x="342409" y="3355904"/>
              <a:ext cx="5679156" cy="2979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71277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8614992" y="813086"/>
            <a:ext cx="2393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문제 제시하기</a:t>
            </a: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AF12AE4E-0133-40A7-9C6D-AA797AED6721}"/>
              </a:ext>
            </a:extLst>
          </p:cNvPr>
          <p:cNvSpPr/>
          <p:nvPr/>
        </p:nvSpPr>
        <p:spPr>
          <a:xfrm>
            <a:off x="142468" y="395174"/>
            <a:ext cx="1040936" cy="417912"/>
          </a:xfrm>
          <a:prstGeom prst="roundRect">
            <a:avLst>
              <a:gd name="adj" fmla="val 27902"/>
            </a:avLst>
          </a:prstGeom>
          <a:solidFill>
            <a:srgbClr val="F45E5E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01</a:t>
            </a:r>
            <a:endParaRPr lang="ko-KR" altLang="en-US" sz="2400" spc="-30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987527-5BE2-413D-A6A2-AD0C5C4AC066}"/>
              </a:ext>
            </a:extLst>
          </p:cNvPr>
          <p:cNvSpPr txBox="1"/>
          <p:nvPr/>
        </p:nvSpPr>
        <p:spPr>
          <a:xfrm>
            <a:off x="1183404" y="43208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문제 이해</a:t>
            </a:r>
          </a:p>
        </p:txBody>
      </p:sp>
      <p:pic>
        <p:nvPicPr>
          <p:cNvPr id="12" name="_x11458736" descr="EMB000028ac3e7a">
            <a:extLst>
              <a:ext uri="{FF2B5EF4-FFF2-40B4-BE49-F238E27FC236}">
                <a16:creationId xmlns:a16="http://schemas.microsoft.com/office/drawing/2014/main" id="{B218E850-FCBD-4133-9927-F1003CF47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027" y="1331007"/>
            <a:ext cx="973138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AF11B2E1-87A6-4B0D-9C86-A2B6A740E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2BABBB-9876-474B-BF43-D3C558480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142468" y="1675222"/>
            <a:ext cx="11397343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통계자료를 확인해봅시다</a:t>
            </a:r>
            <a:r>
              <a:rPr lang="en-US" altLang="ko-KR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 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(https://www.itstat.go.kr/itstat/kor/tblInfo/TblInfoList.html?vw_cd=MT_ATITLE)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732" y="2614146"/>
            <a:ext cx="7281182" cy="379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992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ct val="120000"/>
          </a:lnSpc>
          <a:defRPr spc="-150" dirty="0" smtClean="0">
            <a:ln>
              <a:solidFill>
                <a:srgbClr val="0D6ABA">
                  <a:alpha val="0"/>
                </a:srgbClr>
              </a:solidFill>
            </a:ln>
            <a:solidFill>
              <a:schemeClr val="tx1">
                <a:lumMod val="85000"/>
                <a:lumOff val="15000"/>
              </a:schemeClr>
            </a:solidFill>
            <a:effectLst/>
            <a:latin typeface="나눔명조" panose="02020603020101020101" pitchFamily="18" charset="-127"/>
            <a:ea typeface="나눔명조" panose="02020603020101020101" pitchFamily="18" charset="-12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3981</TotalTime>
  <Words>754</Words>
  <Application>Microsoft Office PowerPoint</Application>
  <PresentationFormat>와이드스크린</PresentationFormat>
  <Paragraphs>257</Paragraphs>
  <Slides>36</Slides>
  <Notes>36</Notes>
  <HiddenSlides>0</HiddenSlides>
  <MMClips>0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36</vt:i4>
      </vt:variant>
    </vt:vector>
  </HeadingPairs>
  <TitlesOfParts>
    <vt:vector size="49" baseType="lpstr">
      <vt:lpstr>Arial</vt:lpstr>
      <vt:lpstr>나눔스퀘어라운드 Bold</vt:lpstr>
      <vt:lpstr>나눔스퀘어라운드 Regular</vt:lpstr>
      <vt:lpstr>나눔스퀘어라운드 ExtraBold</vt:lpstr>
      <vt:lpstr>나눔명조</vt:lpstr>
      <vt:lpstr>맑은 고딕</vt:lpstr>
      <vt:lpstr>맑은 고딕</vt:lpstr>
      <vt:lpstr>Calibri</vt:lpstr>
      <vt:lpstr>나눔스퀘어라운드 Light</vt:lpstr>
      <vt:lpstr>나눔고딕</vt:lpstr>
      <vt:lpstr>나눔스퀘어_ac Bold</vt:lpstr>
      <vt:lpstr>HY견고딕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김태령</cp:lastModifiedBy>
  <cp:revision>145</cp:revision>
  <dcterms:created xsi:type="dcterms:W3CDTF">2021-10-14T08:13:29Z</dcterms:created>
  <dcterms:modified xsi:type="dcterms:W3CDTF">2022-09-21T11:20:13Z</dcterms:modified>
</cp:coreProperties>
</file>