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263" r:id="rId5"/>
    <p:sldId id="289" r:id="rId6"/>
    <p:sldId id="288" r:id="rId7"/>
    <p:sldId id="331" r:id="rId8"/>
    <p:sldId id="271" r:id="rId9"/>
    <p:sldId id="274" r:id="rId10"/>
    <p:sldId id="272" r:id="rId11"/>
    <p:sldId id="329" r:id="rId12"/>
    <p:sldId id="332" r:id="rId13"/>
    <p:sldId id="333" r:id="rId14"/>
    <p:sldId id="334" r:id="rId15"/>
    <p:sldId id="335" r:id="rId16"/>
    <p:sldId id="336" r:id="rId17"/>
    <p:sldId id="337" r:id="rId18"/>
    <p:sldId id="270" r:id="rId19"/>
    <p:sldId id="330" r:id="rId20"/>
    <p:sldId id="261" r:id="rId21"/>
    <p:sldId id="324" r:id="rId22"/>
    <p:sldId id="315" r:id="rId23"/>
    <p:sldId id="310" r:id="rId24"/>
    <p:sldId id="340" r:id="rId25"/>
    <p:sldId id="279" r:id="rId26"/>
    <p:sldId id="293" r:id="rId27"/>
    <p:sldId id="338" r:id="rId28"/>
    <p:sldId id="339" r:id="rId29"/>
  </p:sldIdLst>
  <p:sldSz cx="12192000" cy="6858000"/>
  <p:notesSz cx="6858000" cy="9144000"/>
  <p:embeddedFontLst>
    <p:embeddedFont>
      <p:font typeface="HY헤드라인M" panose="02030600000101010101" pitchFamily="18" charset="-127"/>
      <p:regular r:id="rId31"/>
    </p:embeddedFont>
    <p:embeddedFont>
      <p:font typeface="나눔고딕" panose="020D0604000000000000" pitchFamily="50" charset="-127"/>
      <p:regular r:id="rId32"/>
      <p:bold r:id="rId33"/>
    </p:embeddedFont>
    <p:embeddedFont>
      <p:font typeface="나눔명조" panose="02020603020101020101" pitchFamily="18" charset="-127"/>
      <p:regular r:id="rId34"/>
      <p:bold r:id="rId35"/>
    </p:embeddedFont>
    <p:embeddedFont>
      <p:font typeface="나눔스퀘어라운드 Bold" panose="020B0600000101010101" pitchFamily="50" charset="-127"/>
      <p:bold r:id="rId36"/>
    </p:embeddedFont>
    <p:embeddedFont>
      <p:font typeface="나눔스퀘어라운드 ExtraBold" panose="020B0600000101010101" pitchFamily="50" charset="-127"/>
      <p:bold r:id="rId37"/>
    </p:embeddedFont>
    <p:embeddedFont>
      <p:font typeface="나눔스퀘어라운드 Light" panose="020B0600000101010101" pitchFamily="50" charset="-127"/>
      <p:regular r:id="rId38"/>
    </p:embeddedFont>
    <p:embeddedFont>
      <p:font typeface="맑은 고딕" panose="020B0503020000020004" pitchFamily="50" charset="-127"/>
      <p:regular r:id="rId39"/>
      <p:bold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A3D6"/>
    <a:srgbClr val="F18101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 varScale="1">
        <p:scale>
          <a:sx n="69" d="100"/>
          <a:sy n="69" d="100"/>
        </p:scale>
        <p:origin x="90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5.9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1515 0 24575,'-1297'0'0,"1275"1"0,1 0 0,-36 7 0,47-6 0,0 1 0,0-1 0,1 2 0,-1-1 0,1 2 0,0-1 0,-16 11 0,23-14 0,0 1 0,0-1 0,0 1 0,0 0 0,1 0 0,-1-1 0,0 1 0,1 0 0,0 0 0,-1 1 0,1-1 0,0 0 0,0 0 0,0 1 0,0-1 0,1 0 0,-1 1 0,1-1 0,-1 1 0,1-1 0,0 1 0,0 3 0,1-3 0,-1 0 0,1 0 0,0 0 0,1 0 0,-1 0 0,0 0 0,1 0 0,-1 0 0,1 0 0,0-1 0,0 1 0,0-1 0,1 1 0,-1-1 0,0 0 0,6 4 0,4 1 0,0 0 0,0-1 0,0 0 0,1-1 0,13 3 0,7 4 0,-6-3 0,0-1 0,0-1 0,1-2 0,44 4 0,114-6 0,-148-4 0,-9 2 0,0 2 0,0 1 0,42 11 0,-36-7 0,61 7 0,-18-10 0,129-9 0,-206 4 10,1 0 0,-1 0 0,0 0 0,0 0-1,0-1 1,1 1 0,-1 0 0,0 0 0,0-1-1,0 1 1,1-1 0,-1 1 0,0-1 0,0 1 0,0-1-1,2-1 1,-3 1-3,-1 1-1,1-1 1,0 1-1,0-1 0,0 0 1,0 1-1,0-1 1,-1 1-1,1-1 1,0 1-1,-1 0 1,1-1-1,0 1 1,-1-1-1,1 1 0,0 0 1,-1-1-1,1 1 1,-1-1-1,1 1 1,-1 0-1,1 0 1,-1-1-1,1 1 0,-1 0 1,0 0-1,-61-26-1596,60 25 1474,-123-41-6710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9.6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944 0 24575,'-531'0'0,"506"1"0,0 0 0,1 2 0,-1 1 0,1 1 0,0 1 0,-24 9 0,30-8 0,0 0 0,1 2 0,-1 0 0,2 1 0,0 1 0,0 0 0,1 1 0,-17 17 0,26-24 0,1 2 0,0-1 0,0 0 0,1 1 0,-1 0 0,2 0 0,-1 0 0,1 0 0,-5 16 0,7-20 0,0 1 0,1-1 0,-1 1 0,1-1 0,0 1 0,0-1 0,0 1 0,0-1 0,1 1 0,-1-1 0,1 1 0,0-1 0,0 0 0,0 1 0,1-1 0,-1 0 0,1 0 0,0 0 0,0 0 0,0 0 0,0 0 0,0-1 0,0 1 0,6 4 0,-1-2 0,0-1 0,0 1 0,1-1 0,0-1 0,-1 0 0,1 0 0,0 0 0,0-1 0,1 0 0,-1 0 0,9 0 0,17 0 0,47-3 0,-62 1 0,2-1 9,397-7-1383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5.9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1515 0 24575,'-1297'0'0,"1275"1"0,1 0 0,-36 7 0,47-6 0,0 1 0,0-1 0,1 2 0,-1-1 0,1 2 0,0-1 0,-16 11 0,23-14 0,0 1 0,0-1 0,0 1 0,0 0 0,1 0 0,-1-1 0,0 1 0,1 0 0,0 0 0,-1 1 0,1-1 0,0 0 0,0 0 0,0 1 0,0-1 0,1 0 0,-1 1 0,1-1 0,-1 1 0,1-1 0,0 1 0,0 3 0,1-3 0,-1 0 0,1 0 0,0 0 0,1 0 0,-1 0 0,0 0 0,1 0 0,-1 0 0,1 0 0,0-1 0,0 1 0,0-1 0,1 1 0,-1-1 0,0 0 0,6 4 0,4 1 0,0 0 0,0-1 0,0 0 0,1-1 0,13 3 0,7 4 0,-6-3 0,0-1 0,0-1 0,1-2 0,44 4 0,114-6 0,-148-4 0,-9 2 0,0 2 0,0 1 0,42 11 0,-36-7 0,61 7 0,-18-10 0,129-9 0,-206 4 10,1 0 0,-1 0 0,0 0 0,0 0-1,0-1 1,1 1 0,-1 0 0,0 0 0,0-1-1,0 1 1,1-1 0,-1 1 0,0-1 0,0 1 0,0-1-1,2-1 1,-3 1-3,-1 1-1,1-1 1,0 1-1,0-1 0,0 0 1,0 1-1,0-1 1,-1 1-1,1-1 1,0 1-1,-1 0 1,1-1-1,0 1 1,-1-1-1,1 1 0,0 0 1,-1-1-1,1 1 1,-1-1-1,1 1 1,-1 0-1,1 0 1,-1-1-1,1 1 0,-1 0 1,0 0-1,-61-26-1596,60 25 1474,-123-41-6710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9.6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944 0 24575,'-531'0'0,"506"1"0,0 0 0,1 2 0,-1 1 0,1 1 0,0 1 0,-24 9 0,30-8 0,0 0 0,1 2 0,-1 0 0,2 1 0,0 1 0,0 0 0,1 1 0,-17 17 0,26-24 0,1 2 0,0-1 0,0 0 0,1 1 0,-1 0 0,2 0 0,-1 0 0,1 0 0,-5 16 0,7-20 0,0 1 0,1-1 0,-1 1 0,1-1 0,0 1 0,0-1 0,0 1 0,0-1 0,1 1 0,-1-1 0,1 1 0,0-1 0,0 0 0,0 1 0,1-1 0,-1 0 0,1 0 0,0 0 0,0 0 0,0 0 0,0 0 0,0-1 0,0 1 0,6 4 0,-1-2 0,0-1 0,0 1 0,1-1 0,0-1 0,-1 0 0,1 0 0,0 0 0,0-1 0,1 0 0,-1 0 0,9 0 0,17 0 0,47-3 0,-62 1 0,2-1 9,397-7-1383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F71BD-3710-4ED2-9901-6FAEBEEF6D5E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73669-5144-479B-AD75-6680719CBF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48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468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9577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0949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70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03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880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8841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094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151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004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5417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08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7688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527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32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898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622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410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89CC9-19E1-4BA5-8018-1DE6C2AEB2D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965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157F443-2D78-4CD2-A24A-23E2595CE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516" t="32623"/>
          <a:stretch/>
        </p:blipFill>
        <p:spPr>
          <a:xfrm>
            <a:off x="0" y="0"/>
            <a:ext cx="1958028" cy="20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C6E064A-0473-420C-86F9-0E638814A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516" t="32623"/>
          <a:stretch/>
        </p:blipFill>
        <p:spPr>
          <a:xfrm>
            <a:off x="0" y="0"/>
            <a:ext cx="1958028" cy="20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42FD448-9B26-4733-AD79-B9EEA2A92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516" t="32623"/>
          <a:stretch/>
        </p:blipFill>
        <p:spPr>
          <a:xfrm>
            <a:off x="0" y="0"/>
            <a:ext cx="1958028" cy="20209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C05k5-IzAM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421394" y="2166373"/>
            <a:ext cx="85860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지속가능한 환경을 가꾸기 위한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탄소 중립 실천하기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3410241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3977402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4547885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2835861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15305F0-0B7C-4E94-9EFA-734D0A60DE9C}"/>
              </a:ext>
            </a:extLst>
          </p:cNvPr>
          <p:cNvSpPr/>
          <p:nvPr/>
        </p:nvSpPr>
        <p:spPr>
          <a:xfrm>
            <a:off x="399217" y="1982636"/>
            <a:ext cx="11393566" cy="3988912"/>
          </a:xfrm>
          <a:custGeom>
            <a:avLst/>
            <a:gdLst>
              <a:gd name="connsiteX0" fmla="*/ 0 w 11393566"/>
              <a:gd name="connsiteY0" fmla="*/ 0 h 1994520"/>
              <a:gd name="connsiteX1" fmla="*/ 11393566 w 11393566"/>
              <a:gd name="connsiteY1" fmla="*/ 0 h 1994520"/>
              <a:gd name="connsiteX2" fmla="*/ 11393566 w 11393566"/>
              <a:gd name="connsiteY2" fmla="*/ 1994520 h 1994520"/>
              <a:gd name="connsiteX3" fmla="*/ 0 w 11393566"/>
              <a:gd name="connsiteY3" fmla="*/ 1994520 h 1994520"/>
              <a:gd name="connsiteX4" fmla="*/ 0 w 11393566"/>
              <a:gd name="connsiteY4" fmla="*/ 0 h 199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93566" h="1994520" fill="none" extrusionOk="0">
                <a:moveTo>
                  <a:pt x="0" y="0"/>
                </a:moveTo>
                <a:cubicBezTo>
                  <a:pt x="5659722" y="146909"/>
                  <a:pt x="7275643" y="-73638"/>
                  <a:pt x="11393566" y="0"/>
                </a:cubicBezTo>
                <a:cubicBezTo>
                  <a:pt x="11458434" y="390595"/>
                  <a:pt x="11410980" y="1080325"/>
                  <a:pt x="11393566" y="1994520"/>
                </a:cubicBezTo>
                <a:cubicBezTo>
                  <a:pt x="9626458" y="1961641"/>
                  <a:pt x="3720791" y="2051980"/>
                  <a:pt x="0" y="1994520"/>
                </a:cubicBezTo>
                <a:cubicBezTo>
                  <a:pt x="163313" y="1076184"/>
                  <a:pt x="123434" y="423415"/>
                  <a:pt x="0" y="0"/>
                </a:cubicBezTo>
                <a:close/>
              </a:path>
              <a:path w="11393566" h="1994520" stroke="0" extrusionOk="0">
                <a:moveTo>
                  <a:pt x="0" y="0"/>
                </a:moveTo>
                <a:cubicBezTo>
                  <a:pt x="5164575" y="-62102"/>
                  <a:pt x="9869879" y="-109805"/>
                  <a:pt x="11393566" y="0"/>
                </a:cubicBezTo>
                <a:cubicBezTo>
                  <a:pt x="11532823" y="518785"/>
                  <a:pt x="11445757" y="1594378"/>
                  <a:pt x="11393566" y="1994520"/>
                </a:cubicBezTo>
                <a:cubicBezTo>
                  <a:pt x="6849674" y="2073283"/>
                  <a:pt x="4107022" y="2111560"/>
                  <a:pt x="0" y="1994520"/>
                </a:cubicBezTo>
                <a:cubicBezTo>
                  <a:pt x="99357" y="1531078"/>
                  <a:pt x="7617" y="19980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98470272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79070" indent="-179070" algn="just" fontAlgn="base">
              <a:lnSpc>
                <a:spcPct val="18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데이터 수집 방법 탐색</a:t>
            </a:r>
            <a:endParaRPr lang="en-US" altLang="ko-KR" sz="24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342900" indent="-342900" algn="just" fontAlgn="base">
              <a:lnSpc>
                <a:spcPct val="180000"/>
              </a:lnSpc>
              <a:buFontTx/>
              <a:buChar char="-"/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일상 생활에서 탄소를 배출하는 행동에는 어떤 것이 있을까</a:t>
            </a:r>
            <a:r>
              <a:rPr lang="en-US" altLang="ko-KR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?</a:t>
            </a:r>
          </a:p>
          <a:p>
            <a:pPr algn="just" fontAlgn="base">
              <a:lnSpc>
                <a:spcPct val="18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데이터 분석 방법 탐색</a:t>
            </a:r>
            <a:endParaRPr lang="en-US" altLang="ko-KR" sz="24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342900" indent="-342900" algn="just" fontAlgn="base">
              <a:lnSpc>
                <a:spcPct val="180000"/>
              </a:lnSpc>
              <a:buFontTx/>
              <a:buChar char="-"/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탄소 배출을 줄이는 데에 효과적인 방법에는 어떤 것이 있을까</a:t>
            </a:r>
            <a:r>
              <a:rPr lang="en-US" altLang="ko-KR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?</a:t>
            </a:r>
          </a:p>
          <a:p>
            <a:pPr algn="just" fontAlgn="base">
              <a:lnSpc>
                <a:spcPct val="180000"/>
              </a:lnSpc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▶ 문제 해결책 탐색</a:t>
            </a:r>
            <a:endParaRPr lang="en-US" altLang="ko-KR" sz="24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  <a:p>
            <a:pPr marL="342900" indent="-342900" algn="just" fontAlgn="base">
              <a:lnSpc>
                <a:spcPct val="180000"/>
              </a:lnSpc>
              <a:buFontTx/>
              <a:buChar char="-"/>
              <a:tabLst>
                <a:tab pos="345694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탄소 배출 저감 장치로는 어떤 것을 만들 수 있을까</a:t>
            </a:r>
            <a:r>
              <a:rPr lang="en-US" altLang="ko-KR" sz="2400" kern="0" dirty="0">
                <a:solidFill>
                  <a:srgbClr val="000000"/>
                </a:solidFill>
                <a:latin typeface="나눔명조" panose="020B0600000101010101" charset="-127"/>
                <a:ea typeface="나눔명조" panose="020B0600000101010101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나눔명조" panose="020B0600000101010101" charset="-127"/>
              <a:ea typeface="나눔명조" panose="020B0600000101010101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39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그룹 33">
            <a:extLst>
              <a:ext uri="{FF2B5EF4-FFF2-40B4-BE49-F238E27FC236}">
                <a16:creationId xmlns:a16="http://schemas.microsoft.com/office/drawing/2014/main" id="{736ABC2F-7608-4399-846A-9CC742DD8EB3}"/>
              </a:ext>
            </a:extLst>
          </p:cNvPr>
          <p:cNvGrpSpPr>
            <a:grpSpLocks/>
          </p:cNvGrpSpPr>
          <p:nvPr/>
        </p:nvGrpSpPr>
        <p:grpSpPr bwMode="auto">
          <a:xfrm>
            <a:off x="142468" y="1384590"/>
            <a:ext cx="2392914" cy="540892"/>
            <a:chOff x="510115" y="5649653"/>
            <a:chExt cx="3879226" cy="437923"/>
          </a:xfrm>
        </p:grpSpPr>
        <p:sp>
          <p:nvSpPr>
            <p:cNvPr id="13" name="모서리가 둥근 직사각형 10">
              <a:extLst>
                <a:ext uri="{FF2B5EF4-FFF2-40B4-BE49-F238E27FC236}">
                  <a16:creationId xmlns:a16="http://schemas.microsoft.com/office/drawing/2014/main" id="{11063738-C5D3-45EB-9697-F54311C5DB23}"/>
                </a:ext>
              </a:extLst>
            </p:cNvPr>
            <p:cNvSpPr/>
            <p:nvPr/>
          </p:nvSpPr>
          <p:spPr bwMode="auto">
            <a:xfrm>
              <a:off x="510115" y="5649653"/>
              <a:ext cx="3879226" cy="437923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ko-KR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74D0B6-0A7A-4CBD-96AB-893C4F0F36B7}"/>
                </a:ext>
              </a:extLst>
            </p:cNvPr>
            <p:cNvSpPr txBox="1"/>
            <p:nvPr/>
          </p:nvSpPr>
          <p:spPr>
            <a:xfrm>
              <a:off x="1145277" y="5681726"/>
              <a:ext cx="2651036" cy="3737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24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자료 수집</a:t>
              </a:r>
              <a:endParaRPr lang="ko-KR" sz="1600" b="1" dirty="0">
                <a:solidFill>
                  <a:srgbClr val="003300"/>
                </a:solidFill>
              </a:endParaRPr>
            </a:p>
          </p:txBody>
        </p:sp>
      </p:grpSp>
      <p:pic>
        <p:nvPicPr>
          <p:cNvPr id="1030" name="Picture 6" descr="w.namu.la/s/e611ff4d61fd60a3dbfd2835ab75097ca8f...">
            <a:extLst>
              <a:ext uri="{FF2B5EF4-FFF2-40B4-BE49-F238E27FC236}">
                <a16:creationId xmlns:a16="http://schemas.microsoft.com/office/drawing/2014/main" id="{3AB78FBD-12DC-4734-9450-4EE4AB50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25" y="2212874"/>
            <a:ext cx="3046164" cy="30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EA626C-B4AC-4423-8CDD-170BF5FDFD24}"/>
              </a:ext>
            </a:extLst>
          </p:cNvPr>
          <p:cNvSpPr txBox="1"/>
          <p:nvPr/>
        </p:nvSpPr>
        <p:spPr>
          <a:xfrm>
            <a:off x="1859494" y="5259038"/>
            <a:ext cx="1600679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구글 설문지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0F350-613A-4E50-A313-E7B6B10C82EF}"/>
              </a:ext>
            </a:extLst>
          </p:cNvPr>
          <p:cNvSpPr txBox="1"/>
          <p:nvPr/>
        </p:nvSpPr>
        <p:spPr>
          <a:xfrm>
            <a:off x="4712031" y="2731822"/>
            <a:ext cx="7268687" cy="222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온실 가스로 인해 우리는 어떤 피해를 보고 있는지 알고 있는가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marR="0" lvl="0" indent="-28575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일상 생활에서 온실 가스를 배출하는 행동은 어떤 것이 있는지 알고 있는가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온실 가스 배출 감소를 위해 할 수 있는 일에는 어떤 것들을 알고 있는가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탄소 중립을 위해 필요한 장치는 무엇이라고 생각하는가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56A54B5-4937-4822-A4B9-3F1320F73313}"/>
              </a:ext>
            </a:extLst>
          </p:cNvPr>
          <p:cNvGrpSpPr/>
          <p:nvPr/>
        </p:nvGrpSpPr>
        <p:grpSpPr>
          <a:xfrm>
            <a:off x="4740181" y="2289981"/>
            <a:ext cx="3606193" cy="369332"/>
            <a:chOff x="1153780" y="2590060"/>
            <a:chExt cx="3606193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D9BCA-E9F9-4642-968A-F90DEB96FD54}"/>
                </a:ext>
              </a:extLst>
            </p:cNvPr>
            <p:cNvSpPr txBox="1"/>
            <p:nvPr/>
          </p:nvSpPr>
          <p:spPr>
            <a:xfrm>
              <a:off x="1244267" y="2590060"/>
              <a:ext cx="3515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설문을 통해 필요한 자료를 수집합니다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BCA8B22-E895-4376-A4BB-3145142968D0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07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CFDA0E8F-A7B8-48AC-B808-672644D8A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1217" y="2080875"/>
            <a:ext cx="7735455" cy="4232508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F6B76E-E2AB-4006-A7BD-CFE3D4B7674D}"/>
              </a:ext>
            </a:extLst>
          </p:cNvPr>
          <p:cNvGrpSpPr/>
          <p:nvPr/>
        </p:nvGrpSpPr>
        <p:grpSpPr>
          <a:xfrm>
            <a:off x="452899" y="1341782"/>
            <a:ext cx="3181398" cy="369332"/>
            <a:chOff x="1153780" y="2590060"/>
            <a:chExt cx="3181398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336AAA-52B6-452D-8FE4-CDDC963EAF42}"/>
                </a:ext>
              </a:extLst>
            </p:cNvPr>
            <p:cNvSpPr txBox="1"/>
            <p:nvPr/>
          </p:nvSpPr>
          <p:spPr>
            <a:xfrm>
              <a:off x="1244267" y="2590060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 도구 사용 방법을 익혀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3E1AC0C-23C6-41AD-9E2F-F19DD320A471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99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KqrBZpRqO0IEZS9HI97oVMwJnW0RKcrbUWg2wlI55xZvZT6pqbGm4JEEuz1zlhSDT9c5_1uF0ZVvtQDHWQyMeR0HzIcsVHnZK8PB8Dw-rjl4OpDOTzX43a1ebv2FLVhVC3XE1lru1v_rQ-QGFJHc8g">
            <a:extLst>
              <a:ext uri="{FF2B5EF4-FFF2-40B4-BE49-F238E27FC236}">
                <a16:creationId xmlns:a16="http://schemas.microsoft.com/office/drawing/2014/main" id="{9FD227C6-4789-4834-86DE-92E43194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8" y="2065627"/>
            <a:ext cx="32194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oogleusercontent.com/9iTazB7jlHKputrnmAhkCvLOLPhreqWfI5GXbvmcI8G1kNLSUCHbQ1K0cUxpMIiZNHT6J4LS86RXwKkwbOvOusqljUNDhNy7wboZYe2k3MxQNboU7_lDAzJ9ASJsia4BsMGCPR6sM83r5cA5P-ZJOA">
            <a:extLst>
              <a:ext uri="{FF2B5EF4-FFF2-40B4-BE49-F238E27FC236}">
                <a16:creationId xmlns:a16="http://schemas.microsoft.com/office/drawing/2014/main" id="{3964EFD5-187A-4F46-8685-E78BB2EA8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2065628"/>
            <a:ext cx="3931801" cy="112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4.googleusercontent.com/DEFAyoW0S0XyigSsCU74SN7zv0v63-kX42mVgdHThxwk6FTf213tSMnnA9veBKw9ey7mC14FaXIrqvuKWVFV69r0pxPV32gs2D3yWR5_nOrHFtYctJU2TqlUz2WkPVURQMXn-C0hdEDDEomKZJKsVA">
            <a:extLst>
              <a:ext uri="{FF2B5EF4-FFF2-40B4-BE49-F238E27FC236}">
                <a16:creationId xmlns:a16="http://schemas.microsoft.com/office/drawing/2014/main" id="{272BA66D-31DE-46AB-901F-3C26C464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72" y="1797627"/>
            <a:ext cx="4407860" cy="40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ED347D0-1F96-411B-BCD5-2DAE05B5853F}"/>
              </a:ext>
            </a:extLst>
          </p:cNvPr>
          <p:cNvSpPr/>
          <p:nvPr/>
        </p:nvSpPr>
        <p:spPr>
          <a:xfrm>
            <a:off x="142468" y="5332702"/>
            <a:ext cx="3463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ko-KR" altLang="en-US">
                <a:solidFill>
                  <a:srgbClr val="000000"/>
                </a:solidFill>
                <a:latin typeface="Arial" panose="020B0604020202020204" pitchFamily="34" charset="0"/>
              </a:rPr>
              <a:t>구글 드라이브에서 왼쪽 클릭 </a:t>
            </a:r>
            <a:r>
              <a:rPr lang="en-US" altLang="ko-KR">
                <a:solidFill>
                  <a:srgbClr val="000000"/>
                </a:solidFill>
                <a:latin typeface="Arial" panose="020B0604020202020204" pitchFamily="34" charset="0"/>
              </a:rPr>
              <a:t>- Google </a:t>
            </a:r>
            <a:r>
              <a:rPr lang="ko-KR" altLang="en-US">
                <a:solidFill>
                  <a:srgbClr val="000000"/>
                </a:solidFill>
                <a:latin typeface="Arial" panose="020B0604020202020204" pitchFamily="34" charset="0"/>
              </a:rPr>
              <a:t>설문지</a:t>
            </a:r>
            <a:endParaRPr lang="ko-KR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EACCD4C-6134-48A1-9250-9FF014F1F34A}"/>
              </a:ext>
            </a:extLst>
          </p:cNvPr>
          <p:cNvSpPr/>
          <p:nvPr/>
        </p:nvSpPr>
        <p:spPr>
          <a:xfrm>
            <a:off x="4388427" y="3514498"/>
            <a:ext cx="1814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제목 넣기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2A545CA-7E10-4329-83D4-2F2C857742F6}"/>
              </a:ext>
            </a:extLst>
          </p:cNvPr>
          <p:cNvSpPr/>
          <p:nvPr/>
        </p:nvSpPr>
        <p:spPr>
          <a:xfrm>
            <a:off x="8177372" y="5957854"/>
            <a:ext cx="3778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3.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설정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이메일 주소 수집 체크</a:t>
            </a:r>
            <a:endParaRPr lang="ko-KR" altLang="en-US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응답횟수 </a:t>
            </a:r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회로 제한 체크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E42946E-02C9-4D58-8506-3F9FE6E807DA}"/>
              </a:ext>
            </a:extLst>
          </p:cNvPr>
          <p:cNvGrpSpPr/>
          <p:nvPr/>
        </p:nvGrpSpPr>
        <p:grpSpPr>
          <a:xfrm>
            <a:off x="452899" y="1341782"/>
            <a:ext cx="3181398" cy="369332"/>
            <a:chOff x="1153780" y="2590060"/>
            <a:chExt cx="3181398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46221F-1811-4171-856E-BEC1597B713F}"/>
                </a:ext>
              </a:extLst>
            </p:cNvPr>
            <p:cNvSpPr txBox="1"/>
            <p:nvPr/>
          </p:nvSpPr>
          <p:spPr>
            <a:xfrm>
              <a:off x="1244267" y="2590060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 도구 사용 방법을 익혀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094F9D5-3033-4F8D-B5A1-A81BD7F35EA8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325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O5HKLsAc8uquQ69EHfsjPjnui3KcCDNacqxpqBNEUsjYoRH0v8WhXrPkLrGQgtftPVkp_o4MiiXOGw8ispExdTQODiczVLD1ygghK7Ia159vF4VC4e_u03T5C1Mbp7gqPmRlvTgPrTwXuLO47mfFyA">
            <a:extLst>
              <a:ext uri="{FF2B5EF4-FFF2-40B4-BE49-F238E27FC236}">
                <a16:creationId xmlns:a16="http://schemas.microsoft.com/office/drawing/2014/main" id="{0F824855-9A82-47DC-A431-1D7BCAA1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98" y="2182090"/>
            <a:ext cx="3383103" cy="36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T9ZflpbvMAu6MuSnYmUkte5qcMP9X47sOVDj17ZYcRRQ3mtOTeWc_3uikoo2EK4xBaLu57ymii8XpI3JLWk4kt_SZ6Hv1tw9ieKhj8OVwruRG85d36E49lVKLvXiDUzG_PpJ6AK1mYctiLVThFrXeA">
            <a:extLst>
              <a:ext uri="{FF2B5EF4-FFF2-40B4-BE49-F238E27FC236}">
                <a16:creationId xmlns:a16="http://schemas.microsoft.com/office/drawing/2014/main" id="{B26323F1-B1E4-44D2-A26E-024E5023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36" y="2182090"/>
            <a:ext cx="5900310" cy="35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C76E25F-2D1E-420C-B0C7-6493B2764225}"/>
              </a:ext>
            </a:extLst>
          </p:cNvPr>
          <p:cNvSpPr/>
          <p:nvPr/>
        </p:nvSpPr>
        <p:spPr>
          <a:xfrm>
            <a:off x="568008" y="6056585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ko-KR" altLang="en-US">
                <a:solidFill>
                  <a:srgbClr val="000000"/>
                </a:solidFill>
                <a:latin typeface="Arial" panose="020B0604020202020204" pitchFamily="34" charset="0"/>
              </a:rPr>
              <a:t>설정 버튼 </a:t>
            </a:r>
            <a:r>
              <a:rPr lang="en-US" altLang="ko-KR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ko-KR" altLang="en-US">
                <a:solidFill>
                  <a:srgbClr val="000000"/>
                </a:solidFill>
                <a:latin typeface="Arial" panose="020B0604020202020204" pitchFamily="34" charset="0"/>
              </a:rPr>
              <a:t>공동작업자 추가 클릭</a:t>
            </a:r>
            <a:endParaRPr lang="ko-KR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0D0D995-2752-4370-ACF4-C32C74E3FD78}"/>
              </a:ext>
            </a:extLst>
          </p:cNvPr>
          <p:cNvSpPr/>
          <p:nvPr/>
        </p:nvSpPr>
        <p:spPr>
          <a:xfrm>
            <a:off x="5879224" y="5776817"/>
            <a:ext cx="5129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altLang="ko-KR" dirty="0">
                <a:solidFill>
                  <a:srgbClr val="000000"/>
                </a:solidFill>
                <a:latin typeface="Arial" panose="020B0604020202020204" pitchFamily="34" charset="0"/>
              </a:rPr>
              <a:t>2. 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자기 </a:t>
            </a:r>
            <a:r>
              <a:rPr lang="ko-KR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모둠원들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주소 넣기</a:t>
            </a:r>
            <a:endParaRPr lang="ko-KR" altLang="en-US" dirty="0"/>
          </a:p>
          <a:p>
            <a:pPr marL="457200"/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→ </a:t>
            </a:r>
            <a:r>
              <a:rPr lang="ko-KR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모둠원들은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‘공유 </a:t>
            </a:r>
            <a:r>
              <a:rPr lang="ko-KR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문서함’에서</a:t>
            </a:r>
            <a:r>
              <a:rPr lang="ko-KR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볼 수 있음</a:t>
            </a:r>
            <a:endParaRPr lang="ko-KR" altLang="en-US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462FB38-8027-46BB-92FC-E4A5175527A2}"/>
              </a:ext>
            </a:extLst>
          </p:cNvPr>
          <p:cNvGrpSpPr/>
          <p:nvPr/>
        </p:nvGrpSpPr>
        <p:grpSpPr>
          <a:xfrm>
            <a:off x="452899" y="1341782"/>
            <a:ext cx="3181398" cy="369332"/>
            <a:chOff x="1153780" y="2590060"/>
            <a:chExt cx="3181398" cy="3693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F93973-6E43-47C3-829B-713151FCF268}"/>
                </a:ext>
              </a:extLst>
            </p:cNvPr>
            <p:cNvSpPr txBox="1"/>
            <p:nvPr/>
          </p:nvSpPr>
          <p:spPr>
            <a:xfrm>
              <a:off x="1244267" y="2590060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 도구 사용 방법을 익혀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48BC287-21E9-4452-9392-CDB2968C3CD5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999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4.googleusercontent.com/dLMPw_bmAbnLT2mMWghnA2jqAaNssDn6721Da3TDrJvFK_qxpx8gaUsiB3dc8bGLT_gTHIL6xUWOJXshMSzlAicxhRnk4aaUKd0kVZ-gGNX0ew8y4cY1QKtn3gKKjZFj3fVUrM1vw9zKsb-807TsZQ">
            <a:extLst>
              <a:ext uri="{FF2B5EF4-FFF2-40B4-BE49-F238E27FC236}">
                <a16:creationId xmlns:a16="http://schemas.microsoft.com/office/drawing/2014/main" id="{EF8B0A8E-3B3B-45D8-A4DC-241D1E3E6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71" y="2259341"/>
            <a:ext cx="7305834" cy="40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5F25870-C7EE-4889-92AD-D24DB82689ED}"/>
              </a:ext>
            </a:extLst>
          </p:cNvPr>
          <p:cNvSpPr/>
          <p:nvPr/>
        </p:nvSpPr>
        <p:spPr>
          <a:xfrm>
            <a:off x="6393872" y="2516516"/>
            <a:ext cx="538941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rgbClr val="000000"/>
                </a:solidFill>
                <a:latin typeface="Arial" panose="020B0604020202020204" pitchFamily="34" charset="0"/>
              </a:rPr>
              <a:t>문항을 추가할 수 있다</a:t>
            </a:r>
            <a:r>
              <a:rPr lang="en-US" altLang="ko-KR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ko-KR" altLang="en-US">
                <a:solidFill>
                  <a:srgbClr val="000000"/>
                </a:solidFill>
                <a:latin typeface="Arial" panose="020B0604020202020204" pitchFamily="34" charset="0"/>
              </a:rPr>
              <a:t>각자 자기 문제 만들어보자</a:t>
            </a:r>
            <a:endParaRPr lang="ko-KR" altLang="en-US" dirty="0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19862D30-A56D-4E05-A3FC-C3FB8921E734}"/>
              </a:ext>
            </a:extLst>
          </p:cNvPr>
          <p:cNvCxnSpPr/>
          <p:nvPr/>
        </p:nvCxnSpPr>
        <p:spPr>
          <a:xfrm flipH="1">
            <a:off x="9088581" y="2971800"/>
            <a:ext cx="96983" cy="6961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C348647-70D3-4E63-A94B-99E0931FD2E6}"/>
              </a:ext>
            </a:extLst>
          </p:cNvPr>
          <p:cNvSpPr/>
          <p:nvPr/>
        </p:nvSpPr>
        <p:spPr>
          <a:xfrm>
            <a:off x="252844" y="5904792"/>
            <a:ext cx="584315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ko-KR" altLang="en-US" dirty="0"/>
              <a:t>객관식 질문 </a:t>
            </a:r>
            <a:r>
              <a:rPr lang="en-US" altLang="ko-KR" dirty="0"/>
              <a:t>-  ‘</a:t>
            </a:r>
            <a:r>
              <a:rPr lang="ko-KR" altLang="en-US" dirty="0"/>
              <a:t>옵션 </a:t>
            </a:r>
            <a:r>
              <a:rPr lang="ko-KR" altLang="en-US" dirty="0" err="1"/>
              <a:t>추가’를</a:t>
            </a:r>
            <a:r>
              <a:rPr lang="ko-KR" altLang="en-US" dirty="0"/>
              <a:t> 눌러 선지를 늘릴 수 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BDCC3A17-A9B6-4019-8690-61838680C09A}"/>
              </a:ext>
            </a:extLst>
          </p:cNvPr>
          <p:cNvCxnSpPr>
            <a:cxnSpLocks/>
          </p:cNvCxnSpPr>
          <p:nvPr/>
        </p:nvCxnSpPr>
        <p:spPr>
          <a:xfrm flipH="1" flipV="1">
            <a:off x="2963141" y="5324479"/>
            <a:ext cx="48490" cy="6157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7A8F15F8-61A7-498D-9F5E-1098EFE31ECB}"/>
              </a:ext>
            </a:extLst>
          </p:cNvPr>
          <p:cNvCxnSpPr>
            <a:cxnSpLocks/>
          </p:cNvCxnSpPr>
          <p:nvPr/>
        </p:nvCxnSpPr>
        <p:spPr>
          <a:xfrm flipV="1">
            <a:off x="5008418" y="4399688"/>
            <a:ext cx="2412423" cy="15405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B685429-C9E2-4189-9750-73384E1972F3}"/>
              </a:ext>
            </a:extLst>
          </p:cNvPr>
          <p:cNvGrpSpPr/>
          <p:nvPr/>
        </p:nvGrpSpPr>
        <p:grpSpPr>
          <a:xfrm>
            <a:off x="452899" y="1341782"/>
            <a:ext cx="3181398" cy="369332"/>
            <a:chOff x="1153780" y="2590060"/>
            <a:chExt cx="3181398" cy="3693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52CA68-1571-43F0-855E-E0754166A1A2}"/>
                </a:ext>
              </a:extLst>
            </p:cNvPr>
            <p:cNvSpPr txBox="1"/>
            <p:nvPr/>
          </p:nvSpPr>
          <p:spPr>
            <a:xfrm>
              <a:off x="1244267" y="2590060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 도구 사용 방법을 익혀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08E3DB6F-5606-4223-AC24-1A9E23325C4F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43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6.googleusercontent.com/sEcoe6RzaK53bAFpAxDj6EW2O-Kr5A1BL1KwmmJLBqp--qFKpqw7hEJ_zcaofCCLeYH6y9junmgL3KlNk5IgFQF5K5_XbU5y9eFvxFdhSuWAgsSLw7Rn6w-PUvX9suYPP89lSdPHPATnln74qRs_xA">
            <a:extLst>
              <a:ext uri="{FF2B5EF4-FFF2-40B4-BE49-F238E27FC236}">
                <a16:creationId xmlns:a16="http://schemas.microsoft.com/office/drawing/2014/main" id="{0A0922A3-CA5E-4B08-A4EF-2352282B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87" y="2239811"/>
            <a:ext cx="8900675" cy="41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DB7E0115-60BE-4BC8-802D-CB5925D64C9F}"/>
              </a:ext>
            </a:extLst>
          </p:cNvPr>
          <p:cNvGrpSpPr/>
          <p:nvPr/>
        </p:nvGrpSpPr>
        <p:grpSpPr>
          <a:xfrm>
            <a:off x="452899" y="1341782"/>
            <a:ext cx="3181398" cy="369332"/>
            <a:chOff x="1153780" y="2590060"/>
            <a:chExt cx="3181398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8BCE47-D363-4E24-99A0-802726518ED6}"/>
                </a:ext>
              </a:extLst>
            </p:cNvPr>
            <p:cNvSpPr txBox="1"/>
            <p:nvPr/>
          </p:nvSpPr>
          <p:spPr>
            <a:xfrm>
              <a:off x="1244267" y="2590060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 도구 사용 방법을 익혀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E1BC78C-2A14-4309-BFCB-91E91A4F8D08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4248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747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해결책 탐색하기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494975" y="1246068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097136" y="1786889"/>
            <a:ext cx="2384705" cy="369332"/>
            <a:chOff x="1153780" y="2590060"/>
            <a:chExt cx="2384705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2294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해결책을 요약해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8803EF71-83EB-4A14-A6DE-A06856AD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9981" y="2492926"/>
            <a:ext cx="7000736" cy="38393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378515-EECC-446F-A429-3EF358AAB617}"/>
              </a:ext>
            </a:extLst>
          </p:cNvPr>
          <p:cNvSpPr txBox="1"/>
          <p:nvPr/>
        </p:nvSpPr>
        <p:spPr>
          <a:xfrm>
            <a:off x="6991800" y="1860183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20CD31-D55C-4C02-83BC-04102073C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80" y="2152571"/>
            <a:ext cx="3208610" cy="4520045"/>
          </a:xfrm>
          <a:prstGeom prst="rect">
            <a:avLst/>
          </a:prstGeom>
        </p:spPr>
      </p:pic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1C66C099-DEB8-4870-B6E7-738CBB1530D7}"/>
              </a:ext>
            </a:extLst>
          </p:cNvPr>
          <p:cNvSpPr/>
          <p:nvPr/>
        </p:nvSpPr>
        <p:spPr>
          <a:xfrm>
            <a:off x="4037137" y="3761509"/>
            <a:ext cx="942844" cy="935182"/>
          </a:xfrm>
          <a:prstGeom prst="rightArrow">
            <a:avLst>
              <a:gd name="adj1" fmla="val 45555"/>
              <a:gd name="adj2" fmla="val 3888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3829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260728" y="813086"/>
            <a:ext cx="2747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해결책 결정하기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123" name="_x11458736" descr="EMB000028ac3e7a">
            <a:extLst>
              <a:ext uri="{FF2B5EF4-FFF2-40B4-BE49-F238E27FC236}">
                <a16:creationId xmlns:a16="http://schemas.microsoft.com/office/drawing/2014/main" id="{FD0436F1-A33F-4C17-A835-27D1C8C02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148BB1-C936-4EA7-A0DF-BF4BDA93103C}"/>
              </a:ext>
            </a:extLst>
          </p:cNvPr>
          <p:cNvSpPr txBox="1"/>
          <p:nvPr/>
        </p:nvSpPr>
        <p:spPr>
          <a:xfrm>
            <a:off x="5563484" y="2112453"/>
            <a:ext cx="6103016" cy="242194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228600"/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온실 가스 배출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줄이고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지속가능한 환경을 만들기 위해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인공지능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피지컬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컴퓨팅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활용하여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u="sng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탄소 중립 장치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만들기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ECEBF-39F9-42C0-81CB-7EB3E391C74B}"/>
              </a:ext>
            </a:extLst>
          </p:cNvPr>
          <p:cNvSpPr txBox="1"/>
          <p:nvPr/>
        </p:nvSpPr>
        <p:spPr>
          <a:xfrm>
            <a:off x="5382312" y="4977278"/>
            <a:ext cx="6284187" cy="1240083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228600"/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온실 가스 배출을 줄이기 위한 방법에는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어떤 것이 있을까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324BCE8-3F1B-41AE-8241-6052B866B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46" y="1499521"/>
            <a:ext cx="4906831" cy="4871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86B15D-C2C1-4C66-BF53-8C067F29351F}"/>
              </a:ext>
            </a:extLst>
          </p:cNvPr>
          <p:cNvSpPr txBox="1"/>
          <p:nvPr/>
        </p:nvSpPr>
        <p:spPr>
          <a:xfrm>
            <a:off x="446330" y="6371353"/>
            <a:ext cx="109089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환경부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C77C271-7978-4E98-8CB5-10D04D16D2E7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66EDA5-0620-4047-AD37-1689424A4A1B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</p:spTree>
    <p:extLst>
      <p:ext uri="{BB962C8B-B14F-4D97-AF65-F5344CB8AC3E}">
        <p14:creationId xmlns:p14="http://schemas.microsoft.com/office/powerpoint/2010/main" val="251639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449758" y="1288412"/>
            <a:ext cx="2747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 처리하기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F0F350-613A-4E50-A313-E7B6B10C82EF}"/>
              </a:ext>
            </a:extLst>
          </p:cNvPr>
          <p:cNvSpPr txBox="1"/>
          <p:nvPr/>
        </p:nvSpPr>
        <p:spPr>
          <a:xfrm>
            <a:off x="4460857" y="2731822"/>
            <a:ext cx="7519862" cy="167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온실 가스 배출 감소를 위해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일상 생활에서 할 수 있는 일에는 어떤 것들이 있는가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검색한 해결책이 어떻게 온실 가스 배출 감소에 도움이 되는가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검색한 해결책이 유용하며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실현 가능성이 있는가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56A54B5-4937-4822-A4B9-3F1320F73313}"/>
              </a:ext>
            </a:extLst>
          </p:cNvPr>
          <p:cNvGrpSpPr/>
          <p:nvPr/>
        </p:nvGrpSpPr>
        <p:grpSpPr>
          <a:xfrm>
            <a:off x="4740181" y="2289981"/>
            <a:ext cx="4173656" cy="369332"/>
            <a:chOff x="1153780" y="2590060"/>
            <a:chExt cx="4173656" cy="3693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D9BCA-E9F9-4642-968A-F90DEB96FD54}"/>
                </a:ext>
              </a:extLst>
            </p:cNvPr>
            <p:cNvSpPr txBox="1"/>
            <p:nvPr/>
          </p:nvSpPr>
          <p:spPr>
            <a:xfrm>
              <a:off x="1244267" y="2590060"/>
              <a:ext cx="4083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인터넷 검색을 통해 필요한 자료를 수집합니다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3BCA8B22-E895-4376-A4BB-3145142968D0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1" name="그림 20" descr="텍스트, 사람, 실내, 컴퓨터이(가) 표시된 사진&#10;&#10;자동 생성된 설명">
            <a:extLst>
              <a:ext uri="{FF2B5EF4-FFF2-40B4-BE49-F238E27FC236}">
                <a16:creationId xmlns:a16="http://schemas.microsoft.com/office/drawing/2014/main" id="{BC0363C4-19E7-4BE3-8878-CBE15AA0F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58" y="2395984"/>
            <a:ext cx="3936152" cy="2225353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ACFB6838-071A-4469-A508-CAA0670F60D5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336C65-77B2-4988-A272-83BC521B17A3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</p:spTree>
    <p:extLst>
      <p:ext uri="{BB962C8B-B14F-4D97-AF65-F5344CB8AC3E}">
        <p14:creationId xmlns:p14="http://schemas.microsoft.com/office/powerpoint/2010/main" val="136563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9661289" y="523494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탄소 중립 실천하기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4334385-74E7-48E1-8484-86D560DCDB9E}"/>
              </a:ext>
            </a:extLst>
          </p:cNvPr>
          <p:cNvGrpSpPr/>
          <p:nvPr/>
        </p:nvGrpSpPr>
        <p:grpSpPr>
          <a:xfrm>
            <a:off x="1018247" y="2159477"/>
            <a:ext cx="10060762" cy="2554515"/>
            <a:chOff x="1018247" y="2159477"/>
            <a:chExt cx="10060762" cy="2554515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34E8742-0E6B-4653-99BE-B3E51BFEBC22}"/>
                </a:ext>
              </a:extLst>
            </p:cNvPr>
            <p:cNvSpPr/>
            <p:nvPr/>
          </p:nvSpPr>
          <p:spPr>
            <a:xfrm>
              <a:off x="1018247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문제 이해</a:t>
              </a:r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지구 온난화 심각성 이해</a:t>
              </a:r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F4D9721D-5794-48C2-8CA0-FF6849A9B9A1}"/>
                </a:ext>
              </a:extLst>
            </p:cNvPr>
            <p:cNvSpPr/>
            <p:nvPr/>
          </p:nvSpPr>
          <p:spPr>
            <a:xfrm>
              <a:off x="4529996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해결 탐구</a:t>
              </a:r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탄소 중립 실천 방안 탐색</a:t>
              </a:r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20FE165F-753B-4609-931B-55E18636265B}"/>
                </a:ext>
              </a:extLst>
            </p:cNvPr>
            <p:cNvSpPr/>
            <p:nvPr/>
          </p:nvSpPr>
          <p:spPr>
            <a:xfrm>
              <a:off x="8041745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문제 해결</a:t>
              </a:r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해결책 실행 및 적용</a:t>
              </a:r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74355" y="3908961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345634" y="392479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00224" y="394062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922524" y="1465849"/>
            <a:ext cx="10597323" cy="172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탄소 중립은 온실 가스 배출량이 전 지구적 이산화탄소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흡수량과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균형을 이루어  대기 중 이산화 탄소 농도가 더 높아지지 않는 것을 의미한다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국제 사회는 기후 위기에 대응하려고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1990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년대 중반부터 지구 평균기온 상승을 억제하는 방안을 논의해 왔다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2015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년 파리협정에서는 산업혁명 이전 대비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2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℃보다 훨씬 아래로 유지하고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나아가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1. 5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℃ 아래로 억제하려고 노력해야 한다는 목표를 설정하였다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922524" y="864757"/>
            <a:ext cx="1059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최선의 해결책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100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년 후 지구 기온 변화 시각 자료 만들기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1069810" y="3324756"/>
            <a:ext cx="4871976" cy="1386944"/>
            <a:chOff x="1084324" y="3324756"/>
            <a:chExt cx="4871976" cy="138694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1406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머신 러닝 활용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574161" y="3923784"/>
                <a:ext cx="338213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지구 평균 기온 데이터 검색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엔트리 인공지능 </a:t>
                </a:r>
                <a:r>
                  <a:rPr lang="ko-KR" altLang="en-US" sz="1400" dirty="0" err="1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머신러닝</a:t>
                </a: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 활용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324756"/>
              <a:ext cx="1115218" cy="1193801"/>
              <a:chOff x="1341438" y="3324756"/>
              <a:chExt cx="1115218" cy="1193801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01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B5A614A-AE17-47A6-A3CF-E86BA9E846BD}"/>
              </a:ext>
            </a:extLst>
          </p:cNvPr>
          <p:cNvGrpSpPr/>
          <p:nvPr/>
        </p:nvGrpSpPr>
        <p:grpSpPr>
          <a:xfrm>
            <a:off x="1069810" y="4887912"/>
            <a:ext cx="4871976" cy="1385888"/>
            <a:chOff x="1084324" y="4887912"/>
            <a:chExt cx="4871976" cy="1385888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7AFAF04-3111-4CCD-8269-4FCE85093B6E}"/>
                </a:ext>
              </a:extLst>
            </p:cNvPr>
            <p:cNvSpPr/>
            <p:nvPr/>
          </p:nvSpPr>
          <p:spPr>
            <a:xfrm>
              <a:off x="1084324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A9A772E-30E4-4C8E-90F4-AEE6B619D8E3}"/>
                </a:ext>
              </a:extLst>
            </p:cNvPr>
            <p:cNvGrpSpPr/>
            <p:nvPr/>
          </p:nvGrpSpPr>
          <p:grpSpPr>
            <a:xfrm>
              <a:off x="1341438" y="4887912"/>
              <a:ext cx="1115218" cy="1193801"/>
              <a:chOff x="1341438" y="3324756"/>
              <a:chExt cx="1115218" cy="1193801"/>
            </a:xfrm>
          </p:grpSpPr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EF7E21ED-7E26-4FED-93D4-52958F542E01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03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23611028-EBAA-4843-BA76-212BE80D6556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현 22">
                <a:extLst>
                  <a:ext uri="{FF2B5EF4-FFF2-40B4-BE49-F238E27FC236}">
                    <a16:creationId xmlns:a16="http://schemas.microsoft.com/office/drawing/2014/main" id="{4C4608B4-DABA-4949-B1A6-D9F5DFBEAC2F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55DCD2-08AB-43C4-995A-F75B60F85BEE}"/>
                </a:ext>
              </a:extLst>
            </p:cNvPr>
            <p:cNvSpPr txBox="1"/>
            <p:nvPr/>
          </p:nvSpPr>
          <p:spPr>
            <a:xfrm>
              <a:off x="2574161" y="5121831"/>
              <a:ext cx="2779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메타버스를 공유의 장으로 활용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132FAC-2823-46D9-A5A0-41D53DABB37D}"/>
                </a:ext>
              </a:extLst>
            </p:cNvPr>
            <p:cNvSpPr txBox="1"/>
            <p:nvPr/>
          </p:nvSpPr>
          <p:spPr>
            <a:xfrm>
              <a:off x="2574161" y="5462252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모둠별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활동 및 소통은 메타버스에서 실시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결과물 발표 전시장으로 메타버스 활용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09AD05D-1C8D-43A9-82FF-35B1D6136553}"/>
              </a:ext>
            </a:extLst>
          </p:cNvPr>
          <p:cNvGrpSpPr/>
          <p:nvPr/>
        </p:nvGrpSpPr>
        <p:grpSpPr>
          <a:xfrm>
            <a:off x="6221186" y="3324756"/>
            <a:ext cx="4893655" cy="1386944"/>
            <a:chOff x="6235700" y="3324756"/>
            <a:chExt cx="4893655" cy="138694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88BA74D-657A-41D2-9FAB-F5CDA9D632A1}"/>
                </a:ext>
              </a:extLst>
            </p:cNvPr>
            <p:cNvSpPr/>
            <p:nvPr/>
          </p:nvSpPr>
          <p:spPr>
            <a:xfrm>
              <a:off x="6235700" y="34290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501574D-26B6-4B08-A502-95C1A98C9F75}"/>
                </a:ext>
              </a:extLst>
            </p:cNvPr>
            <p:cNvGrpSpPr/>
            <p:nvPr/>
          </p:nvGrpSpPr>
          <p:grpSpPr>
            <a:xfrm>
              <a:off x="6492814" y="3324756"/>
              <a:ext cx="1115218" cy="1193801"/>
              <a:chOff x="1341438" y="3324756"/>
              <a:chExt cx="1115218" cy="119380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7809055-367F-4815-B1EA-7CE3D394655B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02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87E6BF42-AB1C-461B-B1DB-210F1EF50465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현 32">
                <a:extLst>
                  <a:ext uri="{FF2B5EF4-FFF2-40B4-BE49-F238E27FC236}">
                    <a16:creationId xmlns:a16="http://schemas.microsoft.com/office/drawing/2014/main" id="{2C7EC630-233F-4D15-B311-B8AD7C71BE3C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62A110-A0B0-4CA9-B11C-EB803B819934}"/>
                </a:ext>
              </a:extLst>
            </p:cNvPr>
            <p:cNvSpPr txBox="1"/>
            <p:nvPr/>
          </p:nvSpPr>
          <p:spPr>
            <a:xfrm>
              <a:off x="7747216" y="3583363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피지컬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컴퓨팅 도구 활용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EF9F67-9BB1-4D01-8C40-08CC62E19BAF}"/>
                </a:ext>
              </a:extLst>
            </p:cNvPr>
            <p:cNvSpPr txBox="1"/>
            <p:nvPr/>
          </p:nvSpPr>
          <p:spPr>
            <a:xfrm>
              <a:off x="7747216" y="3923784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센서보드를 활용하여 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LED, 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부저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사용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엔트리 인공지능 코딩과 연계 작동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9A99B874-3DF2-4957-A0F9-EE1943099D5C}"/>
              </a:ext>
            </a:extLst>
          </p:cNvPr>
          <p:cNvGrpSpPr/>
          <p:nvPr/>
        </p:nvGrpSpPr>
        <p:grpSpPr>
          <a:xfrm>
            <a:off x="6221186" y="4887912"/>
            <a:ext cx="4893655" cy="1385888"/>
            <a:chOff x="6235700" y="4887912"/>
            <a:chExt cx="4893655" cy="138588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0ECE322D-13E3-42B3-BD77-BCAAD34D75EA}"/>
                </a:ext>
              </a:extLst>
            </p:cNvPr>
            <p:cNvSpPr/>
            <p:nvPr/>
          </p:nvSpPr>
          <p:spPr>
            <a:xfrm>
              <a:off x="6235700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16CA814-6388-4643-BC14-80576E425BB5}"/>
                </a:ext>
              </a:extLst>
            </p:cNvPr>
            <p:cNvGrpSpPr/>
            <p:nvPr/>
          </p:nvGrpSpPr>
          <p:grpSpPr>
            <a:xfrm>
              <a:off x="6492814" y="4887912"/>
              <a:ext cx="1115218" cy="1193801"/>
              <a:chOff x="1341438" y="3324756"/>
              <a:chExt cx="1115218" cy="1193801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5340825F-7866-4C10-8627-D93DEC6F258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04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8F52332E-6993-4FD8-9292-598D1BEFC558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현 28">
                <a:extLst>
                  <a:ext uri="{FF2B5EF4-FFF2-40B4-BE49-F238E27FC236}">
                    <a16:creationId xmlns:a16="http://schemas.microsoft.com/office/drawing/2014/main" id="{FAD08C54-A4E9-4BBB-9D9D-931D250907B4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DF9271-420E-43D8-92F5-4E679B41B2F5}"/>
                </a:ext>
              </a:extLst>
            </p:cNvPr>
            <p:cNvSpPr txBox="1"/>
            <p:nvPr/>
          </p:nvSpPr>
          <p:spPr>
            <a:xfrm>
              <a:off x="7747216" y="5109131"/>
              <a:ext cx="2436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실제 적용 가능한 작품 제작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7D2761-E12C-40E6-A5E7-9C23B928A9EF}"/>
                </a:ext>
              </a:extLst>
            </p:cNvPr>
            <p:cNvSpPr txBox="1"/>
            <p:nvPr/>
          </p:nvSpPr>
          <p:spPr>
            <a:xfrm>
              <a:off x="7747216" y="5449552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일상 생활 속에서 탄소 배출 저감에 사용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창의적 생각을 반영한 프로토 타입 제작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8C556E73-574C-4B9B-AB44-D9F7A509E3E5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641C92-2C0D-4D6E-ABE3-9512DA373A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</p:spTree>
    <p:extLst>
      <p:ext uri="{BB962C8B-B14F-4D97-AF65-F5344CB8AC3E}">
        <p14:creationId xmlns:p14="http://schemas.microsoft.com/office/powerpoint/2010/main" val="1697310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BD3016-0E81-4C90-9C64-08BF3D888606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D0E45-6C54-4CDB-AE0D-21DCDC8341E8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CEA8385-4EDD-45B2-9076-0452FECDD2C1}"/>
              </a:ext>
            </a:extLst>
          </p:cNvPr>
          <p:cNvGrpSpPr/>
          <p:nvPr/>
        </p:nvGrpSpPr>
        <p:grpSpPr>
          <a:xfrm>
            <a:off x="1097136" y="1786889"/>
            <a:ext cx="1878156" cy="369332"/>
            <a:chOff x="1153780" y="2590060"/>
            <a:chExt cx="1878156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E4D9CC-FFA4-47B4-8A80-296794F75582}"/>
                </a:ext>
              </a:extLst>
            </p:cNvPr>
            <p:cNvSpPr txBox="1"/>
            <p:nvPr/>
          </p:nvSpPr>
          <p:spPr>
            <a:xfrm>
              <a:off x="1244267" y="2590060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협력 도구 이해하기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FCAB75B-086E-4AEE-AA8A-609FBF517730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6" name="Picture 1">
            <a:extLst>
              <a:ext uri="{FF2B5EF4-FFF2-40B4-BE49-F238E27FC236}">
                <a16:creationId xmlns:a16="http://schemas.microsoft.com/office/drawing/2014/main" id="{F195B4E0-1127-444E-95FA-141A99136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936" y="2249875"/>
            <a:ext cx="5195555" cy="39208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57F4FCA-70CE-4042-B218-5BAF77DF0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6246" y="2249875"/>
            <a:ext cx="5599114" cy="26777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06685D6-B95B-445C-B8A9-FBA8B76400BC}"/>
              </a:ext>
            </a:extLst>
          </p:cNvPr>
          <p:cNvSpPr/>
          <p:nvPr/>
        </p:nvSpPr>
        <p:spPr>
          <a:xfrm>
            <a:off x="2119077" y="6134500"/>
            <a:ext cx="1744388" cy="477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5580" marR="0" indent="-19558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[https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://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zep.us]</a:t>
            </a:r>
            <a:endParaRPr lang="en-US" altLang="ko-KR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53E08EC-6960-4124-A747-11F60277131F}"/>
              </a:ext>
            </a:extLst>
          </p:cNvPr>
          <p:cNvSpPr/>
          <p:nvPr/>
        </p:nvSpPr>
        <p:spPr>
          <a:xfrm>
            <a:off x="7699652" y="6170765"/>
            <a:ext cx="2552301" cy="47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00" marR="0" indent="-19050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tabLst>
                <a:tab pos="3456940" algn="l"/>
              </a:tabLst>
            </a:pP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[https://playentry.org/]</a:t>
            </a:r>
            <a:endParaRPr lang="en-US" altLang="ko-KR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9F3586F6-9211-4938-A510-FDE0EBF82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6246" y="5020425"/>
            <a:ext cx="3860927" cy="117551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5060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E932B755-681A-4DD8-99F4-94CFDA30770C}"/>
              </a:ext>
            </a:extLst>
          </p:cNvPr>
          <p:cNvGrpSpPr/>
          <p:nvPr/>
        </p:nvGrpSpPr>
        <p:grpSpPr>
          <a:xfrm>
            <a:off x="1097136" y="1786889"/>
            <a:ext cx="1458169" cy="369332"/>
            <a:chOff x="1153780" y="2590060"/>
            <a:chExt cx="1458169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935157-BC9B-489C-947C-61CA091126C5}"/>
                </a:ext>
              </a:extLst>
            </p:cNvPr>
            <p:cNvSpPr txBox="1"/>
            <p:nvPr/>
          </p:nvSpPr>
          <p:spPr>
            <a:xfrm>
              <a:off x="1244267" y="2590060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기본 코딩하기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EA5C0B9-7559-405B-AE77-3D881C61B8DE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93998706-F202-4F5D-8380-BED2E4E4F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7564" y="2156221"/>
            <a:ext cx="6716872" cy="402115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33392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17FFC60C-EF86-424E-A06C-7B960611D54A}"/>
              </a:ext>
            </a:extLst>
          </p:cNvPr>
          <p:cNvGrpSpPr/>
          <p:nvPr/>
        </p:nvGrpSpPr>
        <p:grpSpPr>
          <a:xfrm>
            <a:off x="1097134" y="1786889"/>
            <a:ext cx="1697628" cy="369332"/>
            <a:chOff x="1153780" y="2590060"/>
            <a:chExt cx="1103643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19DEDC-7D7F-4BD2-86C6-1865D02F06AD}"/>
                </a:ext>
              </a:extLst>
            </p:cNvPr>
            <p:cNvSpPr txBox="1"/>
            <p:nvPr/>
          </p:nvSpPr>
          <p:spPr>
            <a:xfrm>
              <a:off x="1244267" y="2590060"/>
              <a:ext cx="1013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코딩 발전시키기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74D8331-D229-44E4-8A27-39E0FD32BF7D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F814FC8-8554-475E-AAC4-BC34748EF19E}"/>
              </a:ext>
            </a:extLst>
          </p:cNvPr>
          <p:cNvSpPr txBox="1"/>
          <p:nvPr/>
        </p:nvSpPr>
        <p:spPr>
          <a:xfrm>
            <a:off x="142468" y="2403868"/>
            <a:ext cx="11934251" cy="289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온실 가스 배출의 위험성을 시각적으로 전달하기 위한 장치 삽입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예시 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1)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기온이 올라감에 따라 배경 화면이 지구 환경이 점점 악화되는 모습으로 바뀌게 하기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예시 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2)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탄소 중립 활동을 클릭하게 하여 중간에 기온을 낮출 수 있게 하기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예시 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3)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코딩 앞에 현재 탄소 배출로 인해 일어나는 자연 재해를 설명하거나 탄소 개념을 설명하기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예시 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4)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분리배출 잘 하면 온도가 낮아지고 분리배출 잘 못하면 온도가 더 올라가는 게임 만들기</a:t>
            </a:r>
            <a:endParaRPr lang="en-US" altLang="ko-KR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849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177372" y="8130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해결책 탐구하기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858C80-63F5-4191-AEE0-869DF77DB884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 탐색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858458D-D41F-45F3-B594-D54C40F30E9A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_x11458952" descr="EMB000028ac3e7b">
            <a:extLst>
              <a:ext uri="{FF2B5EF4-FFF2-40B4-BE49-F238E27FC236}">
                <a16:creationId xmlns:a16="http://schemas.microsoft.com/office/drawing/2014/main" id="{2D2766B5-08A0-4304-B6EF-9B5EFFA1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17FFC60C-EF86-424E-A06C-7B960611D54A}"/>
              </a:ext>
            </a:extLst>
          </p:cNvPr>
          <p:cNvGrpSpPr/>
          <p:nvPr/>
        </p:nvGrpSpPr>
        <p:grpSpPr>
          <a:xfrm>
            <a:off x="1128635" y="1655036"/>
            <a:ext cx="1697628" cy="369332"/>
            <a:chOff x="1153780" y="2590060"/>
            <a:chExt cx="1103643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19DEDC-7D7F-4BD2-86C6-1865D02F06AD}"/>
                </a:ext>
              </a:extLst>
            </p:cNvPr>
            <p:cNvSpPr txBox="1"/>
            <p:nvPr/>
          </p:nvSpPr>
          <p:spPr>
            <a:xfrm>
              <a:off x="1244267" y="2590060"/>
              <a:ext cx="1013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코딩 발전시키기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74D8331-D229-44E4-8A27-39E0FD32BF7D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F814FC8-8554-475E-AAC4-BC34748EF19E}"/>
              </a:ext>
            </a:extLst>
          </p:cNvPr>
          <p:cNvSpPr txBox="1"/>
          <p:nvPr/>
        </p:nvSpPr>
        <p:spPr>
          <a:xfrm>
            <a:off x="173969" y="2272015"/>
            <a:ext cx="11934251" cy="66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피지컬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컴퓨팅으로 탄소 중립 방법 퀴즈 만들기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5A0FD9DE-A796-40A7-B4DD-CB3E45723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1114" y="3289766"/>
            <a:ext cx="5609772" cy="335732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8389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739752" y="813086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협력 결과 공유하기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559A470-A73B-41CB-8C08-D894D3625E68}"/>
              </a:ext>
            </a:extLst>
          </p:cNvPr>
          <p:cNvSpPr/>
          <p:nvPr/>
        </p:nvSpPr>
        <p:spPr>
          <a:xfrm>
            <a:off x="401786" y="2108324"/>
            <a:ext cx="11388428" cy="3905813"/>
          </a:xfrm>
          <a:custGeom>
            <a:avLst/>
            <a:gdLst>
              <a:gd name="connsiteX0" fmla="*/ 0 w 11388428"/>
              <a:gd name="connsiteY0" fmla="*/ 0 h 3351815"/>
              <a:gd name="connsiteX1" fmla="*/ 11388428 w 11388428"/>
              <a:gd name="connsiteY1" fmla="*/ 0 h 3351815"/>
              <a:gd name="connsiteX2" fmla="*/ 11388428 w 11388428"/>
              <a:gd name="connsiteY2" fmla="*/ 3351815 h 3351815"/>
              <a:gd name="connsiteX3" fmla="*/ 0 w 11388428"/>
              <a:gd name="connsiteY3" fmla="*/ 3351815 h 3351815"/>
              <a:gd name="connsiteX4" fmla="*/ 0 w 11388428"/>
              <a:gd name="connsiteY4" fmla="*/ 0 h 335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8428" h="3351815" fill="none" extrusionOk="0">
                <a:moveTo>
                  <a:pt x="0" y="0"/>
                </a:moveTo>
                <a:cubicBezTo>
                  <a:pt x="3440774" y="48697"/>
                  <a:pt x="8726231" y="-128201"/>
                  <a:pt x="11388428" y="0"/>
                </a:cubicBezTo>
                <a:cubicBezTo>
                  <a:pt x="11557251" y="1486708"/>
                  <a:pt x="11517308" y="2159262"/>
                  <a:pt x="11388428" y="3351815"/>
                </a:cubicBezTo>
                <a:cubicBezTo>
                  <a:pt x="7729001" y="3261399"/>
                  <a:pt x="4951144" y="3322080"/>
                  <a:pt x="0" y="3351815"/>
                </a:cubicBezTo>
                <a:cubicBezTo>
                  <a:pt x="-94736" y="2355231"/>
                  <a:pt x="-34986" y="797102"/>
                  <a:pt x="0" y="0"/>
                </a:cubicBezTo>
                <a:close/>
              </a:path>
              <a:path w="11388428" h="3351815" stroke="0" extrusionOk="0">
                <a:moveTo>
                  <a:pt x="0" y="0"/>
                </a:moveTo>
                <a:cubicBezTo>
                  <a:pt x="1406901" y="21040"/>
                  <a:pt x="9482002" y="-28216"/>
                  <a:pt x="11388428" y="0"/>
                </a:cubicBezTo>
                <a:cubicBezTo>
                  <a:pt x="11315963" y="1654642"/>
                  <a:pt x="11398034" y="2000476"/>
                  <a:pt x="11388428" y="3351815"/>
                </a:cubicBezTo>
                <a:cubicBezTo>
                  <a:pt x="10075856" y="3334336"/>
                  <a:pt x="1779732" y="3190527"/>
                  <a:pt x="0" y="3351815"/>
                </a:cubicBezTo>
                <a:cubicBezTo>
                  <a:pt x="30451" y="2127133"/>
                  <a:pt x="56901" y="121185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7789924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▶협력 결과 공유하기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- 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모둠에서 만든 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‘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탄소 중립을 위한 의식 개선 코딩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’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 프레젠테이션 작성하여 다른 사람들과 함께 공유하기</a:t>
            </a:r>
            <a:endParaRPr lang="en-US" altLang="ko-KR" sz="2400" dirty="0">
              <a:latin typeface="나눔명조" panose="020B0600000101010101" charset="-127"/>
              <a:ea typeface="나눔명조" panose="020B0600000101010101" charset="-127"/>
            </a:endParaRPr>
          </a:p>
          <a:p>
            <a:pPr>
              <a:lnSpc>
                <a:spcPct val="150000"/>
              </a:lnSpc>
            </a:pPr>
            <a:endParaRPr lang="ko-KR" altLang="en-US" sz="2400" dirty="0">
              <a:latin typeface="나눔명조" panose="020B0600000101010101" charset="-127"/>
              <a:ea typeface="나눔명조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▶협력지성 업데이트</a:t>
            </a:r>
          </a:p>
          <a:p>
            <a:pPr marL="361950" indent="-361950">
              <a:lnSpc>
                <a:spcPct val="150000"/>
              </a:lnSpc>
            </a:pP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 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- ‘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탄소 중립을 위한 의식 개선 코딩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’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을 지속적으로 공유하며 참여자들의 요구사항을 반영하며 수정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, 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보완</a:t>
            </a:r>
            <a:r>
              <a:rPr lang="en-US" altLang="ko-KR" sz="2400" dirty="0">
                <a:latin typeface="나눔명조" panose="020B0600000101010101" charset="-127"/>
                <a:ea typeface="나눔명조" panose="020B0600000101010101" charset="-127"/>
              </a:rPr>
              <a:t>, </a:t>
            </a:r>
            <a:r>
              <a:rPr lang="ko-KR" altLang="en-US" sz="2400" dirty="0">
                <a:latin typeface="나눔명조" panose="020B0600000101010101" charset="-127"/>
                <a:ea typeface="나눔명조" panose="020B0600000101010101" charset="-127"/>
              </a:rPr>
              <a:t>확대하기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941E8-2354-48AE-B9D6-A4DC6DB98212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08CBEA1-F293-48B5-BD26-6F34CA06A9D7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952" descr="EMB000028ac3e7b">
            <a:extLst>
              <a:ext uri="{FF2B5EF4-FFF2-40B4-BE49-F238E27FC236}">
                <a16:creationId xmlns:a16="http://schemas.microsoft.com/office/drawing/2014/main" id="{BCE1EDBC-54DA-4E4B-912F-7B9EC3F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07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739752" y="813086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협력 결과 공유하기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941E8-2354-48AE-B9D6-A4DC6DB98212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08CBEA1-F293-48B5-BD26-6F34CA06A9D7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952" descr="EMB000028ac3e7b">
            <a:extLst>
              <a:ext uri="{FF2B5EF4-FFF2-40B4-BE49-F238E27FC236}">
                <a16:creationId xmlns:a16="http://schemas.microsoft.com/office/drawing/2014/main" id="{BCE1EDBC-54DA-4E4B-912F-7B9EC3F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4C49D60-7C03-4CEC-A0F6-9554819EA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0174" y="2215020"/>
            <a:ext cx="7874000" cy="42108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8865FF-C7FD-4469-96D6-6271B79C62F0}"/>
              </a:ext>
            </a:extLst>
          </p:cNvPr>
          <p:cNvSpPr txBox="1"/>
          <p:nvPr/>
        </p:nvSpPr>
        <p:spPr>
          <a:xfrm>
            <a:off x="366020" y="1514053"/>
            <a:ext cx="3977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 완성 과정 발표하기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891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7739752" y="813086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협력 결과 공유하기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941E8-2354-48AE-B9D6-A4DC6DB98212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08CBEA1-F293-48B5-BD26-6F34CA06A9D7}"/>
              </a:ext>
            </a:extLst>
          </p:cNvPr>
          <p:cNvSpPr/>
          <p:nvPr/>
        </p:nvSpPr>
        <p:spPr>
          <a:xfrm>
            <a:off x="142468" y="383503"/>
            <a:ext cx="986167" cy="417912"/>
          </a:xfrm>
          <a:prstGeom prst="roundRect">
            <a:avLst>
              <a:gd name="adj" fmla="val 27902"/>
            </a:avLst>
          </a:prstGeom>
          <a:solidFill>
            <a:srgbClr val="377CA7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04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7" name="_x11458952" descr="EMB000028ac3e7b">
            <a:extLst>
              <a:ext uri="{FF2B5EF4-FFF2-40B4-BE49-F238E27FC236}">
                <a16:creationId xmlns:a16="http://schemas.microsoft.com/office/drawing/2014/main" id="{BCE1EDBC-54DA-4E4B-912F-7B9EC3FE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46" y="1397861"/>
            <a:ext cx="9017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8865FF-C7FD-4469-96D6-6271B79C62F0}"/>
              </a:ext>
            </a:extLst>
          </p:cNvPr>
          <p:cNvSpPr txBox="1"/>
          <p:nvPr/>
        </p:nvSpPr>
        <p:spPr>
          <a:xfrm>
            <a:off x="95113" y="1514053"/>
            <a:ext cx="424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산출물에 대한 피드백하기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71A615C-8F4F-48C7-9924-4335691E7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782" y="2367674"/>
            <a:ext cx="9858964" cy="343884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2033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421394" y="2166373"/>
            <a:ext cx="85860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지속가능한 환경을 가꾸기 위한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탄소 중립 실천하기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3410241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3977402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4547885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2835861" y="209017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30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4955377" y="1862811"/>
            <a:ext cx="6899564" cy="239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온실가스 배출로 지구는 환경 재앙을 맞이하고 있습니다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육상 및 해양 생물이 대량 폐사하거나 대규모 이동을 하고 있고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세계 인구의 절반 가량이 심각한 물 부족을 경험하고 있습니다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수백만의 인구가 폭염에 시달리거나 식량 부족을 겪으며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기상 이변으로 홍수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산사태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화재 등이 발생하고 있습니다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801722" y="813086"/>
            <a:ext cx="5206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온실 가스 배출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로 인한 지구 재난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C0486-8E54-437F-AD5B-D0DB2AA7B2D9}"/>
              </a:ext>
            </a:extLst>
          </p:cNvPr>
          <p:cNvSpPr txBox="1"/>
          <p:nvPr/>
        </p:nvSpPr>
        <p:spPr>
          <a:xfrm>
            <a:off x="1153390" y="5450018"/>
            <a:ext cx="4284650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기상청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매거진 환경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2020.10.20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일자 재인용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)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pic>
        <p:nvPicPr>
          <p:cNvPr id="1028" name="Picture 4" descr="온난화부터 팬데믹까지…블록버스터급 자연재해 계속된다">
            <a:extLst>
              <a:ext uri="{FF2B5EF4-FFF2-40B4-BE49-F238E27FC236}">
                <a16:creationId xmlns:a16="http://schemas.microsoft.com/office/drawing/2014/main" id="{0B940249-A20C-4AE3-AB14-F4231F5A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92" y="1862811"/>
            <a:ext cx="6244936" cy="35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2033834" y="1079786"/>
            <a:ext cx="8124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지속가능한 환경을 가꾸기 위한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탄소 중립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실천하기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081872" cy="2717994"/>
            <a:chOff x="1594089" y="2109202"/>
            <a:chExt cx="2081872" cy="2717994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2033834" y="3171681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이해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2081872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온실 가스 배출로 인한 폐해 조사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일상 생활에서 온실 가스 배출 사례 확인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3992502" y="2541002"/>
            <a:ext cx="2103498" cy="2717994"/>
            <a:chOff x="3992502" y="2109202"/>
            <a:chExt cx="2103498" cy="2717994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4540354" y="3171681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 탐구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2103498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탄소 중립을 위한 해결책 탐구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최선의 해결책 알고리즘 작성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6390915" y="2541002"/>
            <a:ext cx="2103498" cy="2717994"/>
            <a:chOff x="6390915" y="2401302"/>
            <a:chExt cx="2103498" cy="2717994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938767" y="3463781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 해결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2103498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탄소 중립을 위한 아이디어 구현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인공지능 학습과 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피지컬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컴퓨팅 활용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8F2FC486-7C9F-4C84-BD9B-F8CA33238EE0}"/>
              </a:ext>
            </a:extLst>
          </p:cNvPr>
          <p:cNvGrpSpPr/>
          <p:nvPr/>
        </p:nvGrpSpPr>
        <p:grpSpPr>
          <a:xfrm>
            <a:off x="8789328" y="2541002"/>
            <a:ext cx="2245817" cy="2437917"/>
            <a:chOff x="8789328" y="2109202"/>
            <a:chExt cx="2245817" cy="2437917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EFFDE73A-2259-4B3E-B759-E7F6E9E85D97}"/>
                </a:ext>
              </a:extLst>
            </p:cNvPr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F88183-AADD-469B-AE82-876B0C4447EB}"/>
                </a:ext>
              </a:extLst>
            </p:cNvPr>
            <p:cNvSpPr txBox="1"/>
            <p:nvPr/>
          </p:nvSpPr>
          <p:spPr>
            <a:xfrm>
              <a:off x="9012572" y="3171681"/>
              <a:ext cx="1635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공유 및 수정 실행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081439-E333-46A3-903B-2750C482F50C}"/>
                </a:ext>
              </a:extLst>
            </p:cNvPr>
            <p:cNvSpPr txBox="1"/>
            <p:nvPr/>
          </p:nvSpPr>
          <p:spPr>
            <a:xfrm>
              <a:off x="8789328" y="3634882"/>
              <a:ext cx="2245817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작품 발표 및 동료 피드백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피드백을 반영한 수정 작품 제작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58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861499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제시하기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0CE947F-9154-4D2A-9081-5E7DED323DD9}"/>
              </a:ext>
            </a:extLst>
          </p:cNvPr>
          <p:cNvSpPr/>
          <p:nvPr/>
        </p:nvSpPr>
        <p:spPr>
          <a:xfrm>
            <a:off x="742288" y="2945206"/>
            <a:ext cx="10707424" cy="1199111"/>
          </a:xfrm>
          <a:custGeom>
            <a:avLst/>
            <a:gdLst>
              <a:gd name="connsiteX0" fmla="*/ 0 w 10707424"/>
              <a:gd name="connsiteY0" fmla="*/ 0 h 1199111"/>
              <a:gd name="connsiteX1" fmla="*/ 10707424 w 10707424"/>
              <a:gd name="connsiteY1" fmla="*/ 0 h 1199111"/>
              <a:gd name="connsiteX2" fmla="*/ 10707424 w 10707424"/>
              <a:gd name="connsiteY2" fmla="*/ 1199111 h 1199111"/>
              <a:gd name="connsiteX3" fmla="*/ 0 w 10707424"/>
              <a:gd name="connsiteY3" fmla="*/ 1199111 h 1199111"/>
              <a:gd name="connsiteX4" fmla="*/ 0 w 10707424"/>
              <a:gd name="connsiteY4" fmla="*/ 0 h 119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7424" h="1199111" fill="none" extrusionOk="0">
                <a:moveTo>
                  <a:pt x="0" y="0"/>
                </a:moveTo>
                <a:cubicBezTo>
                  <a:pt x="1968529" y="17770"/>
                  <a:pt x="5817421" y="-3508"/>
                  <a:pt x="10707424" y="0"/>
                </a:cubicBezTo>
                <a:cubicBezTo>
                  <a:pt x="10633568" y="557586"/>
                  <a:pt x="10752339" y="949730"/>
                  <a:pt x="10707424" y="1199111"/>
                </a:cubicBezTo>
                <a:cubicBezTo>
                  <a:pt x="7934464" y="1160991"/>
                  <a:pt x="4439272" y="1280486"/>
                  <a:pt x="0" y="1199111"/>
                </a:cubicBezTo>
                <a:cubicBezTo>
                  <a:pt x="-91218" y="1015549"/>
                  <a:pt x="62826" y="460269"/>
                  <a:pt x="0" y="0"/>
                </a:cubicBezTo>
                <a:close/>
              </a:path>
              <a:path w="10707424" h="1199111" stroke="0" extrusionOk="0">
                <a:moveTo>
                  <a:pt x="0" y="0"/>
                </a:moveTo>
                <a:cubicBezTo>
                  <a:pt x="4720951" y="-80306"/>
                  <a:pt x="8222342" y="-41292"/>
                  <a:pt x="10707424" y="0"/>
                </a:cubicBezTo>
                <a:cubicBezTo>
                  <a:pt x="10688966" y="494770"/>
                  <a:pt x="10663374" y="960713"/>
                  <a:pt x="10707424" y="1199111"/>
                </a:cubicBezTo>
                <a:cubicBezTo>
                  <a:pt x="6672680" y="1099900"/>
                  <a:pt x="1139142" y="1159370"/>
                  <a:pt x="0" y="1199111"/>
                </a:cubicBezTo>
                <a:cubicBezTo>
                  <a:pt x="-53289" y="901175"/>
                  <a:pt x="25159" y="50267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9180194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· </a:t>
            </a:r>
            <a:r>
              <a:rPr lang="ko-KR" altLang="en-US" sz="2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온실 가스 배출로 인한 기후 변화와 지구 재난 살펴보기</a:t>
            </a:r>
          </a:p>
          <a:p>
            <a:pPr marL="179070" indent="-179070" algn="just" fontAlgn="base">
              <a:lnSpc>
                <a:spcPct val="160000"/>
              </a:lnSpc>
              <a:tabLst>
                <a:tab pos="3456940" algn="l"/>
              </a:tabLst>
            </a:pPr>
            <a:r>
              <a:rPr lang="en-US" altLang="ko-KR" sz="2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· </a:t>
            </a:r>
            <a:r>
              <a:rPr lang="ko-KR" altLang="en-US" sz="2400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온실 가스 감축을 위한 세계인의 노력에 대해 살펴보기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2" name="_x11458736" descr="EMB000028ac3e7a">
            <a:extLst>
              <a:ext uri="{FF2B5EF4-FFF2-40B4-BE49-F238E27FC236}">
                <a16:creationId xmlns:a16="http://schemas.microsoft.com/office/drawing/2014/main" id="{B218E850-FCBD-4133-9927-F1003CF4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4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5123" name="_x11458736" descr="EMB000028ac3e7a">
            <a:extLst>
              <a:ext uri="{FF2B5EF4-FFF2-40B4-BE49-F238E27FC236}">
                <a16:creationId xmlns:a16="http://schemas.microsoft.com/office/drawing/2014/main" id="{FD0436F1-A33F-4C17-A835-27D1C8C02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E29E01B-F8B9-48E4-B4DE-974EBCC3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73" y="2111611"/>
            <a:ext cx="3651211" cy="361995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BF4FB3A-EAD6-4D69-A7F4-9E651E041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332" y="2111611"/>
            <a:ext cx="3635584" cy="361995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245C694-FF9C-4281-8DDB-FE8C5750E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240" y="2111611"/>
            <a:ext cx="3589107" cy="3619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375B65-AC28-40B3-8B03-356096CD49AD}"/>
              </a:ext>
            </a:extLst>
          </p:cNvPr>
          <p:cNvSpPr txBox="1"/>
          <p:nvPr/>
        </p:nvSpPr>
        <p:spPr>
          <a:xfrm>
            <a:off x="321639" y="5815809"/>
            <a:ext cx="109089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환경부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FA48E-6628-42B2-AAD4-40BF3A7A3D6B}"/>
              </a:ext>
            </a:extLst>
          </p:cNvPr>
          <p:cNvSpPr txBox="1"/>
          <p:nvPr/>
        </p:nvSpPr>
        <p:spPr>
          <a:xfrm>
            <a:off x="8614992" y="645031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101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F12AE4E-0133-40A7-9C6D-AA797AED6721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87527-5BE2-413D-A6A2-AD0C5C4AC066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5123" name="_x11458736" descr="EMB000028ac3e7a">
            <a:extLst>
              <a:ext uri="{FF2B5EF4-FFF2-40B4-BE49-F238E27FC236}">
                <a16:creationId xmlns:a16="http://schemas.microsoft.com/office/drawing/2014/main" id="{FD0436F1-A33F-4C17-A835-27D1C8C02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027" y="1331007"/>
            <a:ext cx="973138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375B65-AC28-40B3-8B03-356096CD49AD}"/>
              </a:ext>
            </a:extLst>
          </p:cNvPr>
          <p:cNvSpPr txBox="1"/>
          <p:nvPr/>
        </p:nvSpPr>
        <p:spPr>
          <a:xfrm>
            <a:off x="394375" y="5734988"/>
            <a:ext cx="192279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중앙일보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(206.10.04)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FA48E-6628-42B2-AAD4-40BF3A7A3D6B}"/>
              </a:ext>
            </a:extLst>
          </p:cNvPr>
          <p:cNvSpPr txBox="1"/>
          <p:nvPr/>
        </p:nvSpPr>
        <p:spPr>
          <a:xfrm>
            <a:off x="8614992" y="645031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5D24A3-4C00-441F-80BD-2DDE44D84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1248" y="1123012"/>
            <a:ext cx="5611570" cy="46119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온라인 미디어 4" title="파리 기후 협정 타결...&amp;quot;온도 상승 2℃ 이내로&amp;quot; / YTN">
            <a:hlinkClick r:id="" action="ppaction://media"/>
            <a:extLst>
              <a:ext uri="{FF2B5EF4-FFF2-40B4-BE49-F238E27FC236}">
                <a16:creationId xmlns:a16="http://schemas.microsoft.com/office/drawing/2014/main" id="{4E092363-B4DE-48F2-895B-5FDCC1791E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269184" y="2406650"/>
            <a:ext cx="5684981" cy="31978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6EB242-02C1-43C8-B146-399646856C0C}"/>
              </a:ext>
            </a:extLst>
          </p:cNvPr>
          <p:cNvSpPr txBox="1"/>
          <p:nvPr/>
        </p:nvSpPr>
        <p:spPr>
          <a:xfrm>
            <a:off x="6269184" y="5734988"/>
            <a:ext cx="1922797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중앙일보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(206.10.04)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409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47849" y="2422015"/>
            <a:ext cx="4818811" cy="33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어떤 문제를 해결하고 싶나요</a:t>
            </a:r>
            <a:r>
              <a:rPr kumimoji="0" lang="en-US" altLang="ko-KR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이 문제의 해결은 누구에게 도움을 주나요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 문제를 해결하면 어떤 변화가 일어날까요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우리의 작업 일정은 어떻게 되나요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우리의 한계점에는 무엇이 있을까요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 문제를 함께 해결해야 하는 이유는 무엇일까요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494975" y="1246068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1767611" y="3383058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369772" y="1830843"/>
            <a:ext cx="3644665" cy="369332"/>
            <a:chOff x="1153780" y="2590060"/>
            <a:chExt cx="3644665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3554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해결해야 할 문제에 대해 정리해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 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14:cNvPr>
              <p14:cNvContentPartPr/>
              <p14:nvPr/>
            </p14:nvContentPartPr>
            <p14:xfrm>
              <a:off x="4938411" y="3562974"/>
              <a:ext cx="545760" cy="10548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5411" y="3499974"/>
                <a:ext cx="6714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14:cNvPr>
              <p14:cNvContentPartPr/>
              <p14:nvPr/>
            </p14:nvContentPartPr>
            <p14:xfrm>
              <a:off x="4517807" y="2372142"/>
              <a:ext cx="339840" cy="12528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4807" y="2309142"/>
                <a:ext cx="465480" cy="2509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F5431CF-E233-4DB0-B4ED-B07BBF427F43}"/>
              </a:ext>
            </a:extLst>
          </p:cNvPr>
          <p:cNvSpPr/>
          <p:nvPr/>
        </p:nvSpPr>
        <p:spPr>
          <a:xfrm>
            <a:off x="142468" y="395174"/>
            <a:ext cx="1040936" cy="417912"/>
          </a:xfrm>
          <a:prstGeom prst="roundRect">
            <a:avLst>
              <a:gd name="adj" fmla="val 27902"/>
            </a:avLst>
          </a:prstGeom>
          <a:solidFill>
            <a:srgbClr val="F45E5E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  <a:endParaRPr lang="ko-KR" altLang="en-US" sz="2400" spc="-3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D0F777-921A-4204-9249-BE826FD5E408}"/>
              </a:ext>
            </a:extLst>
          </p:cNvPr>
          <p:cNvSpPr txBox="1"/>
          <p:nvPr/>
        </p:nvSpPr>
        <p:spPr>
          <a:xfrm>
            <a:off x="1183404" y="43208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FD570E0-1931-4967-92A8-FFC56D048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06154" y="2372142"/>
            <a:ext cx="5842902" cy="322159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5FF429B3-683B-44E0-B602-F6E15DC43BDF}"/>
              </a:ext>
            </a:extLst>
          </p:cNvPr>
          <p:cNvSpPr/>
          <p:nvPr/>
        </p:nvSpPr>
        <p:spPr>
          <a:xfrm>
            <a:off x="4938411" y="3304309"/>
            <a:ext cx="942844" cy="935182"/>
          </a:xfrm>
          <a:prstGeom prst="rightArrow">
            <a:avLst>
              <a:gd name="adj1" fmla="val 45555"/>
              <a:gd name="adj2" fmla="val 3888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C62D5-ABA4-4F04-8CFC-581BD3672C5B}"/>
              </a:ext>
            </a:extLst>
          </p:cNvPr>
          <p:cNvSpPr txBox="1"/>
          <p:nvPr/>
        </p:nvSpPr>
        <p:spPr>
          <a:xfrm>
            <a:off x="7615255" y="1644458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841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75213" y="2378061"/>
            <a:ext cx="4095013" cy="305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문제 목표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우리는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~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할 것입니다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kumimoji="0" lang="en-US" altLang="ko-KR" sz="18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나눔명조" panose="02020603020101020101" pitchFamily="18" charset="-127"/>
              <a:ea typeface="나눔명조" panose="02020603020101020101" pitchFamily="18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데이터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정보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아이디어 모으기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우리는 어떤 데이터를 찾아야 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우리는 데이터를 어떻게 조사할까요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협력자원 찾기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누구 또는 무엇과 협력할까요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결과물 활용하기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만든 것을 어떻게 활용할까요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목표 인식하기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494975" y="1246068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494975" y="3339104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097136" y="1786889"/>
            <a:ext cx="3683137" cy="369332"/>
            <a:chOff x="1153780" y="2590060"/>
            <a:chExt cx="3683137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3592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문제를 어떻게 해결할 지  정리해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 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14:cNvPr>
              <p14:cNvContentPartPr/>
              <p14:nvPr/>
            </p14:nvContentPartPr>
            <p14:xfrm>
              <a:off x="5665775" y="3519020"/>
              <a:ext cx="545760" cy="10548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2775" y="3456020"/>
                <a:ext cx="6714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14:cNvPr>
              <p14:cNvContentPartPr/>
              <p14:nvPr/>
            </p14:nvContentPartPr>
            <p14:xfrm>
              <a:off x="5245171" y="2328188"/>
              <a:ext cx="339840" cy="12528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2531" y="2265188"/>
                <a:ext cx="465480" cy="2509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29BCE8FA-A646-4050-B955-4BBC886E35DB}"/>
              </a:ext>
            </a:extLst>
          </p:cNvPr>
          <p:cNvSpPr/>
          <p:nvPr/>
        </p:nvSpPr>
        <p:spPr>
          <a:xfrm>
            <a:off x="4938411" y="3304309"/>
            <a:ext cx="942844" cy="935182"/>
          </a:xfrm>
          <a:prstGeom prst="rightArrow">
            <a:avLst>
              <a:gd name="adj1" fmla="val 45555"/>
              <a:gd name="adj2" fmla="val 3888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651AE6C-00C1-4C83-8422-BB8B31681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80560" y="2156221"/>
            <a:ext cx="5988420" cy="32781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D9F4D3-8824-41C5-8624-003B36947681}"/>
              </a:ext>
            </a:extLst>
          </p:cNvPr>
          <p:cNvSpPr txBox="1"/>
          <p:nvPr/>
        </p:nvSpPr>
        <p:spPr>
          <a:xfrm>
            <a:off x="7586221" y="1508103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6C03017F-D41F-4FA0-94F5-DAFC81CECE01}"/>
              </a:ext>
            </a:extLst>
          </p:cNvPr>
          <p:cNvSpPr/>
          <p:nvPr/>
        </p:nvSpPr>
        <p:spPr>
          <a:xfrm rot="5400000">
            <a:off x="4698804" y="5344701"/>
            <a:ext cx="942844" cy="935182"/>
          </a:xfrm>
          <a:prstGeom prst="rightArrow">
            <a:avLst>
              <a:gd name="adj1" fmla="val 45555"/>
              <a:gd name="adj2" fmla="val 3888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1983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1029</Words>
  <Application>Microsoft Office PowerPoint</Application>
  <PresentationFormat>와이드스크린</PresentationFormat>
  <Paragraphs>233</Paragraphs>
  <Slides>28</Slides>
  <Notes>19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9" baseType="lpstr">
      <vt:lpstr>나눔명조</vt:lpstr>
      <vt:lpstr>HY헤드라인M</vt:lpstr>
      <vt:lpstr>나눔스퀘어라운드 ExtraBold</vt:lpstr>
      <vt:lpstr>나눔고딕</vt:lpstr>
      <vt:lpstr>바탕</vt:lpstr>
      <vt:lpstr>Arial</vt:lpstr>
      <vt:lpstr>맑은 고딕</vt:lpstr>
      <vt:lpstr>나눔스퀘어라운드 Light</vt:lpstr>
      <vt:lpstr>나눔스퀘어_ac Bold</vt:lpstr>
      <vt:lpstr>나눔스퀘어라운드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이문주</cp:lastModifiedBy>
  <cp:revision>49</cp:revision>
  <dcterms:created xsi:type="dcterms:W3CDTF">2021-10-14T08:13:29Z</dcterms:created>
  <dcterms:modified xsi:type="dcterms:W3CDTF">2022-05-21T00:16:38Z</dcterms:modified>
</cp:coreProperties>
</file>