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59" r:id="rId3"/>
    <p:sldId id="270" r:id="rId4"/>
    <p:sldId id="268" r:id="rId5"/>
    <p:sldId id="263" r:id="rId6"/>
    <p:sldId id="260" r:id="rId7"/>
    <p:sldId id="261" r:id="rId8"/>
    <p:sldId id="262" r:id="rId9"/>
    <p:sldId id="264" r:id="rId10"/>
    <p:sldId id="269" r:id="rId11"/>
    <p:sldId id="271" r:id="rId12"/>
    <p:sldId id="272" r:id="rId13"/>
    <p:sldId id="266" r:id="rId14"/>
    <p:sldId id="278" r:id="rId15"/>
    <p:sldId id="273" r:id="rId16"/>
    <p:sldId id="276" r:id="rId17"/>
    <p:sldId id="274" r:id="rId18"/>
    <p:sldId id="275" r:id="rId19"/>
    <p:sldId id="277" r:id="rId20"/>
    <p:sldId id="279" r:id="rId21"/>
    <p:sldId id="267" r:id="rId22"/>
    <p:sldId id="265" r:id="rId23"/>
  </p:sldIdLst>
  <p:sldSz cx="12192000" cy="6858000"/>
  <p:notesSz cx="6858000" cy="9144000"/>
  <p:embeddedFontLst>
    <p:embeddedFont>
      <p:font typeface="나눔고딕" panose="020B0600000101010101" charset="-127"/>
      <p:regular r:id="rId24"/>
      <p:bold r:id="rId25"/>
    </p:embeddedFont>
    <p:embeddedFont>
      <p:font typeface="나눔명조" panose="020B0600000101010101" charset="-127"/>
      <p:regular r:id="rId26"/>
      <p:bold r:id="rId27"/>
    </p:embeddedFont>
    <p:embeddedFont>
      <p:font typeface="나눔스퀘어라운드 Bold" panose="020B0600000101010101" charset="-127"/>
      <p:bold r:id="rId28"/>
    </p:embeddedFont>
    <p:embeddedFont>
      <p:font typeface="나눔스퀘어라운드 ExtraBold" panose="020B0600000101010101" charset="-127"/>
      <p:bold r:id="rId29"/>
    </p:embeddedFont>
    <p:embeddedFont>
      <p:font typeface="나눔스퀘어라운드 Light" panose="020B0600000101010101" charset="-127"/>
      <p:regular r:id="rId30"/>
    </p:embeddedFont>
    <p:embeddedFont>
      <p:font typeface="나눔스퀘어_ac Bold" panose="020B0600000101010101" charset="0"/>
      <p:bold r:id="rId31"/>
    </p:embeddedFont>
    <p:embeddedFont>
      <p:font typeface="맑은 고딕" panose="020B0503020000020004" pitchFamily="50" charset="-127"/>
      <p:regular r:id="rId32"/>
      <p:bold r:id="rId3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101"/>
    <a:srgbClr val="0FA3D6"/>
    <a:srgbClr val="377CA7"/>
    <a:srgbClr val="F45E5E"/>
    <a:srgbClr val="285B7A"/>
    <a:srgbClr val="C04C4C"/>
    <a:srgbClr val="F45A5A"/>
    <a:srgbClr val="2B6183"/>
    <a:srgbClr val="3679A4"/>
    <a:srgbClr val="F56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372" autoAdjust="0"/>
  </p:normalViewPr>
  <p:slideViewPr>
    <p:cSldViewPr snapToGrid="0">
      <p:cViewPr varScale="1">
        <p:scale>
          <a:sx n="72" d="100"/>
          <a:sy n="72" d="100"/>
        </p:scale>
        <p:origin x="1075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BC1191-894B-499A-B8BC-8F7DC0E8E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5303767-9CB5-4AC2-A843-BA0C9E058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C23EF8-D35C-4914-862B-8F4AB13E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2022-05-30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3F84F6-9A74-4305-8021-CD6A1130C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3806670-4CB3-495A-B5D2-F0A89AE5C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8575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2022-05-30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타원 17">
            <a:extLst>
              <a:ext uri="{FF2B5EF4-FFF2-40B4-BE49-F238E27FC236}">
                <a16:creationId xmlns:a16="http://schemas.microsoft.com/office/drawing/2014/main" id="{64D8AF46-03E4-4405-ABB4-995914277A56}"/>
              </a:ext>
            </a:extLst>
          </p:cNvPr>
          <p:cNvSpPr/>
          <p:nvPr userDrawn="1"/>
        </p:nvSpPr>
        <p:spPr>
          <a:xfrm>
            <a:off x="10708432" y="654106"/>
            <a:ext cx="600328" cy="600328"/>
          </a:xfrm>
          <a:prstGeom prst="ellipse">
            <a:avLst/>
          </a:prstGeom>
          <a:solidFill>
            <a:srgbClr val="FEC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272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C3902D-C952-4F1A-81E2-DEF30E70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F4EC5FE-FEC5-4FFD-9B5D-3E0E81872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40353B3-4700-4342-9F6B-C2059328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CC078-3779-4476-A261-CCFF7128A1F5}" type="datetimeFigureOut">
              <a:rPr lang="ko-KR" altLang="en-US" smtClean="0"/>
              <a:t>2022-05-30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5DB1AD-B456-464D-9E74-C6B2AB9E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C365F29-CF99-41B5-98BF-31A5EED4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BEDFA688-071E-471B-8563-E93472A3D945}"/>
              </a:ext>
            </a:extLst>
          </p:cNvPr>
          <p:cNvSpPr/>
          <p:nvPr userDrawn="1"/>
        </p:nvSpPr>
        <p:spPr>
          <a:xfrm>
            <a:off x="9474200" y="6032500"/>
            <a:ext cx="2717800" cy="82550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" name="타원 19">
            <a:extLst>
              <a:ext uri="{FF2B5EF4-FFF2-40B4-BE49-F238E27FC236}">
                <a16:creationId xmlns:a16="http://schemas.microsoft.com/office/drawing/2014/main" id="{6695CC67-9853-4B40-8F65-39622294F6CD}"/>
              </a:ext>
            </a:extLst>
          </p:cNvPr>
          <p:cNvSpPr/>
          <p:nvPr userDrawn="1"/>
        </p:nvSpPr>
        <p:spPr>
          <a:xfrm>
            <a:off x="7593518" y="714241"/>
            <a:ext cx="1327641" cy="132764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7478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bg>
      <p:bgPr>
        <a:gradFill>
          <a:gsLst>
            <a:gs pos="38000">
              <a:schemeClr val="accent1">
                <a:lumMod val="5000"/>
                <a:lumOff val="95000"/>
              </a:schemeClr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280FF49-AB85-4838-A022-4ED69D486C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960" b="55879" l="41227" r="59002">
                        <a14:foregroundMark x1="42087" y1="49455" x2="41284" y2="49778"/>
                        <a14:foregroundMark x1="45814" y1="55636" x2="59002" y2="47515"/>
                        <a14:foregroundMark x1="54300" y1="54384" x2="47477" y2="54828"/>
                        <a14:foregroundMark x1="47477" y1="55071" x2="53326" y2="54707"/>
                        <a14:foregroundMark x1="52179" y1="51636" x2="50229" y2="46020"/>
                        <a14:foregroundMark x1="52523" y1="49212" x2="46502" y2="51636"/>
                        <a14:foregroundMark x1="52179" y1="51394" x2="51376" y2="50384"/>
                        <a14:foregroundMark x1="53670" y1="49778" x2="54128" y2="48202"/>
                        <a14:foregroundMark x1="54472" y1="48081" x2="46961" y2="49333"/>
                        <a14:foregroundMark x1="51204" y1="50586" x2="44839" y2="48768"/>
                        <a14:foregroundMark x1="51376" y1="50020" x2="46961" y2="53818"/>
                        <a14:foregroundMark x1="47305" y1="54626" x2="54472" y2="54949"/>
                        <a14:foregroundMark x1="52695" y1="55758" x2="48108" y2="55515"/>
                        <a14:foregroundMark x1="48280" y1="55434" x2="46502" y2="50465"/>
                        <a14:foregroundMark x1="49885" y1="52323" x2="50229" y2="52202"/>
                        <a14:foregroundMark x1="53670" y1="52323" x2="51548" y2="48283"/>
                        <a14:foregroundMark x1="49885" y1="45657" x2="50917" y2="49455"/>
                        <a14:foregroundMark x1="49427" y1="53253" x2="47821" y2="51636"/>
                        <a14:foregroundMark x1="52695" y1="46909" x2="50917" y2="50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1120696" y="6409076"/>
            <a:ext cx="301624" cy="30930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017E190-796F-497D-B80F-E0D4ECB7D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1533589" y="6409076"/>
            <a:ext cx="453397" cy="290174"/>
          </a:xfrm>
          <a:prstGeom prst="rect">
            <a:avLst/>
          </a:prstGeom>
        </p:spPr>
      </p:pic>
      <p:pic>
        <p:nvPicPr>
          <p:cNvPr id="9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EB332C24-CA46-4973-9586-ED184471F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81" y="225510"/>
            <a:ext cx="991505" cy="27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307EC00B-9691-401E-B0EF-A2A9A3B8CFF6}"/>
              </a:ext>
            </a:extLst>
          </p:cNvPr>
          <p:cNvGrpSpPr/>
          <p:nvPr userDrawn="1"/>
        </p:nvGrpSpPr>
        <p:grpSpPr>
          <a:xfrm>
            <a:off x="-1204317" y="-2009752"/>
            <a:ext cx="3650013" cy="4019503"/>
            <a:chOff x="5035953" y="1139401"/>
            <a:chExt cx="4748918" cy="5229649"/>
          </a:xfrm>
        </p:grpSpPr>
        <p:sp>
          <p:nvSpPr>
            <p:cNvPr id="14" name="직사각형 10">
              <a:extLst>
                <a:ext uri="{FF2B5EF4-FFF2-40B4-BE49-F238E27FC236}">
                  <a16:creationId xmlns:a16="http://schemas.microsoft.com/office/drawing/2014/main" id="{D882CE8D-254F-47B5-A2FE-E9070010796A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직사각형 10">
              <a:extLst>
                <a:ext uri="{FF2B5EF4-FFF2-40B4-BE49-F238E27FC236}">
                  <a16:creationId xmlns:a16="http://schemas.microsoft.com/office/drawing/2014/main" id="{32EAAB0F-2DDB-444A-BC83-2A177A660FA6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0">
              <a:extLst>
                <a:ext uri="{FF2B5EF4-FFF2-40B4-BE49-F238E27FC236}">
                  <a16:creationId xmlns:a16="http://schemas.microsoft.com/office/drawing/2014/main" id="{E5BF5051-C0BD-45B3-9DAE-889A2865ECAF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64B0DBD-E7A5-4261-8662-8447D83F15AF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8853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388D064-A5B3-4B8B-9278-8B40DE2EC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7DE550A-4B8D-46FC-995E-7037DD488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8515A1-9CA4-4E11-B60E-29AC42928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CC078-3779-4476-A261-CCFF7128A1F5}" type="datetimeFigureOut">
              <a:rPr lang="ko-KR" altLang="en-US" smtClean="0"/>
              <a:t>2022-05-30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658823-5956-4066-A690-71ED3E777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663ADD3-67EB-4443-B4CB-CC88D6F05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413F6-9D5C-4857-B485-B6081B5D6B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5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lifeplus.co.kr/pet/mbti/intro.html?utm_source=instagram&amp;utm_medium=cpc&amp;utm_campaign=mbti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8E25EC-409F-4A16-9E17-4E6089C8D2BA}"/>
              </a:ext>
            </a:extLst>
          </p:cNvPr>
          <p:cNvSpPr txBox="1"/>
          <p:nvPr/>
        </p:nvSpPr>
        <p:spPr>
          <a:xfrm>
            <a:off x="4178648" y="4111198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아이디어 생성을 위한 수업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C18D20F-7370-47E6-9FBD-C50D896919AF}"/>
              </a:ext>
            </a:extLst>
          </p:cNvPr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6B874-F36A-4EE8-839D-D4BCFEAACF86}"/>
              </a:ext>
            </a:extLst>
          </p:cNvPr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CCI</a:t>
            </a:r>
            <a:b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</a:b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프로그램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0AE39DA-CA67-4289-BBB7-510E75F70099}"/>
              </a:ext>
            </a:extLst>
          </p:cNvPr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>
              <a:extLst>
                <a:ext uri="{FF2B5EF4-FFF2-40B4-BE49-F238E27FC236}">
                  <a16:creationId xmlns:a16="http://schemas.microsoft.com/office/drawing/2014/main" id="{D4AE8B7D-9074-4674-98BA-9A044EB67A84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직사각형 10">
              <a:extLst>
                <a:ext uri="{FF2B5EF4-FFF2-40B4-BE49-F238E27FC236}">
                  <a16:creationId xmlns:a16="http://schemas.microsoft.com/office/drawing/2014/main" id="{20BABC14-7EE1-40CE-980C-506F881DD572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10">
              <a:extLst>
                <a:ext uri="{FF2B5EF4-FFF2-40B4-BE49-F238E27FC236}">
                  <a16:creationId xmlns:a16="http://schemas.microsoft.com/office/drawing/2014/main" id="{3CB57491-A65A-4210-81DC-5EE6A662B78C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898A6DF-4806-45B7-8F9F-861959E5108E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타원 29">
            <a:extLst>
              <a:ext uri="{FF2B5EF4-FFF2-40B4-BE49-F238E27FC236}">
                <a16:creationId xmlns:a16="http://schemas.microsoft.com/office/drawing/2014/main" id="{D0BADAD2-7ADF-4B83-815D-A9EF8C73FEA7}"/>
              </a:ext>
            </a:extLst>
          </p:cNvPr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B82B4-03BE-48A4-BAE3-F4858170F123}"/>
              </a:ext>
            </a:extLst>
          </p:cNvPr>
          <p:cNvSpPr txBox="1"/>
          <p:nvPr/>
        </p:nvSpPr>
        <p:spPr>
          <a:xfrm>
            <a:off x="2288216" y="1948300"/>
            <a:ext cx="76722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유기 동물 입양 장려 시스템 </a:t>
            </a:r>
            <a:endParaRPr lang="en-US" altLang="ko-KR" sz="5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설계하기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366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중학교 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1-3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8F2F2391-B0FC-4BF9-84C0-9359F6BA47D8}"/>
              </a:ext>
            </a:extLst>
          </p:cNvPr>
          <p:cNvSpPr/>
          <p:nvPr/>
        </p:nvSpPr>
        <p:spPr>
          <a:xfrm>
            <a:off x="2660923" y="1714321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타원 32">
            <a:extLst>
              <a:ext uri="{FF2B5EF4-FFF2-40B4-BE49-F238E27FC236}">
                <a16:creationId xmlns:a16="http://schemas.microsoft.com/office/drawing/2014/main" id="{29EE9B6A-770C-493A-B104-38D6F06C88CD}"/>
              </a:ext>
            </a:extLst>
          </p:cNvPr>
          <p:cNvSpPr/>
          <p:nvPr/>
        </p:nvSpPr>
        <p:spPr>
          <a:xfrm>
            <a:off x="3290087" y="1714321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A9CBB846-007D-4486-B8CE-7463AFEFF3B4}"/>
              </a:ext>
            </a:extLst>
          </p:cNvPr>
          <p:cNvSpPr/>
          <p:nvPr/>
        </p:nvSpPr>
        <p:spPr>
          <a:xfrm>
            <a:off x="4000773" y="1714321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4DCED0AE-7B86-41DD-B208-6BBD28138F71}"/>
              </a:ext>
            </a:extLst>
          </p:cNvPr>
          <p:cNvSpPr/>
          <p:nvPr/>
        </p:nvSpPr>
        <p:spPr>
          <a:xfrm>
            <a:off x="4604023" y="1714321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E360DC7A-307E-499E-98C4-C73AEAD9F3AC}"/>
              </a:ext>
            </a:extLst>
          </p:cNvPr>
          <p:cNvSpPr/>
          <p:nvPr/>
        </p:nvSpPr>
        <p:spPr>
          <a:xfrm>
            <a:off x="9982200" y="-800328"/>
            <a:ext cx="667657" cy="5225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04A293EA-F194-4515-992D-D1CC297EA6E0}"/>
              </a:ext>
            </a:extLst>
          </p:cNvPr>
          <p:cNvSpPr/>
          <p:nvPr/>
        </p:nvSpPr>
        <p:spPr>
          <a:xfrm>
            <a:off x="10708432" y="-800328"/>
            <a:ext cx="667657" cy="522515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8B02412F-783B-452C-8C54-8A3F359BCA9B}"/>
              </a:ext>
            </a:extLst>
          </p:cNvPr>
          <p:cNvSpPr/>
          <p:nvPr/>
        </p:nvSpPr>
        <p:spPr>
          <a:xfrm>
            <a:off x="11442831" y="-800328"/>
            <a:ext cx="667657" cy="522515"/>
          </a:xfrm>
          <a:prstGeom prst="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866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22B190-DD3C-4BA7-9D38-ADB943B12DBE}"/>
              </a:ext>
            </a:extLst>
          </p:cNvPr>
          <p:cNvSpPr txBox="1"/>
          <p:nvPr/>
        </p:nvSpPr>
        <p:spPr>
          <a:xfrm>
            <a:off x="9487317" y="774266"/>
            <a:ext cx="2550698" cy="2130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 해결 </a:t>
            </a:r>
            <a:r>
              <a:rPr lang="ko-KR" altLang="en-US" sz="28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툴킷을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endParaRPr lang="en-US" altLang="ko-KR" sz="2800" spc="-150" dirty="0">
              <a:ln>
                <a:solidFill>
                  <a:srgbClr val="0D6ABA">
                    <a:alpha val="0"/>
                  </a:srgbClr>
                </a:solidFill>
              </a:ln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활용하여</a:t>
            </a:r>
            <a:endParaRPr lang="en-US" altLang="ko-KR" sz="2800" spc="-150" dirty="0">
              <a:ln>
                <a:solidFill>
                  <a:srgbClr val="0D6ABA">
                    <a:alpha val="0"/>
                  </a:srgbClr>
                </a:solidFill>
              </a:ln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현황을 조사</a:t>
            </a:r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하고</a:t>
            </a:r>
            <a:endParaRPr lang="en-US" altLang="ko-KR" sz="2800" spc="-150" dirty="0">
              <a:ln>
                <a:solidFill>
                  <a:srgbClr val="0D6ABA">
                    <a:alpha val="0"/>
                  </a:srgbClr>
                </a:solidFill>
              </a:ln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28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구조화</a:t>
            </a:r>
            <a:r>
              <a:rPr lang="ko-KR" altLang="en-US" sz="28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해봅시다</a:t>
            </a:r>
            <a:r>
              <a:rPr lang="en-US" altLang="ko-KR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28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C982E3A-9D16-422E-99A2-8A459AB0B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6" y="0"/>
            <a:ext cx="4349485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DC81D43E-BC42-4B04-BD14-7F2055FD9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875" y="0"/>
            <a:ext cx="4349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24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중학교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64412C-5299-4AAA-8633-F1A48F786DDE}"/>
              </a:ext>
            </a:extLst>
          </p:cNvPr>
          <p:cNvSpPr txBox="1"/>
          <p:nvPr/>
        </p:nvSpPr>
        <p:spPr>
          <a:xfrm>
            <a:off x="8067904" y="523494"/>
            <a:ext cx="3586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유기동물 입양 장려 시스템 설계하기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BA194797-4F28-4F72-90F9-730BDEB008AD}"/>
              </a:ext>
            </a:extLst>
          </p:cNvPr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algn="ctr"/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목차</a:t>
            </a: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1397EF5-475C-471D-A4E1-716049F11933}"/>
              </a:ext>
            </a:extLst>
          </p:cNvPr>
          <p:cNvCxnSpPr/>
          <p:nvPr/>
        </p:nvCxnSpPr>
        <p:spPr>
          <a:xfrm>
            <a:off x="1774355" y="3701143"/>
            <a:ext cx="14949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434E8742-0E6B-4653-99BE-B3E51BFEBC22}"/>
              </a:ext>
            </a:extLst>
          </p:cNvPr>
          <p:cNvSpPr/>
          <p:nvPr/>
        </p:nvSpPr>
        <p:spPr>
          <a:xfrm>
            <a:off x="4176127" y="2030298"/>
            <a:ext cx="3966725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02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해결탐구</a:t>
            </a:r>
            <a:endParaRPr lang="en-US" altLang="ko-KR" sz="9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유기 동물 입양을</a:t>
            </a:r>
            <a:br>
              <a:rPr lang="en-US" altLang="ko-KR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</a:br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장려할 해결책 탐색하기</a:t>
            </a:r>
            <a:endParaRPr lang="ko-KR" altLang="en-US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dirty="0"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3DDDC908-CBA5-4747-8AA6-9E0062752EC5}"/>
              </a:ext>
            </a:extLst>
          </p:cNvPr>
          <p:cNvCxnSpPr/>
          <p:nvPr/>
        </p:nvCxnSpPr>
        <p:spPr>
          <a:xfrm>
            <a:off x="1418089" y="370114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1DE8B90-9E71-4D06-ADEC-E34C74445E5E}"/>
              </a:ext>
            </a:extLst>
          </p:cNvPr>
          <p:cNvCxnSpPr/>
          <p:nvPr/>
        </p:nvCxnSpPr>
        <p:spPr>
          <a:xfrm>
            <a:off x="5412003" y="3449757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596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C3FEDDF-ED6D-4DC0-9209-EEF6E7B6A872}"/>
              </a:ext>
            </a:extLst>
          </p:cNvPr>
          <p:cNvSpPr txBox="1"/>
          <p:nvPr/>
        </p:nvSpPr>
        <p:spPr>
          <a:xfrm>
            <a:off x="5076332" y="1079786"/>
            <a:ext cx="2039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해결책 탐구</a:t>
            </a: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8AFB0303-9CBC-451B-AA78-ADFB57596684}"/>
              </a:ext>
            </a:extLst>
          </p:cNvPr>
          <p:cNvGrpSpPr/>
          <p:nvPr/>
        </p:nvGrpSpPr>
        <p:grpSpPr>
          <a:xfrm>
            <a:off x="1594089" y="2541002"/>
            <a:ext cx="2531344" cy="2437917"/>
            <a:chOff x="1594089" y="2109202"/>
            <a:chExt cx="2531344" cy="2437917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6A2B9816-867C-48A3-AB44-14B3CEF76EDD}"/>
                </a:ext>
              </a:extLst>
            </p:cNvPr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B99717-8C07-400D-BFE7-06C2D936FB78}"/>
                </a:ext>
              </a:extLst>
            </p:cNvPr>
            <p:cNvSpPr txBox="1"/>
            <p:nvPr/>
          </p:nvSpPr>
          <p:spPr>
            <a:xfrm>
              <a:off x="1594089" y="3213409"/>
              <a:ext cx="22076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조사 결과를 분석하여</a:t>
              </a:r>
              <a:endPara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개선 가능한 문제점 파악</a:t>
              </a:r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99BF28-EE01-4504-944B-D5FF877F8B63}"/>
                </a:ext>
              </a:extLst>
            </p:cNvPr>
            <p:cNvSpPr txBox="1"/>
            <p:nvPr/>
          </p:nvSpPr>
          <p:spPr>
            <a:xfrm>
              <a:off x="1594089" y="3634882"/>
              <a:ext cx="2531344" cy="91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226E2301-1F47-47F9-92BF-5A3248BF25AB}"/>
              </a:ext>
            </a:extLst>
          </p:cNvPr>
          <p:cNvGrpSpPr/>
          <p:nvPr/>
        </p:nvGrpSpPr>
        <p:grpSpPr>
          <a:xfrm>
            <a:off x="4962239" y="2496164"/>
            <a:ext cx="3047628" cy="2165779"/>
            <a:chOff x="3992502" y="2109202"/>
            <a:chExt cx="3047628" cy="2165779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78D35DBE-0EC2-4C04-82A4-F3EFCF4B21AF}"/>
                </a:ext>
              </a:extLst>
            </p:cNvPr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3379E95-98A6-48E2-A9B3-D6BC5A8F1EB6}"/>
                </a:ext>
              </a:extLst>
            </p:cNvPr>
            <p:cNvSpPr txBox="1"/>
            <p:nvPr/>
          </p:nvSpPr>
          <p:spPr>
            <a:xfrm>
              <a:off x="3992502" y="3213409"/>
              <a:ext cx="1367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목표 인식하기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7F7325-19F4-43BC-BB69-C16AB6D8B46A}"/>
                </a:ext>
              </a:extLst>
            </p:cNvPr>
            <p:cNvSpPr txBox="1"/>
            <p:nvPr/>
          </p:nvSpPr>
          <p:spPr>
            <a:xfrm>
              <a:off x="3992502" y="3922897"/>
              <a:ext cx="3047628" cy="35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최종 목표와 결과를 작성해보기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D3CE8525-F0B1-4047-9B6B-5EE61D1357DE}"/>
              </a:ext>
            </a:extLst>
          </p:cNvPr>
          <p:cNvGrpSpPr/>
          <p:nvPr/>
        </p:nvGrpSpPr>
        <p:grpSpPr>
          <a:xfrm>
            <a:off x="8472787" y="2470878"/>
            <a:ext cx="3244292" cy="2368002"/>
            <a:chOff x="6390915" y="2401302"/>
            <a:chExt cx="3244292" cy="2368002"/>
          </a:xfrm>
        </p:grpSpPr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06FE1A57-89E3-4F70-9D2E-B705382F620C}"/>
                </a:ext>
              </a:extLst>
            </p:cNvPr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BC5331-67F9-488A-ACF3-C69A14CD7E73}"/>
                </a:ext>
              </a:extLst>
            </p:cNvPr>
            <p:cNvSpPr txBox="1"/>
            <p:nvPr/>
          </p:nvSpPr>
          <p:spPr>
            <a:xfrm>
              <a:off x="6390915" y="3505509"/>
              <a:ext cx="1558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해결책 탐색하기</a:t>
              </a:r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87A7952-E99B-43A4-AC16-7ADEAB880273}"/>
                </a:ext>
              </a:extLst>
            </p:cNvPr>
            <p:cNvSpPr txBox="1"/>
            <p:nvPr/>
          </p:nvSpPr>
          <p:spPr>
            <a:xfrm>
              <a:off x="6390915" y="4137143"/>
              <a:ext cx="3244292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다양한 사례들을 찾아보며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최선의 해결책 탐색하기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A54E4BC-1B46-41DF-B4D3-B10ED69CB5C0}"/>
              </a:ext>
            </a:extLst>
          </p:cNvPr>
          <p:cNvSpPr txBox="1"/>
          <p:nvPr/>
        </p:nvSpPr>
        <p:spPr>
          <a:xfrm>
            <a:off x="1600520" y="4314714"/>
            <a:ext cx="3047628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44000">
              <a:lnSpc>
                <a:spcPct val="13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해결 가능한 문제점 추출하기</a:t>
            </a:r>
            <a:endParaRPr lang="en-US" altLang="ko-KR" sz="14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2931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730CF4E-FD6B-4C29-936D-1A99E8AC25BA}"/>
              </a:ext>
            </a:extLst>
          </p:cNvPr>
          <p:cNvSpPr txBox="1"/>
          <p:nvPr/>
        </p:nvSpPr>
        <p:spPr>
          <a:xfrm>
            <a:off x="6486484" y="1550048"/>
            <a:ext cx="5687776" cy="649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입양을 위한 정보는 어디서 얻나요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8FD593-E0A0-4185-97FC-C208B49591AD}"/>
              </a:ext>
            </a:extLst>
          </p:cNvPr>
          <p:cNvSpPr txBox="1"/>
          <p:nvPr/>
        </p:nvSpPr>
        <p:spPr>
          <a:xfrm>
            <a:off x="6781800" y="2643938"/>
            <a:ext cx="4820473" cy="2647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사람들은 어떤 플랫폼을 많이 사용할까요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>
              <a:lnSpc>
                <a:spcPct val="120000"/>
              </a:lnSpc>
            </a:pP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어떻게 유기 동물을 소개해야 효과적으로 입양을 장려할 수 있을까요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>
              <a:lnSpc>
                <a:spcPct val="120000"/>
              </a:lnSpc>
            </a:pP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설계한 해결책을 실행할 수 있는 도구는 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어떤 것이 있을까요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3F2CFD3-27A5-4D76-ABAD-ABE203A08423}"/>
              </a:ext>
            </a:extLst>
          </p:cNvPr>
          <p:cNvSpPr/>
          <p:nvPr/>
        </p:nvSpPr>
        <p:spPr>
          <a:xfrm>
            <a:off x="6653075" y="2279984"/>
            <a:ext cx="1638300" cy="165100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01F4AE0-0EB6-4D03-AC94-42814F12A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74" y="0"/>
            <a:ext cx="616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39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730CF4E-FD6B-4C29-936D-1A99E8AC25BA}"/>
              </a:ext>
            </a:extLst>
          </p:cNvPr>
          <p:cNvSpPr txBox="1"/>
          <p:nvPr/>
        </p:nvSpPr>
        <p:spPr>
          <a:xfrm>
            <a:off x="865241" y="917903"/>
            <a:ext cx="10461518" cy="649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공공 </a:t>
            </a:r>
            <a:r>
              <a:rPr lang="en-US" altLang="ko-KR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api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를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활용한 시스템에서 개선해야 될 점은 어떤 게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있을까요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8FD593-E0A0-4185-97FC-C208B49591AD}"/>
              </a:ext>
            </a:extLst>
          </p:cNvPr>
          <p:cNvSpPr txBox="1"/>
          <p:nvPr/>
        </p:nvSpPr>
        <p:spPr>
          <a:xfrm>
            <a:off x="1850982" y="3013807"/>
            <a:ext cx="9697948" cy="227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지역과 성별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, 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선호도를 고려하여 유기 동물을 추천하려면 어떻게 시스템을 바꿔야 할까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>
              <a:lnSpc>
                <a:spcPct val="120000"/>
              </a:lnSpc>
            </a:pP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더 활용하기 좋은 공공데이터는 없을까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>
              <a:lnSpc>
                <a:spcPct val="120000"/>
              </a:lnSpc>
            </a:pP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3F2CFD3-27A5-4D76-ABAD-ABE203A08423}"/>
              </a:ext>
            </a:extLst>
          </p:cNvPr>
          <p:cNvSpPr/>
          <p:nvPr/>
        </p:nvSpPr>
        <p:spPr>
          <a:xfrm>
            <a:off x="1031832" y="1647839"/>
            <a:ext cx="1638300" cy="165100"/>
          </a:xfrm>
          <a:prstGeom prst="rect">
            <a:avLst/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3781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CD4EE7E-CA33-4AF1-A3AC-B99EDF399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577" y="1050218"/>
            <a:ext cx="3823535" cy="555966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3F40F43-03BA-4FA1-A784-53716A6C5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686" y="1050219"/>
            <a:ext cx="3851084" cy="55596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A4E3E8-E225-41DC-886B-8F377207566D}"/>
              </a:ext>
            </a:extLst>
          </p:cNvPr>
          <p:cNvSpPr txBox="1"/>
          <p:nvPr/>
        </p:nvSpPr>
        <p:spPr>
          <a:xfrm>
            <a:off x="2165686" y="248118"/>
            <a:ext cx="7686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실현 가능성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고려하여 문제 해결법을 탐색하기</a:t>
            </a:r>
          </a:p>
        </p:txBody>
      </p:sp>
    </p:spTree>
    <p:extLst>
      <p:ext uri="{BB962C8B-B14F-4D97-AF65-F5344CB8AC3E}">
        <p14:creationId xmlns:p14="http://schemas.microsoft.com/office/powerpoint/2010/main" val="1460784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C3FEDDF-ED6D-4DC0-9209-EEF6E7B6A872}"/>
              </a:ext>
            </a:extLst>
          </p:cNvPr>
          <p:cNvSpPr txBox="1"/>
          <p:nvPr/>
        </p:nvSpPr>
        <p:spPr>
          <a:xfrm>
            <a:off x="5253465" y="1079786"/>
            <a:ext cx="1685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결정 실행</a:t>
            </a: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8AFB0303-9CBC-451B-AA78-ADFB57596684}"/>
              </a:ext>
            </a:extLst>
          </p:cNvPr>
          <p:cNvGrpSpPr/>
          <p:nvPr/>
        </p:nvGrpSpPr>
        <p:grpSpPr>
          <a:xfrm>
            <a:off x="1594089" y="2541002"/>
            <a:ext cx="2531344" cy="2437917"/>
            <a:chOff x="1594089" y="2109202"/>
            <a:chExt cx="2531344" cy="2437917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6A2B9816-867C-48A3-AB44-14B3CEF76EDD}"/>
                </a:ext>
              </a:extLst>
            </p:cNvPr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B99717-8C07-400D-BFE7-06C2D936FB78}"/>
                </a:ext>
              </a:extLst>
            </p:cNvPr>
            <p:cNvSpPr txBox="1"/>
            <p:nvPr/>
          </p:nvSpPr>
          <p:spPr>
            <a:xfrm>
              <a:off x="1594089" y="3213409"/>
              <a:ext cx="16193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해결책  결정하기</a:t>
              </a:r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99BF28-EE01-4504-944B-D5FF877F8B63}"/>
                </a:ext>
              </a:extLst>
            </p:cNvPr>
            <p:cNvSpPr txBox="1"/>
            <p:nvPr/>
          </p:nvSpPr>
          <p:spPr>
            <a:xfrm>
              <a:off x="1594089" y="3634882"/>
              <a:ext cx="2531344" cy="91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226E2301-1F47-47F9-92BF-5A3248BF25AB}"/>
              </a:ext>
            </a:extLst>
          </p:cNvPr>
          <p:cNvGrpSpPr/>
          <p:nvPr/>
        </p:nvGrpSpPr>
        <p:grpSpPr>
          <a:xfrm>
            <a:off x="4962239" y="2496164"/>
            <a:ext cx="3047628" cy="2445856"/>
            <a:chOff x="3992502" y="2109202"/>
            <a:chExt cx="3047628" cy="2445856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78D35DBE-0EC2-4C04-82A4-F3EFCF4B21AF}"/>
                </a:ext>
              </a:extLst>
            </p:cNvPr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3379E95-98A6-48E2-A9B3-D6BC5A8F1EB6}"/>
                </a:ext>
              </a:extLst>
            </p:cNvPr>
            <p:cNvSpPr txBox="1"/>
            <p:nvPr/>
          </p:nvSpPr>
          <p:spPr>
            <a:xfrm>
              <a:off x="3992502" y="3213409"/>
              <a:ext cx="1725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공공 </a:t>
              </a:r>
              <a:r>
                <a:rPr lang="en-US" altLang="ko-KR" spc="-150" dirty="0" err="1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api</a:t>
              </a:r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찾아 보</a:t>
              </a:r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기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7F7325-19F4-43BC-BB69-C16AB6D8B46A}"/>
                </a:ext>
              </a:extLst>
            </p:cNvPr>
            <p:cNvSpPr txBox="1"/>
            <p:nvPr/>
          </p:nvSpPr>
          <p:spPr>
            <a:xfrm>
              <a:off x="3992502" y="3922897"/>
              <a:ext cx="3047628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유기 동물 입양과 관련하여 활용할 수 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>
                <a:lnSpc>
                  <a:spcPct val="130000"/>
                </a:lnSpc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  있는 공공 </a:t>
              </a:r>
              <a:r>
                <a:rPr lang="en-US" altLang="ko-KR" sz="1400" dirty="0" err="1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api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알아보기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D3CE8525-F0B1-4047-9B6B-5EE61D1357DE}"/>
              </a:ext>
            </a:extLst>
          </p:cNvPr>
          <p:cNvGrpSpPr/>
          <p:nvPr/>
        </p:nvGrpSpPr>
        <p:grpSpPr>
          <a:xfrm>
            <a:off x="8472787" y="2470878"/>
            <a:ext cx="3244292" cy="2087925"/>
            <a:chOff x="6390915" y="2401302"/>
            <a:chExt cx="3244292" cy="2087925"/>
          </a:xfrm>
        </p:grpSpPr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06FE1A57-89E3-4F70-9D2E-B705382F620C}"/>
                </a:ext>
              </a:extLst>
            </p:cNvPr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BC5331-67F9-488A-ACF3-C69A14CD7E73}"/>
                </a:ext>
              </a:extLst>
            </p:cNvPr>
            <p:cNvSpPr txBox="1"/>
            <p:nvPr/>
          </p:nvSpPr>
          <p:spPr>
            <a:xfrm>
              <a:off x="6390915" y="3505509"/>
              <a:ext cx="3098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공공 </a:t>
              </a:r>
              <a:r>
                <a:rPr lang="en-US" altLang="ko-KR" spc="-150" dirty="0" err="1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api</a:t>
              </a:r>
              <a:r>
                <a:rPr lang="ko-KR" altLang="en-US" spc="-150" dirty="0" err="1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를</a:t>
              </a:r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활용한 시스템 설계하기</a:t>
              </a:r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87A7952-E99B-43A4-AC16-7ADEAB880273}"/>
                </a:ext>
              </a:extLst>
            </p:cNvPr>
            <p:cNvSpPr txBox="1"/>
            <p:nvPr/>
          </p:nvSpPr>
          <p:spPr>
            <a:xfrm>
              <a:off x="6390915" y="4137143"/>
              <a:ext cx="3244292" cy="35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공공</a:t>
              </a:r>
              <a:r>
                <a:rPr lang="en-US" altLang="ko-KR" sz="1400" dirty="0" err="1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api</a:t>
              </a:r>
              <a:r>
                <a:rPr lang="ko-KR" altLang="en-US" sz="1400" dirty="0" err="1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를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활용한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시스템 설계 및 구현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A54E4BC-1B46-41DF-B4D3-B10ED69CB5C0}"/>
              </a:ext>
            </a:extLst>
          </p:cNvPr>
          <p:cNvSpPr txBox="1"/>
          <p:nvPr/>
        </p:nvSpPr>
        <p:spPr>
          <a:xfrm>
            <a:off x="1600520" y="4314714"/>
            <a:ext cx="3047628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indent="-144000">
              <a:lnSpc>
                <a:spcPct val="130000"/>
              </a:lnSpc>
              <a:buFontTx/>
              <a:buChar char="-"/>
            </a:pPr>
            <a:r>
              <a:rPr lang="ko-KR" altLang="en-US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해결 가능한 문제점 추출</a:t>
            </a:r>
            <a:endParaRPr lang="en-US" altLang="ko-KR" sz="140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스퀘어라운드 Light" panose="020B0600000101010101" pitchFamily="50" charset="-127"/>
              <a:ea typeface="나눔스퀘어라운드 Light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882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96189F-FABA-4A02-8CEB-27D05EA15913}"/>
              </a:ext>
            </a:extLst>
          </p:cNvPr>
          <p:cNvSpPr txBox="1"/>
          <p:nvPr/>
        </p:nvSpPr>
        <p:spPr>
          <a:xfrm>
            <a:off x="1937500" y="582481"/>
            <a:ext cx="7521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공공데이터 포털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에서 활용할 공공 </a:t>
            </a:r>
            <a:r>
              <a:rPr lang="en-US" altLang="ko-KR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api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탐색하기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EFF0012-936A-4894-98CA-6137646C2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29" y="1326137"/>
            <a:ext cx="7404746" cy="5203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3465E8-DFFB-4B1C-A1FE-3242BB100211}"/>
              </a:ext>
            </a:extLst>
          </p:cNvPr>
          <p:cNvSpPr txBox="1"/>
          <p:nvPr/>
        </p:nvSpPr>
        <p:spPr>
          <a:xfrm>
            <a:off x="3756073" y="2030867"/>
            <a:ext cx="7240550" cy="1169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공공 데이터 포털에서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해결책을 실행하기 위한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공공 </a:t>
            </a:r>
            <a:r>
              <a:rPr lang="en-US" altLang="ko-KR" sz="20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api</a:t>
            </a:r>
            <a:r>
              <a:rPr lang="ko-KR" altLang="en-US" sz="20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를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찾아봅시다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7480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601C8E9-D67E-441E-AE5E-B162888FA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136" y="543397"/>
            <a:ext cx="4110896" cy="57712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A5763D-9F70-45B3-A56E-3C432937EB4B}"/>
              </a:ext>
            </a:extLst>
          </p:cNvPr>
          <p:cNvSpPr txBox="1"/>
          <p:nvPr/>
        </p:nvSpPr>
        <p:spPr>
          <a:xfrm>
            <a:off x="6338469" y="1817723"/>
            <a:ext cx="529023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공공</a:t>
            </a:r>
            <a:r>
              <a:rPr lang="en-US" altLang="ko-KR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api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와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인공지능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활용하여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유기 동물 입양을 장려할 수 있는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시스템을 설계해봅시다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</a:p>
          <a:p>
            <a:pPr algn="ctr"/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1915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029A60-B6D1-4C45-8BF0-361276A113FD}"/>
              </a:ext>
            </a:extLst>
          </p:cNvPr>
          <p:cNvSpPr txBox="1"/>
          <p:nvPr/>
        </p:nvSpPr>
        <p:spPr>
          <a:xfrm>
            <a:off x="5195516" y="1496881"/>
            <a:ext cx="67720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맞춤으로 개인에게 맞는 유기 동물을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추천해줄 수 있게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공공 </a:t>
            </a:r>
            <a:r>
              <a:rPr lang="en-US" altLang="ko-KR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api</a:t>
            </a:r>
            <a:r>
              <a:rPr lang="ko-KR" altLang="en-US" sz="32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를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활용해 설계한 시스템을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공유해보자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3AEDE635-D2D6-46F0-8D38-7EE345DE0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59" t="14883" r="31889" b="11628"/>
          <a:stretch/>
        </p:blipFill>
        <p:spPr>
          <a:xfrm>
            <a:off x="666046" y="1039068"/>
            <a:ext cx="4529470" cy="503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05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1-3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64412C-5299-4AAA-8633-F1A48F786DDE}"/>
              </a:ext>
            </a:extLst>
          </p:cNvPr>
          <p:cNvSpPr txBox="1"/>
          <p:nvPr/>
        </p:nvSpPr>
        <p:spPr>
          <a:xfrm>
            <a:off x="8067904" y="523494"/>
            <a:ext cx="3586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유기동물 입양 장려 시스템 설계하기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BA194797-4F28-4F72-90F9-730BDEB008AD}"/>
              </a:ext>
            </a:extLst>
          </p:cNvPr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algn="ctr"/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목차</a:t>
            </a: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1397EF5-475C-471D-A4E1-716049F11933}"/>
              </a:ext>
            </a:extLst>
          </p:cNvPr>
          <p:cNvCxnSpPr/>
          <p:nvPr/>
        </p:nvCxnSpPr>
        <p:spPr>
          <a:xfrm>
            <a:off x="1774355" y="3701143"/>
            <a:ext cx="14949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A4334385-74E7-48E1-8484-86D560DCDB9E}"/>
              </a:ext>
            </a:extLst>
          </p:cNvPr>
          <p:cNvGrpSpPr/>
          <p:nvPr/>
        </p:nvGrpSpPr>
        <p:grpSpPr>
          <a:xfrm>
            <a:off x="1018247" y="2159477"/>
            <a:ext cx="10060762" cy="2575195"/>
            <a:chOff x="1018247" y="2159477"/>
            <a:chExt cx="10060762" cy="2575195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434E8742-0E6B-4653-99BE-B3E51BFEBC22}"/>
                </a:ext>
              </a:extLst>
            </p:cNvPr>
            <p:cNvSpPr/>
            <p:nvPr/>
          </p:nvSpPr>
          <p:spPr>
            <a:xfrm>
              <a:off x="1018247" y="2159477"/>
              <a:ext cx="2251079" cy="2554515"/>
            </a:xfrm>
            <a:prstGeom prst="round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400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</a:p>
            <a:p>
              <a:pPr algn="ctr"/>
              <a:r>
                <a:rPr lang="ko-KR" altLang="en-US" sz="24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문제 이해</a:t>
              </a:r>
              <a:endParaRPr lang="en-US" altLang="ko-KR" sz="9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유기 동물 문제 </a:t>
              </a:r>
              <a:br>
                <a:rPr lang="en-US" altLang="ko-KR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</a:br>
              <a:r>
                <a:rPr lang="ko-KR" altLang="en-US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파악하기</a:t>
              </a:r>
              <a:endPara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8" name="사각형: 둥근 모서리 37">
              <a:extLst>
                <a:ext uri="{FF2B5EF4-FFF2-40B4-BE49-F238E27FC236}">
                  <a16:creationId xmlns:a16="http://schemas.microsoft.com/office/drawing/2014/main" id="{F4D9721D-5794-48C2-8CA0-FF6849A9B9A1}"/>
                </a:ext>
              </a:extLst>
            </p:cNvPr>
            <p:cNvSpPr/>
            <p:nvPr/>
          </p:nvSpPr>
          <p:spPr>
            <a:xfrm>
              <a:off x="3517196" y="2180157"/>
              <a:ext cx="2228718" cy="2554515"/>
            </a:xfrm>
            <a:prstGeom prst="round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400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</a:p>
            <a:p>
              <a:pPr algn="ctr"/>
              <a:r>
                <a:rPr lang="ko-KR" altLang="en-US" sz="24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해결 탐구</a:t>
              </a:r>
              <a:endParaRPr lang="en-US" altLang="ko-KR" sz="9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유기 동물 입양을</a:t>
              </a:r>
              <a:br>
                <a:rPr lang="en-US" altLang="ko-KR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</a:br>
              <a:r>
                <a:rPr lang="ko-KR" altLang="en-US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장려할 해결책 탐색하기</a:t>
              </a:r>
              <a:endPara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  <p:sp>
          <p:nvSpPr>
            <p:cNvPr id="39" name="사각형: 둥근 모서리 38">
              <a:extLst>
                <a:ext uri="{FF2B5EF4-FFF2-40B4-BE49-F238E27FC236}">
                  <a16:creationId xmlns:a16="http://schemas.microsoft.com/office/drawing/2014/main" id="{20FE165F-753B-4609-931B-55E18636265B}"/>
                </a:ext>
              </a:extLst>
            </p:cNvPr>
            <p:cNvSpPr/>
            <p:nvPr/>
          </p:nvSpPr>
          <p:spPr>
            <a:xfrm>
              <a:off x="8674805" y="2159477"/>
              <a:ext cx="2404204" cy="2554515"/>
            </a:xfrm>
            <a:prstGeom prst="round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5400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04</a:t>
              </a:r>
            </a:p>
            <a:p>
              <a:pPr algn="ctr"/>
              <a:r>
                <a:rPr lang="ko-KR" altLang="en-US" sz="2400" dirty="0">
                  <a:latin typeface="나눔스퀘어_ac Bold" panose="020B0600000101010101" pitchFamily="50" charset="-127"/>
                  <a:ea typeface="나눔스퀘어_ac Bold" panose="020B0600000101010101" pitchFamily="50" charset="-127"/>
                </a:rPr>
                <a:t>학습 적용</a:t>
              </a:r>
              <a:endParaRPr lang="en-US" altLang="ko-KR" sz="9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  <a:p>
              <a:pPr algn="ctr"/>
              <a:r>
                <a:rPr lang="ko-KR" altLang="en-US" dirty="0"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결과물 발표하기</a:t>
              </a:r>
              <a:endParaRPr lang="en-US" altLang="ko-KR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algn="ctr"/>
              <a:endPara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endParaRPr>
            </a:p>
          </p:txBody>
        </p:sp>
      </p:grp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3DDDC908-CBA5-4747-8AA6-9E0062752EC5}"/>
              </a:ext>
            </a:extLst>
          </p:cNvPr>
          <p:cNvCxnSpPr/>
          <p:nvPr/>
        </p:nvCxnSpPr>
        <p:spPr>
          <a:xfrm>
            <a:off x="1418089" y="370114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1DE8B90-9E71-4D06-ADEC-E34C74445E5E}"/>
              </a:ext>
            </a:extLst>
          </p:cNvPr>
          <p:cNvCxnSpPr/>
          <p:nvPr/>
        </p:nvCxnSpPr>
        <p:spPr>
          <a:xfrm>
            <a:off x="3873394" y="362093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741079FD-F678-4706-B058-4B5524CD08A3}"/>
              </a:ext>
            </a:extLst>
          </p:cNvPr>
          <p:cNvCxnSpPr/>
          <p:nvPr/>
        </p:nvCxnSpPr>
        <p:spPr>
          <a:xfrm>
            <a:off x="9149773" y="370114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C9CE1112-5D28-44AA-BD1A-8F78AA5851F7}"/>
              </a:ext>
            </a:extLst>
          </p:cNvPr>
          <p:cNvSpPr/>
          <p:nvPr/>
        </p:nvSpPr>
        <p:spPr>
          <a:xfrm>
            <a:off x="6032741" y="2151742"/>
            <a:ext cx="2297891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03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결정 실행</a:t>
            </a:r>
            <a:endParaRPr lang="en-US" altLang="ko-KR" sz="9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다양한 해결책을</a:t>
            </a:r>
            <a:br>
              <a:rPr lang="en-US" altLang="ko-KR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</a:br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공공</a:t>
            </a:r>
            <a:r>
              <a:rPr lang="en-US" altLang="ko-KR" dirty="0" err="1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api</a:t>
            </a:r>
            <a:r>
              <a:rPr lang="ko-KR" altLang="en-US" dirty="0" err="1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를</a:t>
            </a:r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 활용해</a:t>
            </a:r>
            <a:br>
              <a:rPr lang="en-US" altLang="ko-KR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</a:br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시스템  설계하기</a:t>
            </a:r>
            <a:endParaRPr lang="ko-KR" altLang="en-US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6C50F443-7F53-4423-A844-B85EC81B1EF3}"/>
              </a:ext>
            </a:extLst>
          </p:cNvPr>
          <p:cNvCxnSpPr/>
          <p:nvPr/>
        </p:nvCxnSpPr>
        <p:spPr>
          <a:xfrm>
            <a:off x="6419324" y="3588849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52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C3F294-BB74-474D-B849-F7EA75AF1281}"/>
              </a:ext>
            </a:extLst>
          </p:cNvPr>
          <p:cNvSpPr txBox="1"/>
          <p:nvPr/>
        </p:nvSpPr>
        <p:spPr>
          <a:xfrm>
            <a:off x="858209" y="416074"/>
            <a:ext cx="12155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몇 가지 설문을 진행한 후</a:t>
            </a:r>
            <a:r>
              <a:rPr lang="en-US" altLang="ko-KR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</a:t>
            </a:r>
          </a:p>
          <a:p>
            <a:pPr algn="just"/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사용자에게 적합한 동물을 추천해주는 프로그램을</a:t>
            </a:r>
            <a:r>
              <a:rPr lang="en-US" altLang="ko-KR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엔트리로 </a:t>
            </a:r>
            <a:r>
              <a:rPr lang="ko-KR" altLang="en-US" sz="24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구현해 보자</a:t>
            </a:r>
            <a:endParaRPr lang="ko-KR" altLang="en-US" sz="24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52B6942-4DE6-44FA-925D-8CE36BE492E6}"/>
              </a:ext>
            </a:extLst>
          </p:cNvPr>
          <p:cNvSpPr/>
          <p:nvPr/>
        </p:nvSpPr>
        <p:spPr>
          <a:xfrm>
            <a:off x="3887972" y="5795595"/>
            <a:ext cx="6861544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latin typeface="-apple-syste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 </a:t>
            </a:r>
            <a:r>
              <a:rPr lang="ko-KR" altLang="en-US" sz="1400" dirty="0">
                <a:latin typeface="-apple-syste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참고 자료 </a:t>
            </a:r>
            <a:r>
              <a:rPr lang="en-US" altLang="ko-KR" sz="1400" dirty="0">
                <a:latin typeface="-apple-syste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ko-KR" altLang="en-US" sz="1400" dirty="0">
                <a:latin typeface="-apple-syste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자신과 비슷한 성향의 강아지 타입을 알려주는 설문 사이트 </a:t>
            </a:r>
            <a:r>
              <a:rPr lang="en-US" altLang="ko-KR" sz="1400" dirty="0">
                <a:latin typeface="-apple-syste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&gt;&gt;</a:t>
            </a:r>
            <a:r>
              <a:rPr lang="en-US" altLang="ko-KR" dirty="0">
                <a:solidFill>
                  <a:srgbClr val="333333"/>
                </a:solidFill>
                <a:latin typeface="-apple-syste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ko-KR" sz="1050" dirty="0">
                <a:solidFill>
                  <a:srgbClr val="333333"/>
                </a:solidFill>
                <a:latin typeface="-apple-syste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http://www.lifeplus.co.kr/pet/mbti/intro.html?utm_source=instagram&amp;utm_medium=cpc&amp;utm_campaign=mbti</a:t>
            </a:r>
            <a:endParaRPr lang="ko-KR" altLang="en-US" dirty="0"/>
          </a:p>
        </p:txBody>
      </p:sp>
      <p:pic>
        <p:nvPicPr>
          <p:cNvPr id="1026" name="Picture 2" descr="내가 개라면? 멍BTI 부캐테스트 잼있다 : 네이버 블로그">
            <a:extLst>
              <a:ext uri="{FF2B5EF4-FFF2-40B4-BE49-F238E27FC236}">
                <a16:creationId xmlns:a16="http://schemas.microsoft.com/office/drawing/2014/main" id="{917952DC-35CF-4116-8E83-503971610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66" y="1520455"/>
            <a:ext cx="2888578" cy="513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135D5B-4B80-47A5-A607-C7863080B3EC}"/>
              </a:ext>
            </a:extLst>
          </p:cNvPr>
          <p:cNvSpPr txBox="1"/>
          <p:nvPr/>
        </p:nvSpPr>
        <p:spPr>
          <a:xfrm>
            <a:off x="4430455" y="2040593"/>
            <a:ext cx="7240550" cy="3755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buFontTx/>
              <a:buAutoNum type="arabicPeriod"/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앞서 조사한 다양한 조건을 반영할 수 있는 질문지 작성하기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457200" indent="-457200" algn="just">
              <a:lnSpc>
                <a:spcPct val="120000"/>
              </a:lnSpc>
              <a:buFontTx/>
              <a:buAutoNum type="arabicPeriod"/>
            </a:pP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약 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10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가지 질문을 통해 사용자의 성향 파악하기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457200" indent="-457200" algn="just">
              <a:lnSpc>
                <a:spcPct val="120000"/>
              </a:lnSpc>
              <a:buAutoNum type="arabicPeriod"/>
            </a:pP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457200" indent="-457200" algn="just">
              <a:lnSpc>
                <a:spcPct val="120000"/>
              </a:lnSpc>
              <a:buAutoNum type="arabicPeriod"/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질문이 끝나면 사용자의 성향에 맞는 동물을 띄워주고 </a:t>
            </a:r>
            <a:r>
              <a:rPr lang="ko-KR" altLang="en-US" sz="20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유기견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입양 사이트로 바로 이동할 수 있도록  시스템 구현하기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457200" indent="-457200" algn="just">
              <a:lnSpc>
                <a:spcPct val="120000"/>
              </a:lnSpc>
              <a:buAutoNum type="arabicPeriod"/>
            </a:pP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457200" indent="-457200" algn="just">
              <a:lnSpc>
                <a:spcPct val="120000"/>
              </a:lnSpc>
              <a:buFontTx/>
              <a:buAutoNum type="arabicPeriod"/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사용자의 성향에 맞는 동물을 다양하게 추천할 수 있도록 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공공 </a:t>
            </a:r>
            <a:r>
              <a:rPr lang="en-US" altLang="ko-KR" sz="20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api</a:t>
            </a: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 활용하기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marL="457200" indent="-457200" algn="just">
              <a:lnSpc>
                <a:spcPct val="120000"/>
              </a:lnSpc>
              <a:buAutoNum type="arabicPeriod"/>
            </a:pP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920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C3FEDDF-ED6D-4DC0-9209-EEF6E7B6A872}"/>
              </a:ext>
            </a:extLst>
          </p:cNvPr>
          <p:cNvSpPr txBox="1"/>
          <p:nvPr/>
        </p:nvSpPr>
        <p:spPr>
          <a:xfrm>
            <a:off x="5253463" y="1079786"/>
            <a:ext cx="1685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학습 적용</a:t>
            </a: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8AFB0303-9CBC-451B-AA78-ADFB57596684}"/>
              </a:ext>
            </a:extLst>
          </p:cNvPr>
          <p:cNvGrpSpPr/>
          <p:nvPr/>
        </p:nvGrpSpPr>
        <p:grpSpPr>
          <a:xfrm>
            <a:off x="1722426" y="2541002"/>
            <a:ext cx="2081872" cy="2998071"/>
            <a:chOff x="1594089" y="2109202"/>
            <a:chExt cx="2081872" cy="2998071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6A2B9816-867C-48A3-AB44-14B3CEF76EDD}"/>
                </a:ext>
              </a:extLst>
            </p:cNvPr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B99717-8C07-400D-BFE7-06C2D936FB78}"/>
                </a:ext>
              </a:extLst>
            </p:cNvPr>
            <p:cNvSpPr txBox="1"/>
            <p:nvPr/>
          </p:nvSpPr>
          <p:spPr>
            <a:xfrm>
              <a:off x="1594089" y="3213409"/>
              <a:ext cx="14061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목표 달성 확인</a:t>
              </a:r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99BF28-EE01-4504-944B-D5FF877F8B63}"/>
                </a:ext>
              </a:extLst>
            </p:cNvPr>
            <p:cNvSpPr txBox="1"/>
            <p:nvPr/>
          </p:nvSpPr>
          <p:spPr>
            <a:xfrm>
              <a:off x="1594089" y="3634882"/>
              <a:ext cx="1821853" cy="1472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기존의 시스템을 개선할 수 있고 실현 가능한 해결 방안이 제시되었는지 확인한다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226E2301-1F47-47F9-92BF-5A3248BF25AB}"/>
              </a:ext>
            </a:extLst>
          </p:cNvPr>
          <p:cNvGrpSpPr/>
          <p:nvPr/>
        </p:nvGrpSpPr>
        <p:grpSpPr>
          <a:xfrm>
            <a:off x="5055064" y="2541002"/>
            <a:ext cx="2081872" cy="2717994"/>
            <a:chOff x="3992502" y="2109202"/>
            <a:chExt cx="2081872" cy="2717994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78D35DBE-0EC2-4C04-82A4-F3EFCF4B21AF}"/>
                </a:ext>
              </a:extLst>
            </p:cNvPr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3379E95-98A6-48E2-A9B3-D6BC5A8F1EB6}"/>
                </a:ext>
              </a:extLst>
            </p:cNvPr>
            <p:cNvSpPr txBox="1"/>
            <p:nvPr/>
          </p:nvSpPr>
          <p:spPr>
            <a:xfrm>
              <a:off x="3992502" y="3213409"/>
              <a:ext cx="1176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 err="1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모둠별</a:t>
              </a:r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 발표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7F7325-19F4-43BC-BB69-C16AB6D8B46A}"/>
                </a:ext>
              </a:extLst>
            </p:cNvPr>
            <p:cNvSpPr txBox="1"/>
            <p:nvPr/>
          </p:nvSpPr>
          <p:spPr>
            <a:xfrm>
              <a:off x="3992502" y="3634882"/>
              <a:ext cx="1883476" cy="1192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엔트리를 </a:t>
              </a:r>
              <a:r>
                <a:rPr lang="ko-KR" altLang="en-US" sz="140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재생했을 </a:t>
              </a:r>
              <a:r>
                <a:rPr lang="ko-KR" altLang="en-US" sz="140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때 적절한 질문과 결과가 매치되는지 확인하고 기능 설명하기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D3CE8525-F0B1-4047-9B6B-5EE61D1357DE}"/>
              </a:ext>
            </a:extLst>
          </p:cNvPr>
          <p:cNvGrpSpPr/>
          <p:nvPr/>
        </p:nvGrpSpPr>
        <p:grpSpPr>
          <a:xfrm>
            <a:off x="7930957" y="2541002"/>
            <a:ext cx="2207656" cy="2437917"/>
            <a:chOff x="6390915" y="2401302"/>
            <a:chExt cx="2207656" cy="2437917"/>
          </a:xfrm>
        </p:grpSpPr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06FE1A57-89E3-4F70-9D2E-B705382F620C}"/>
                </a:ext>
              </a:extLst>
            </p:cNvPr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BC5331-67F9-488A-ACF3-C69A14CD7E73}"/>
                </a:ext>
              </a:extLst>
            </p:cNvPr>
            <p:cNvSpPr txBox="1"/>
            <p:nvPr/>
          </p:nvSpPr>
          <p:spPr>
            <a:xfrm>
              <a:off x="6390915" y="3505509"/>
              <a:ext cx="22076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질의응답 및 해결책 보완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87A7952-E99B-43A4-AC16-7ADEAB880273}"/>
                </a:ext>
              </a:extLst>
            </p:cNvPr>
            <p:cNvSpPr txBox="1"/>
            <p:nvPr/>
          </p:nvSpPr>
          <p:spPr>
            <a:xfrm>
              <a:off x="6390915" y="3926982"/>
              <a:ext cx="2081872" cy="912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개선할 점이 있는 경우 피드백을 받고 해결책 또는 프로그램을 수정한다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7272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0D6ABA"/>
          </a:fgClr>
          <a:bgClr>
            <a:schemeClr val="accent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886817" y="-667153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8E25EC-409F-4A16-9E17-4E6089C8D2BA}"/>
              </a:ext>
            </a:extLst>
          </p:cNvPr>
          <p:cNvSpPr txBox="1"/>
          <p:nvPr/>
        </p:nvSpPr>
        <p:spPr>
          <a:xfrm>
            <a:off x="4178648" y="4111198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pc="6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아이디어 생성을 위한 수업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CC18D20F-7370-47E6-9FBD-C50D896919AF}"/>
              </a:ext>
            </a:extLst>
          </p:cNvPr>
          <p:cNvSpPr/>
          <p:nvPr/>
        </p:nvSpPr>
        <p:spPr>
          <a:xfrm>
            <a:off x="5105400" y="-867201"/>
            <a:ext cx="1981200" cy="19812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F6B874-F36A-4EE8-839D-D4BCFEAACF86}"/>
              </a:ext>
            </a:extLst>
          </p:cNvPr>
          <p:cNvSpPr txBox="1"/>
          <p:nvPr/>
        </p:nvSpPr>
        <p:spPr>
          <a:xfrm flipH="1">
            <a:off x="5286375" y="199599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CCI</a:t>
            </a:r>
            <a:b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</a:b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프로그램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0AE39DA-CA67-4289-BBB7-510E75F70099}"/>
              </a:ext>
            </a:extLst>
          </p:cNvPr>
          <p:cNvGrpSpPr/>
          <p:nvPr/>
        </p:nvGrpSpPr>
        <p:grpSpPr>
          <a:xfrm>
            <a:off x="11196789" y="1656163"/>
            <a:ext cx="3650013" cy="4019503"/>
            <a:chOff x="5035953" y="1139401"/>
            <a:chExt cx="4748918" cy="5229649"/>
          </a:xfrm>
        </p:grpSpPr>
        <p:sp>
          <p:nvSpPr>
            <p:cNvPr id="26" name="직사각형 10">
              <a:extLst>
                <a:ext uri="{FF2B5EF4-FFF2-40B4-BE49-F238E27FC236}">
                  <a16:creationId xmlns:a16="http://schemas.microsoft.com/office/drawing/2014/main" id="{D4AE8B7D-9074-4674-98BA-9A044EB67A84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4988C3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7" name="직사각형 10">
              <a:extLst>
                <a:ext uri="{FF2B5EF4-FFF2-40B4-BE49-F238E27FC236}">
                  <a16:creationId xmlns:a16="http://schemas.microsoft.com/office/drawing/2014/main" id="{20BABC14-7EE1-40CE-980C-506F881DD572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6998CD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10">
              <a:extLst>
                <a:ext uri="{FF2B5EF4-FFF2-40B4-BE49-F238E27FC236}">
                  <a16:creationId xmlns:a16="http://schemas.microsoft.com/office/drawing/2014/main" id="{3CB57491-A65A-4210-81DC-5EE6A662B78C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1898A6DF-4806-45B7-8F9F-861959E5108E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86A9D6">
                <a:alpha val="50000"/>
              </a:srgbClr>
            </a:solidFill>
            <a:ln>
              <a:solidFill>
                <a:srgbClr val="0D6ABA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타원 29">
            <a:extLst>
              <a:ext uri="{FF2B5EF4-FFF2-40B4-BE49-F238E27FC236}">
                <a16:creationId xmlns:a16="http://schemas.microsoft.com/office/drawing/2014/main" id="{D0BADAD2-7ADF-4B83-815D-A9EF8C73FEA7}"/>
              </a:ext>
            </a:extLst>
          </p:cNvPr>
          <p:cNvSpPr/>
          <p:nvPr/>
        </p:nvSpPr>
        <p:spPr>
          <a:xfrm>
            <a:off x="8901850" y="2081456"/>
            <a:ext cx="1112777" cy="1112778"/>
          </a:xfrm>
          <a:prstGeom prst="ellipse">
            <a:avLst/>
          </a:prstGeom>
          <a:solidFill>
            <a:srgbClr val="86A9D6">
              <a:alpha val="50000"/>
            </a:srgbClr>
          </a:solidFill>
          <a:ln>
            <a:solidFill>
              <a:srgbClr val="0D6AB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중학교 </a:t>
            </a:r>
            <a:r>
              <a:rPr lang="en-US" altLang="ko-KR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1-3</a:t>
            </a:r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학년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C1CB1F3-191E-4B63-96C1-DE1CFE83772A}"/>
              </a:ext>
            </a:extLst>
          </p:cNvPr>
          <p:cNvSpPr txBox="1"/>
          <p:nvPr/>
        </p:nvSpPr>
        <p:spPr>
          <a:xfrm>
            <a:off x="2288216" y="1948300"/>
            <a:ext cx="76722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유기 동물 입양 장려 시스템 </a:t>
            </a:r>
            <a:endParaRPr lang="en-US" altLang="ko-KR" sz="54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/>
            <a:r>
              <a:rPr lang="ko-KR" altLang="en-US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설계하기</a:t>
            </a:r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9A5C73B8-C956-4AE2-B24A-B659E493AD8E}"/>
              </a:ext>
            </a:extLst>
          </p:cNvPr>
          <p:cNvSpPr/>
          <p:nvPr/>
        </p:nvSpPr>
        <p:spPr>
          <a:xfrm>
            <a:off x="2660923" y="1714321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30D11ADD-5FC3-4B2A-9F8C-4047E8C9BF6B}"/>
              </a:ext>
            </a:extLst>
          </p:cNvPr>
          <p:cNvSpPr/>
          <p:nvPr/>
        </p:nvSpPr>
        <p:spPr>
          <a:xfrm>
            <a:off x="3290087" y="1714321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4" name="타원 43">
            <a:extLst>
              <a:ext uri="{FF2B5EF4-FFF2-40B4-BE49-F238E27FC236}">
                <a16:creationId xmlns:a16="http://schemas.microsoft.com/office/drawing/2014/main" id="{7332CC60-C0C4-4A6B-BE09-731384B47EBB}"/>
              </a:ext>
            </a:extLst>
          </p:cNvPr>
          <p:cNvSpPr/>
          <p:nvPr/>
        </p:nvSpPr>
        <p:spPr>
          <a:xfrm>
            <a:off x="4000773" y="1714321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5" name="타원 44">
            <a:extLst>
              <a:ext uri="{FF2B5EF4-FFF2-40B4-BE49-F238E27FC236}">
                <a16:creationId xmlns:a16="http://schemas.microsoft.com/office/drawing/2014/main" id="{F498F885-9D20-4F83-A4DE-8EA086DD02D6}"/>
              </a:ext>
            </a:extLst>
          </p:cNvPr>
          <p:cNvSpPr/>
          <p:nvPr/>
        </p:nvSpPr>
        <p:spPr>
          <a:xfrm>
            <a:off x="4604023" y="1714321"/>
            <a:ext cx="152400" cy="152400"/>
          </a:xfrm>
          <a:prstGeom prst="ellipse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4005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5330406" y="1366492"/>
            <a:ext cx="1531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&lt;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목표 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&gt;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accent2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264814-42C2-41B9-A68F-B26AF97EBCFB}"/>
              </a:ext>
            </a:extLst>
          </p:cNvPr>
          <p:cNvSpPr txBox="1"/>
          <p:nvPr/>
        </p:nvSpPr>
        <p:spPr>
          <a:xfrm>
            <a:off x="1378171" y="2566399"/>
            <a:ext cx="9450249" cy="1240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전국적인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0B0F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유기 동물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발생 현황과 원인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문제점을 알아보며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이를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인공지능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으로 해결할 수 있는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해결책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을 만들어보자</a:t>
            </a:r>
          </a:p>
        </p:txBody>
      </p:sp>
    </p:spTree>
    <p:extLst>
      <p:ext uri="{BB962C8B-B14F-4D97-AF65-F5344CB8AC3E}">
        <p14:creationId xmlns:p14="http://schemas.microsoft.com/office/powerpoint/2010/main" val="1144995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FFCF15B-68CB-4BD0-B182-2CC3D27D2E4D}"/>
              </a:ext>
            </a:extLst>
          </p:cNvPr>
          <p:cNvSpPr/>
          <p:nvPr/>
        </p:nvSpPr>
        <p:spPr>
          <a:xfrm>
            <a:off x="0" y="5991224"/>
            <a:ext cx="12192000" cy="89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7F10CBA-C888-442D-BFE3-B15DFA1F3770}"/>
              </a:ext>
            </a:extLst>
          </p:cNvPr>
          <p:cNvGrpSpPr/>
          <p:nvPr/>
        </p:nvGrpSpPr>
        <p:grpSpPr>
          <a:xfrm>
            <a:off x="-1471617" y="-488890"/>
            <a:ext cx="3650013" cy="4019503"/>
            <a:chOff x="5035953" y="1139401"/>
            <a:chExt cx="4748918" cy="5229649"/>
          </a:xfrm>
        </p:grpSpPr>
        <p:sp>
          <p:nvSpPr>
            <p:cNvPr id="17" name="직사각형 10">
              <a:extLst>
                <a:ext uri="{FF2B5EF4-FFF2-40B4-BE49-F238E27FC236}">
                  <a16:creationId xmlns:a16="http://schemas.microsoft.com/office/drawing/2014/main" id="{457C2E2D-CC52-4E9D-AE2E-8E6CC185E556}"/>
                </a:ext>
              </a:extLst>
            </p:cNvPr>
            <p:cNvSpPr/>
            <p:nvPr/>
          </p:nvSpPr>
          <p:spPr>
            <a:xfrm rot="8713265">
              <a:off x="6491927" y="2218229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6923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직사각형 10">
              <a:extLst>
                <a:ext uri="{FF2B5EF4-FFF2-40B4-BE49-F238E27FC236}">
                  <a16:creationId xmlns:a16="http://schemas.microsoft.com/office/drawing/2014/main" id="{5EBB8730-9FF7-4284-8D04-432AB2E8651E}"/>
                </a:ext>
              </a:extLst>
            </p:cNvPr>
            <p:cNvSpPr/>
            <p:nvPr/>
          </p:nvSpPr>
          <p:spPr>
            <a:xfrm rot="4357939">
              <a:off x="5924238" y="2008680"/>
              <a:ext cx="2111362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8A35C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9" name="직사각형 10">
              <a:extLst>
                <a:ext uri="{FF2B5EF4-FFF2-40B4-BE49-F238E27FC236}">
                  <a16:creationId xmlns:a16="http://schemas.microsoft.com/office/drawing/2014/main" id="{56DDD8BA-921C-4FB3-B9AD-3C77EC1662E5}"/>
                </a:ext>
              </a:extLst>
            </p:cNvPr>
            <p:cNvSpPr/>
            <p:nvPr/>
          </p:nvSpPr>
          <p:spPr>
            <a:xfrm>
              <a:off x="5546737" y="2481118"/>
              <a:ext cx="2111363" cy="3887932"/>
            </a:xfrm>
            <a:custGeom>
              <a:avLst/>
              <a:gdLst>
                <a:gd name="connsiteX0" fmla="*/ 0 w 1080655"/>
                <a:gd name="connsiteY0" fmla="*/ 0 h 3888509"/>
                <a:gd name="connsiteX1" fmla="*/ 1080655 w 1080655"/>
                <a:gd name="connsiteY1" fmla="*/ 0 h 3888509"/>
                <a:gd name="connsiteX2" fmla="*/ 1080655 w 1080655"/>
                <a:gd name="connsiteY2" fmla="*/ 3888509 h 3888509"/>
                <a:gd name="connsiteX3" fmla="*/ 0 w 1080655"/>
                <a:gd name="connsiteY3" fmla="*/ 3888509 h 3888509"/>
                <a:gd name="connsiteX4" fmla="*/ 0 w 1080655"/>
                <a:gd name="connsiteY4" fmla="*/ 0 h 3888509"/>
                <a:gd name="connsiteX0" fmla="*/ 1014845 w 2095500"/>
                <a:gd name="connsiteY0" fmla="*/ 0 h 3888509"/>
                <a:gd name="connsiteX1" fmla="*/ 2095500 w 2095500"/>
                <a:gd name="connsiteY1" fmla="*/ 0 h 3888509"/>
                <a:gd name="connsiteX2" fmla="*/ 2095500 w 2095500"/>
                <a:gd name="connsiteY2" fmla="*/ 3888509 h 3888509"/>
                <a:gd name="connsiteX3" fmla="*/ 0 w 2095500"/>
                <a:gd name="connsiteY3" fmla="*/ 3259282 h 3888509"/>
                <a:gd name="connsiteX4" fmla="*/ 1014845 w 2095500"/>
                <a:gd name="connsiteY4" fmla="*/ 0 h 3888509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889000 w 2095500"/>
                <a:gd name="connsiteY2" fmla="*/ 3887932 h 3887932"/>
                <a:gd name="connsiteX3" fmla="*/ 0 w 2095500"/>
                <a:gd name="connsiteY3" fmla="*/ 3259282 h 3887932"/>
                <a:gd name="connsiteX4" fmla="*/ 1014845 w 2095500"/>
                <a:gd name="connsiteY4" fmla="*/ 0 h 3887932"/>
                <a:gd name="connsiteX0" fmla="*/ 1014845 w 2149270"/>
                <a:gd name="connsiteY0" fmla="*/ 0 h 3887932"/>
                <a:gd name="connsiteX1" fmla="*/ 2095500 w 2149270"/>
                <a:gd name="connsiteY1" fmla="*/ 0 h 3887932"/>
                <a:gd name="connsiteX2" fmla="*/ 2095500 w 2149270"/>
                <a:gd name="connsiteY2" fmla="*/ 3887932 h 3887932"/>
                <a:gd name="connsiteX3" fmla="*/ 889000 w 2149270"/>
                <a:gd name="connsiteY3" fmla="*/ 3887932 h 3887932"/>
                <a:gd name="connsiteX4" fmla="*/ 0 w 2149270"/>
                <a:gd name="connsiteY4" fmla="*/ 3259282 h 3887932"/>
                <a:gd name="connsiteX5" fmla="*/ 1014845 w 214927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905000 w 2095500"/>
                <a:gd name="connsiteY2" fmla="*/ 173528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095500"/>
                <a:gd name="connsiteY0" fmla="*/ 0 h 3887932"/>
                <a:gd name="connsiteX1" fmla="*/ 2095500 w 2095500"/>
                <a:gd name="connsiteY1" fmla="*/ 0 h 3887932"/>
                <a:gd name="connsiteX2" fmla="*/ 1828800 w 2095500"/>
                <a:gd name="connsiteY2" fmla="*/ 2021032 h 3887932"/>
                <a:gd name="connsiteX3" fmla="*/ 889000 w 2095500"/>
                <a:gd name="connsiteY3" fmla="*/ 3887932 h 3887932"/>
                <a:gd name="connsiteX4" fmla="*/ 0 w 2095500"/>
                <a:gd name="connsiteY4" fmla="*/ 3259282 h 3887932"/>
                <a:gd name="connsiteX5" fmla="*/ 1014845 w 2095500"/>
                <a:gd name="connsiteY5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1014845 w 2111363"/>
                <a:gd name="connsiteY5" fmla="*/ 0 h 3887932"/>
                <a:gd name="connsiteX0" fmla="*/ 1014845 w 2111363"/>
                <a:gd name="connsiteY0" fmla="*/ 0 h 4012529"/>
                <a:gd name="connsiteX1" fmla="*/ 2095500 w 2111363"/>
                <a:gd name="connsiteY1" fmla="*/ 0 h 4012529"/>
                <a:gd name="connsiteX2" fmla="*/ 1828800 w 2111363"/>
                <a:gd name="connsiteY2" fmla="*/ 2021032 h 4012529"/>
                <a:gd name="connsiteX3" fmla="*/ 889000 w 2111363"/>
                <a:gd name="connsiteY3" fmla="*/ 3887932 h 4012529"/>
                <a:gd name="connsiteX4" fmla="*/ 0 w 2111363"/>
                <a:gd name="connsiteY4" fmla="*/ 3259282 h 4012529"/>
                <a:gd name="connsiteX5" fmla="*/ 2111363 w 2111363"/>
                <a:gd name="connsiteY5" fmla="*/ 3887932 h 4012529"/>
                <a:gd name="connsiteX6" fmla="*/ 1014845 w 2111363"/>
                <a:gd name="connsiteY6" fmla="*/ 0 h 4012529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36600 w 2111363"/>
                <a:gd name="connsiteY5" fmla="*/ 1830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  <a:gd name="connsiteX0" fmla="*/ 1014845 w 2111363"/>
                <a:gd name="connsiteY0" fmla="*/ 0 h 3887932"/>
                <a:gd name="connsiteX1" fmla="*/ 2095500 w 2111363"/>
                <a:gd name="connsiteY1" fmla="*/ 0 h 3887932"/>
                <a:gd name="connsiteX2" fmla="*/ 1828800 w 2111363"/>
                <a:gd name="connsiteY2" fmla="*/ 2021032 h 3887932"/>
                <a:gd name="connsiteX3" fmla="*/ 889000 w 2111363"/>
                <a:gd name="connsiteY3" fmla="*/ 3887932 h 3887932"/>
                <a:gd name="connsiteX4" fmla="*/ 0 w 2111363"/>
                <a:gd name="connsiteY4" fmla="*/ 3259282 h 3887932"/>
                <a:gd name="connsiteX5" fmla="*/ 774700 w 2111363"/>
                <a:gd name="connsiteY5" fmla="*/ 1703532 h 3887932"/>
                <a:gd name="connsiteX6" fmla="*/ 1014845 w 2111363"/>
                <a:gd name="connsiteY6" fmla="*/ 0 h 388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363" h="3887932">
                  <a:moveTo>
                    <a:pt x="1014845" y="0"/>
                  </a:moveTo>
                  <a:lnTo>
                    <a:pt x="2095500" y="0"/>
                  </a:lnTo>
                  <a:cubicBezTo>
                    <a:pt x="2082800" y="217632"/>
                    <a:pt x="2228850" y="420832"/>
                    <a:pt x="1828800" y="2021032"/>
                  </a:cubicBezTo>
                  <a:cubicBezTo>
                    <a:pt x="1384300" y="3233882"/>
                    <a:pt x="1202267" y="3265632"/>
                    <a:pt x="889000" y="3887932"/>
                  </a:cubicBezTo>
                  <a:lnTo>
                    <a:pt x="0" y="3259282"/>
                  </a:lnTo>
                  <a:cubicBezTo>
                    <a:pt x="273050" y="2890982"/>
                    <a:pt x="431800" y="2636982"/>
                    <a:pt x="774700" y="1703532"/>
                  </a:cubicBezTo>
                  <a:cubicBezTo>
                    <a:pt x="1206500" y="192232"/>
                    <a:pt x="984250" y="217632"/>
                    <a:pt x="1014845" y="0"/>
                  </a:cubicBezTo>
                  <a:close/>
                </a:path>
              </a:pathLst>
            </a:cu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41DA6AF5-D451-4B67-B02C-5F8591181C69}"/>
                </a:ext>
              </a:extLst>
            </p:cNvPr>
            <p:cNvSpPr/>
            <p:nvPr/>
          </p:nvSpPr>
          <p:spPr>
            <a:xfrm>
              <a:off x="8337071" y="1139401"/>
              <a:ext cx="1447800" cy="1447800"/>
            </a:xfrm>
            <a:prstGeom prst="ellipse">
              <a:avLst/>
            </a:prstGeom>
            <a:solidFill>
              <a:srgbClr val="FAB67B">
                <a:alpha val="20000"/>
              </a:srgbClr>
            </a:solidFill>
            <a:ln w="28575">
              <a:solidFill>
                <a:srgbClr val="F58220">
                  <a:alpha val="4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pic>
        <p:nvPicPr>
          <p:cNvPr id="7" name="그림 6">
            <a:extLst>
              <a:ext uri="{FF2B5EF4-FFF2-40B4-BE49-F238E27FC236}">
                <a16:creationId xmlns:a16="http://schemas.microsoft.com/office/drawing/2014/main" id="{3747DD0B-DD14-45CF-B851-A2FA7F470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2" t="42500" r="39704" b="42592"/>
          <a:stretch/>
        </p:blipFill>
        <p:spPr>
          <a:xfrm>
            <a:off x="10295195" y="6161193"/>
            <a:ext cx="528045" cy="5414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BC2644D-FB7E-4B33-ACDF-608D07465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6852" r="4084" b="28703"/>
          <a:stretch/>
        </p:blipFill>
        <p:spPr>
          <a:xfrm>
            <a:off x="10983860" y="6191250"/>
            <a:ext cx="793750" cy="508000"/>
          </a:xfrm>
          <a:prstGeom prst="rect">
            <a:avLst/>
          </a:prstGeom>
        </p:spPr>
      </p:pic>
      <p:pic>
        <p:nvPicPr>
          <p:cNvPr id="1026" name="Picture 2" descr="http://creative.re.kr/wp-content/uploads/2021/08/ginuecenter.png">
            <a:extLst>
              <a:ext uri="{FF2B5EF4-FFF2-40B4-BE49-F238E27FC236}">
                <a16:creationId xmlns:a16="http://schemas.microsoft.com/office/drawing/2014/main" id="{A3E1CBAC-2CA7-4E81-8371-060A070A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0" y="6162675"/>
            <a:ext cx="1735802" cy="4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DE7C770-EAAE-42A4-BA29-8B14AA2298AA}"/>
              </a:ext>
            </a:extLst>
          </p:cNvPr>
          <p:cNvSpPr txBox="1"/>
          <p:nvPr/>
        </p:nvSpPr>
        <p:spPr>
          <a:xfrm>
            <a:off x="5345634" y="6279370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중학교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64412C-5299-4AAA-8633-F1A48F786DDE}"/>
              </a:ext>
            </a:extLst>
          </p:cNvPr>
          <p:cNvSpPr txBox="1"/>
          <p:nvPr/>
        </p:nvSpPr>
        <p:spPr>
          <a:xfrm>
            <a:off x="8067904" y="523494"/>
            <a:ext cx="3586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유기동물 입양 장려 시스템 설계하기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BA194797-4F28-4F72-90F9-730BDEB008AD}"/>
              </a:ext>
            </a:extLst>
          </p:cNvPr>
          <p:cNvSpPr/>
          <p:nvPr/>
        </p:nvSpPr>
        <p:spPr>
          <a:xfrm>
            <a:off x="5105400" y="-250035"/>
            <a:ext cx="1981200" cy="873923"/>
          </a:xfrm>
          <a:prstGeom prst="roundRect">
            <a:avLst>
              <a:gd name="adj" fmla="val 13004"/>
            </a:avLst>
          </a:prstGeom>
          <a:solidFill>
            <a:srgbClr val="0FA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bg1"/>
              </a:solidFill>
              <a:latin typeface="나눔스퀘어라운드 Bold" panose="020B0600000101010101" pitchFamily="50" charset="-127"/>
              <a:ea typeface="나눔스퀘어라운드 Bold" panose="020B0600000101010101" pitchFamily="50" charset="-127"/>
            </a:endParaRPr>
          </a:p>
          <a:p>
            <a:pPr algn="ctr"/>
            <a:r>
              <a:rPr lang="ko-KR" altLang="en-US" sz="28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Bold" panose="020B0600000101010101" pitchFamily="50" charset="-127"/>
                <a:ea typeface="나눔스퀘어라운드 Bold" panose="020B0600000101010101" pitchFamily="50" charset="-127"/>
              </a:rPr>
              <a:t>목차</a:t>
            </a: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31397EF5-475C-471D-A4E1-716049F11933}"/>
              </a:ext>
            </a:extLst>
          </p:cNvPr>
          <p:cNvCxnSpPr/>
          <p:nvPr/>
        </p:nvCxnSpPr>
        <p:spPr>
          <a:xfrm>
            <a:off x="1774355" y="3701143"/>
            <a:ext cx="14949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434E8742-0E6B-4653-99BE-B3E51BFEBC22}"/>
              </a:ext>
            </a:extLst>
          </p:cNvPr>
          <p:cNvSpPr/>
          <p:nvPr/>
        </p:nvSpPr>
        <p:spPr>
          <a:xfrm>
            <a:off x="4176127" y="2030298"/>
            <a:ext cx="3966725" cy="2554515"/>
          </a:xfrm>
          <a:prstGeom prst="roundRect">
            <a:avLst/>
          </a:prstGeom>
          <a:solidFill>
            <a:srgbClr val="F18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54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01</a:t>
            </a:r>
          </a:p>
          <a:p>
            <a:pPr algn="ctr"/>
            <a:r>
              <a:rPr lang="ko-KR" altLang="en-US" sz="2400" dirty="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문제 이해</a:t>
            </a:r>
            <a:endParaRPr lang="en-US" altLang="ko-KR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endParaRPr lang="en-US" altLang="ko-KR" sz="9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유기 동물 문제 </a:t>
            </a:r>
            <a:br>
              <a:rPr lang="en-US" altLang="ko-KR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</a:br>
            <a:r>
              <a:rPr lang="ko-KR" altLang="en-US" dirty="0">
                <a:latin typeface="나눔스퀘어라운드 Light" panose="020B0600000101010101" pitchFamily="50" charset="-127"/>
                <a:ea typeface="나눔스퀘어라운드 Light" panose="020B0600000101010101" pitchFamily="50" charset="-127"/>
              </a:rPr>
              <a:t>파악하기</a:t>
            </a:r>
            <a:endParaRPr lang="ko-KR" altLang="en-US" sz="2400" dirty="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3DDDC908-CBA5-4747-8AA6-9E0062752EC5}"/>
              </a:ext>
            </a:extLst>
          </p:cNvPr>
          <p:cNvCxnSpPr/>
          <p:nvPr/>
        </p:nvCxnSpPr>
        <p:spPr>
          <a:xfrm>
            <a:off x="1418089" y="3701143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21DE8B90-9E71-4D06-ADEC-E34C74445E5E}"/>
              </a:ext>
            </a:extLst>
          </p:cNvPr>
          <p:cNvCxnSpPr/>
          <p:nvPr/>
        </p:nvCxnSpPr>
        <p:spPr>
          <a:xfrm>
            <a:off x="5412003" y="3594135"/>
            <a:ext cx="14949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075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C3FEDDF-ED6D-4DC0-9209-EEF6E7B6A872}"/>
              </a:ext>
            </a:extLst>
          </p:cNvPr>
          <p:cNvSpPr txBox="1"/>
          <p:nvPr/>
        </p:nvSpPr>
        <p:spPr>
          <a:xfrm>
            <a:off x="3096622" y="1079786"/>
            <a:ext cx="5998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유기 동물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입양 실태 및 문제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파악하기</a:t>
            </a: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8AFB0303-9CBC-451B-AA78-ADFB57596684}"/>
              </a:ext>
            </a:extLst>
          </p:cNvPr>
          <p:cNvGrpSpPr/>
          <p:nvPr/>
        </p:nvGrpSpPr>
        <p:grpSpPr>
          <a:xfrm>
            <a:off x="1594089" y="2541002"/>
            <a:ext cx="2531344" cy="2717994"/>
            <a:chOff x="1594089" y="2109202"/>
            <a:chExt cx="2531344" cy="2717994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6A2B9816-867C-48A3-AB44-14B3CEF76EDD}"/>
                </a:ext>
              </a:extLst>
            </p:cNvPr>
            <p:cNvSpPr/>
            <p:nvPr/>
          </p:nvSpPr>
          <p:spPr>
            <a:xfrm>
              <a:off x="1594089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01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5B99717-8C07-400D-BFE7-06C2D936FB78}"/>
                </a:ext>
              </a:extLst>
            </p:cNvPr>
            <p:cNvSpPr txBox="1"/>
            <p:nvPr/>
          </p:nvSpPr>
          <p:spPr>
            <a:xfrm>
              <a:off x="1594089" y="3213409"/>
              <a:ext cx="2284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전국 유기 동물 현황  파악</a:t>
              </a:r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99BF28-EE01-4504-944B-D5FF877F8B63}"/>
                </a:ext>
              </a:extLst>
            </p:cNvPr>
            <p:cNvSpPr txBox="1"/>
            <p:nvPr/>
          </p:nvSpPr>
          <p:spPr>
            <a:xfrm>
              <a:off x="1594089" y="3634882"/>
              <a:ext cx="2531344" cy="1192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유기 동물이 입양되지 않으면 어떻게 되는지 조사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기간별로 얼마나 많은 유기 동물들이 발생하는지 파악하기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226E2301-1F47-47F9-92BF-5A3248BF25AB}"/>
              </a:ext>
            </a:extLst>
          </p:cNvPr>
          <p:cNvGrpSpPr/>
          <p:nvPr/>
        </p:nvGrpSpPr>
        <p:grpSpPr>
          <a:xfrm>
            <a:off x="4962239" y="2496164"/>
            <a:ext cx="3047629" cy="2157841"/>
            <a:chOff x="3992502" y="2109202"/>
            <a:chExt cx="3047629" cy="2157841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78D35DBE-0EC2-4C04-82A4-F3EFCF4B21AF}"/>
                </a:ext>
              </a:extLst>
            </p:cNvPr>
            <p:cNvSpPr/>
            <p:nvPr/>
          </p:nvSpPr>
          <p:spPr>
            <a:xfrm>
              <a:off x="3992502" y="21092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377CA7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02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3379E95-98A6-48E2-A9B3-D6BC5A8F1EB6}"/>
                </a:ext>
              </a:extLst>
            </p:cNvPr>
            <p:cNvSpPr txBox="1"/>
            <p:nvPr/>
          </p:nvSpPr>
          <p:spPr>
            <a:xfrm>
              <a:off x="3992502" y="3213409"/>
              <a:ext cx="3047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한국의 유기 동물 입양 시스템 조사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77F7325-19F4-43BC-BB69-C16AB6D8B46A}"/>
                </a:ext>
              </a:extLst>
            </p:cNvPr>
            <p:cNvSpPr txBox="1"/>
            <p:nvPr/>
          </p:nvSpPr>
          <p:spPr>
            <a:xfrm>
              <a:off x="3992502" y="3634882"/>
              <a:ext cx="3047628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보호 과정과 절차 알아보기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현재 입양 시스템의 문제점 알아보기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D3CE8525-F0B1-4047-9B6B-5EE61D1357DE}"/>
              </a:ext>
            </a:extLst>
          </p:cNvPr>
          <p:cNvGrpSpPr/>
          <p:nvPr/>
        </p:nvGrpSpPr>
        <p:grpSpPr>
          <a:xfrm>
            <a:off x="8472787" y="2470878"/>
            <a:ext cx="3244292" cy="2717994"/>
            <a:chOff x="6390915" y="2401302"/>
            <a:chExt cx="3244292" cy="2717994"/>
          </a:xfrm>
        </p:grpSpPr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06FE1A57-89E3-4F70-9D2E-B705382F620C}"/>
                </a:ext>
              </a:extLst>
            </p:cNvPr>
            <p:cNvSpPr/>
            <p:nvPr/>
          </p:nvSpPr>
          <p:spPr>
            <a:xfrm>
              <a:off x="6390915" y="2401302"/>
              <a:ext cx="2081872" cy="982092"/>
            </a:xfrm>
            <a:prstGeom prst="roundRect">
              <a:avLst>
                <a:gd name="adj" fmla="val 27902"/>
              </a:avLst>
            </a:prstGeom>
            <a:solidFill>
              <a:srgbClr val="F45E5E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48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03</a:t>
              </a:r>
              <a:endParaRPr lang="ko-KR" altLang="en-US" sz="4800" spc="-3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bg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BC5331-67F9-488A-ACF3-C69A14CD7E73}"/>
                </a:ext>
              </a:extLst>
            </p:cNvPr>
            <p:cNvSpPr txBox="1"/>
            <p:nvPr/>
          </p:nvSpPr>
          <p:spPr>
            <a:xfrm>
              <a:off x="6390915" y="3505509"/>
              <a:ext cx="28953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외국 유기 동물 입양 시스템  비교</a:t>
              </a:r>
              <a:endPara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87A7952-E99B-43A4-AC16-7ADEAB880273}"/>
                </a:ext>
              </a:extLst>
            </p:cNvPr>
            <p:cNvSpPr txBox="1"/>
            <p:nvPr/>
          </p:nvSpPr>
          <p:spPr>
            <a:xfrm>
              <a:off x="6390915" y="3926982"/>
              <a:ext cx="3244292" cy="1192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외국의 유기 동물 발생 현황을 비교하여 특징 찾아보기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외국의 유기 동물 입양 시스템을 알아보고 문제점 및 </a:t>
              </a:r>
              <a:r>
                <a:rPr lang="ko-KR" altLang="en-US" sz="1400" dirty="0" err="1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좋은점을</a:t>
              </a: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 비교 분석해보기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580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6826102" y="1556841"/>
            <a:ext cx="4148248" cy="4053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유기 동물과 관련된 자료들을 찾아보며 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발생 현황과 심각성에 대해 알아봅시다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</a:p>
          <a:p>
            <a:pPr algn="r">
              <a:lnSpc>
                <a:spcPct val="120000"/>
              </a:lnSpc>
            </a:pP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● 유기 동물은 얼마나 발생하고 있을까요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>
              <a:lnSpc>
                <a:spcPct val="120000"/>
              </a:lnSpc>
            </a:pP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● 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유기 동물이 발생하는 이유는 무엇일까요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>
              <a:lnSpc>
                <a:spcPct val="120000"/>
              </a:lnSpc>
            </a:pP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●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유기 동물 보호소의 환경은 어떨까요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>
              <a:lnSpc>
                <a:spcPct val="120000"/>
              </a:lnSpc>
            </a:pP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● </a:t>
            </a: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이러한 문제점을 해결하기 위한 방법은 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     어떤 것이 있을까요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5758442" y="813086"/>
            <a:ext cx="5250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유기 동물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은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얼마나 발생할까요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pic>
        <p:nvPicPr>
          <p:cNvPr id="1026" name="Picture 2" descr="정부 유기동물 예산 투입↑… 다 어디로? &lt; 이슈 &lt; 기사본문 - 펫페이퍼">
            <a:extLst>
              <a:ext uri="{FF2B5EF4-FFF2-40B4-BE49-F238E27FC236}">
                <a16:creationId xmlns:a16="http://schemas.microsoft.com/office/drawing/2014/main" id="{DD634CB2-3541-484A-8AC1-8E7EEB3A5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16" y="1946201"/>
            <a:ext cx="57150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297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368172" y="1687452"/>
            <a:ext cx="7240550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유기 동물 입양 시스템의 문제점과 부족한 점을 파악하기 위해</a:t>
            </a:r>
            <a:endParaRPr lang="en-US" altLang="ko-KR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다양한 자료를 수집하고 구조화 해봅시다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1009322" y="813086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자료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조사하기</a:t>
            </a: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8C4B33FD-DE68-4756-8A3B-3B37085F65B4}"/>
              </a:ext>
            </a:extLst>
          </p:cNvPr>
          <p:cNvGrpSpPr/>
          <p:nvPr/>
        </p:nvGrpSpPr>
        <p:grpSpPr>
          <a:xfrm>
            <a:off x="1069810" y="3324756"/>
            <a:ext cx="4871976" cy="1386944"/>
            <a:chOff x="1084324" y="3324756"/>
            <a:chExt cx="4871976" cy="1386944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AF8E84C5-1AE5-470F-9B85-B9FFA32D3E6B}"/>
                </a:ext>
              </a:extLst>
            </p:cNvPr>
            <p:cNvGrpSpPr/>
            <p:nvPr/>
          </p:nvGrpSpPr>
          <p:grpSpPr>
            <a:xfrm>
              <a:off x="1084324" y="3429000"/>
              <a:ext cx="4871976" cy="1282700"/>
              <a:chOff x="1084324" y="3429000"/>
              <a:chExt cx="4871976" cy="1282700"/>
            </a:xfrm>
          </p:grpSpPr>
          <p:sp>
            <p:nvSpPr>
              <p:cNvPr id="2" name="사각형: 둥근 모서리 1">
                <a:extLst>
                  <a:ext uri="{FF2B5EF4-FFF2-40B4-BE49-F238E27FC236}">
                    <a16:creationId xmlns:a16="http://schemas.microsoft.com/office/drawing/2014/main" id="{AA5DBCB1-34FC-479C-BBD1-979B18E22BBF}"/>
                  </a:ext>
                </a:extLst>
              </p:cNvPr>
              <p:cNvSpPr/>
              <p:nvPr/>
            </p:nvSpPr>
            <p:spPr>
              <a:xfrm>
                <a:off x="1084324" y="3429000"/>
                <a:ext cx="4871976" cy="1282700"/>
              </a:xfrm>
              <a:prstGeom prst="roundRect">
                <a:avLst>
                  <a:gd name="adj" fmla="val 10351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FE6BC0A-BF76-4993-9ECA-3CDE47FAD59F}"/>
                  </a:ext>
                </a:extLst>
              </p:cNvPr>
              <p:cNvSpPr txBox="1"/>
              <p:nvPr/>
            </p:nvSpPr>
            <p:spPr>
              <a:xfrm>
                <a:off x="2574161" y="3583363"/>
                <a:ext cx="26661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pc="-15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전국 유기 동물 발생 현황 파악</a:t>
                </a:r>
                <a:endPara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176D185-BCB6-444B-ABA4-88586307689A}"/>
                  </a:ext>
                </a:extLst>
              </p:cNvPr>
              <p:cNvSpPr txBox="1"/>
              <p:nvPr/>
            </p:nvSpPr>
            <p:spPr>
              <a:xfrm>
                <a:off x="2574161" y="3923784"/>
                <a:ext cx="3382139" cy="632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44000" indent="-144000">
                  <a:lnSpc>
                    <a:spcPct val="130000"/>
                  </a:lnSpc>
                  <a:buFontTx/>
                  <a:buChar char="-"/>
                </a:pPr>
                <a:r>
                  <a:rPr lang="ko-KR" altLang="en-US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뉴스와 통계 자료를 활용하기</a:t>
                </a:r>
                <a:endPara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endParaRPr>
              </a:p>
              <a:p>
                <a:pPr marL="144000" indent="-144000">
                  <a:lnSpc>
                    <a:spcPct val="130000"/>
                  </a:lnSpc>
                  <a:buFontTx/>
                  <a:buChar char="-"/>
                </a:pPr>
                <a:r>
                  <a:rPr lang="ko-KR" altLang="en-US" sz="14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latin typeface="나눔스퀘어라운드 Light" panose="020B0600000101010101" pitchFamily="50" charset="-127"/>
                    <a:ea typeface="나눔스퀘어라운드 Light" panose="020B0600000101010101" pitchFamily="50" charset="-127"/>
                  </a:rPr>
                  <a:t>유기 동물 보호 센터 현황 알아보기</a:t>
                </a:r>
                <a:endPara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endParaRPr>
              </a:p>
            </p:txBody>
          </p: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DCCBAF5F-AD6D-4C5F-8AD8-265DD5105634}"/>
                </a:ext>
              </a:extLst>
            </p:cNvPr>
            <p:cNvGrpSpPr/>
            <p:nvPr/>
          </p:nvGrpSpPr>
          <p:grpSpPr>
            <a:xfrm>
              <a:off x="1341438" y="3324756"/>
              <a:ext cx="1115218" cy="1193801"/>
              <a:chOff x="1341438" y="3324756"/>
              <a:chExt cx="1115218" cy="1193801"/>
            </a:xfrm>
          </p:grpSpPr>
          <p:sp>
            <p:nvSpPr>
              <p:cNvPr id="3" name="사각형: 둥근 모서리 2">
                <a:extLst>
                  <a:ext uri="{FF2B5EF4-FFF2-40B4-BE49-F238E27FC236}">
                    <a16:creationId xmlns:a16="http://schemas.microsoft.com/office/drawing/2014/main" id="{43EBC7B1-3B9C-4F22-8166-65D7B8328D32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01</a:t>
                </a:r>
                <a:endParaRPr lang="ko-KR" altLang="en-US" sz="54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61C1E265-2ED9-4E3F-AC65-2323FEC16353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4" name="현 13">
                <a:extLst>
                  <a:ext uri="{FF2B5EF4-FFF2-40B4-BE49-F238E27FC236}">
                    <a16:creationId xmlns:a16="http://schemas.microsoft.com/office/drawing/2014/main" id="{E26753AF-1A40-43C9-AA28-ED9D882B08A3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C04C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3B5A614A-AE17-47A6-A3CF-E86BA9E846BD}"/>
              </a:ext>
            </a:extLst>
          </p:cNvPr>
          <p:cNvGrpSpPr/>
          <p:nvPr/>
        </p:nvGrpSpPr>
        <p:grpSpPr>
          <a:xfrm>
            <a:off x="1069810" y="4887912"/>
            <a:ext cx="4871976" cy="1385888"/>
            <a:chOff x="1084324" y="4887912"/>
            <a:chExt cx="4871976" cy="1385888"/>
          </a:xfrm>
        </p:grpSpPr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97AFAF04-3111-4CCD-8269-4FCE85093B6E}"/>
                </a:ext>
              </a:extLst>
            </p:cNvPr>
            <p:cNvSpPr/>
            <p:nvPr/>
          </p:nvSpPr>
          <p:spPr>
            <a:xfrm>
              <a:off x="1084324" y="4991100"/>
              <a:ext cx="4871976" cy="1282700"/>
            </a:xfrm>
            <a:prstGeom prst="roundRect">
              <a:avLst>
                <a:gd name="adj" fmla="val 1035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AA9A772E-30E4-4C8E-90F4-AEE6B619D8E3}"/>
                </a:ext>
              </a:extLst>
            </p:cNvPr>
            <p:cNvGrpSpPr/>
            <p:nvPr/>
          </p:nvGrpSpPr>
          <p:grpSpPr>
            <a:xfrm>
              <a:off x="1341438" y="4887912"/>
              <a:ext cx="1115218" cy="1193801"/>
              <a:chOff x="1341438" y="3324756"/>
              <a:chExt cx="1115218" cy="1193801"/>
            </a:xfrm>
          </p:grpSpPr>
          <p:sp>
            <p:nvSpPr>
              <p:cNvPr id="21" name="사각형: 둥근 모서리 20">
                <a:extLst>
                  <a:ext uri="{FF2B5EF4-FFF2-40B4-BE49-F238E27FC236}">
                    <a16:creationId xmlns:a16="http://schemas.microsoft.com/office/drawing/2014/main" id="{EF7E21ED-7E26-4FED-93D4-52958F542E01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377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03</a:t>
                </a:r>
                <a:endParaRPr lang="ko-KR" altLang="en-US" sz="54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22" name="직사각형 21">
                <a:extLst>
                  <a:ext uri="{FF2B5EF4-FFF2-40B4-BE49-F238E27FC236}">
                    <a16:creationId xmlns:a16="http://schemas.microsoft.com/office/drawing/2014/main" id="{23611028-EBAA-4843-BA76-212BE80D6556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377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3" name="현 22">
                <a:extLst>
                  <a:ext uri="{FF2B5EF4-FFF2-40B4-BE49-F238E27FC236}">
                    <a16:creationId xmlns:a16="http://schemas.microsoft.com/office/drawing/2014/main" id="{4C4608B4-DABA-4949-B1A6-D9F5DFBEAC2F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285B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355DCD2-08AB-43C4-995A-F75B60F85BEE}"/>
                </a:ext>
              </a:extLst>
            </p:cNvPr>
            <p:cNvSpPr txBox="1"/>
            <p:nvPr/>
          </p:nvSpPr>
          <p:spPr>
            <a:xfrm>
              <a:off x="2574161" y="5121831"/>
              <a:ext cx="28568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외국의 유기 동물 발생 현황 파악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E132FAC-2823-46D9-A5A0-41D53DABB37D}"/>
                </a:ext>
              </a:extLst>
            </p:cNvPr>
            <p:cNvSpPr txBox="1"/>
            <p:nvPr/>
          </p:nvSpPr>
          <p:spPr>
            <a:xfrm>
              <a:off x="2574161" y="5462252"/>
              <a:ext cx="3382139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여러 나라의 데이터 조사하기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좋은 점과 문제점 파악하기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009AD05D-1C8D-43A9-82FF-35B1D6136553}"/>
              </a:ext>
            </a:extLst>
          </p:cNvPr>
          <p:cNvGrpSpPr/>
          <p:nvPr/>
        </p:nvGrpSpPr>
        <p:grpSpPr>
          <a:xfrm>
            <a:off x="6221186" y="3324756"/>
            <a:ext cx="4893655" cy="1386944"/>
            <a:chOff x="6235700" y="3324756"/>
            <a:chExt cx="4893655" cy="1386944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988BA74D-657A-41D2-9FAB-F5CDA9D632A1}"/>
                </a:ext>
              </a:extLst>
            </p:cNvPr>
            <p:cNvSpPr/>
            <p:nvPr/>
          </p:nvSpPr>
          <p:spPr>
            <a:xfrm>
              <a:off x="6235700" y="3429000"/>
              <a:ext cx="4871976" cy="1282700"/>
            </a:xfrm>
            <a:prstGeom prst="roundRect">
              <a:avLst>
                <a:gd name="adj" fmla="val 1035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C501574D-26B6-4B08-A502-95C1A98C9F75}"/>
                </a:ext>
              </a:extLst>
            </p:cNvPr>
            <p:cNvGrpSpPr/>
            <p:nvPr/>
          </p:nvGrpSpPr>
          <p:grpSpPr>
            <a:xfrm>
              <a:off x="6492814" y="3324756"/>
              <a:ext cx="1115218" cy="1193801"/>
              <a:chOff x="1341438" y="3324756"/>
              <a:chExt cx="1115218" cy="1193801"/>
            </a:xfrm>
          </p:grpSpPr>
          <p:sp>
            <p:nvSpPr>
              <p:cNvPr id="31" name="사각형: 둥근 모서리 30">
                <a:extLst>
                  <a:ext uri="{FF2B5EF4-FFF2-40B4-BE49-F238E27FC236}">
                    <a16:creationId xmlns:a16="http://schemas.microsoft.com/office/drawing/2014/main" id="{27809055-367F-4815-B1EA-7CE3D394655B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377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02</a:t>
                </a:r>
                <a:endParaRPr lang="ko-KR" altLang="en-US" sz="54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32" name="직사각형 31">
                <a:extLst>
                  <a:ext uri="{FF2B5EF4-FFF2-40B4-BE49-F238E27FC236}">
                    <a16:creationId xmlns:a16="http://schemas.microsoft.com/office/drawing/2014/main" id="{87E6BF42-AB1C-461B-B1DB-210F1EF50465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377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33" name="현 32">
                <a:extLst>
                  <a:ext uri="{FF2B5EF4-FFF2-40B4-BE49-F238E27FC236}">
                    <a16:creationId xmlns:a16="http://schemas.microsoft.com/office/drawing/2014/main" id="{2C7EC630-233F-4D15-B311-B8AD7C71BE3C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285B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762A110-A0B0-4CA9-B11C-EB803B819934}"/>
                </a:ext>
              </a:extLst>
            </p:cNvPr>
            <p:cNvSpPr txBox="1"/>
            <p:nvPr/>
          </p:nvSpPr>
          <p:spPr>
            <a:xfrm>
              <a:off x="7747216" y="3583363"/>
              <a:ext cx="2818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유기 동물 입양 시스템 알아보기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EF9F67-9BB1-4D01-8C40-08CC62E19BAF}"/>
                </a:ext>
              </a:extLst>
            </p:cNvPr>
            <p:cNvSpPr txBox="1"/>
            <p:nvPr/>
          </p:nvSpPr>
          <p:spPr>
            <a:xfrm>
              <a:off x="7747216" y="3923784"/>
              <a:ext cx="3382139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절차와 비용 알아보기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</a:p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입양되지 않을 때 조치법 알아보기</a:t>
              </a:r>
              <a:r>
                <a:rPr lang="en-US" altLang="ko-KR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.</a:t>
              </a: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9A99B874-3DF2-4957-A0F9-EE1943099D5C}"/>
              </a:ext>
            </a:extLst>
          </p:cNvPr>
          <p:cNvGrpSpPr/>
          <p:nvPr/>
        </p:nvGrpSpPr>
        <p:grpSpPr>
          <a:xfrm>
            <a:off x="6221186" y="4887912"/>
            <a:ext cx="4893655" cy="1385888"/>
            <a:chOff x="6235700" y="4887912"/>
            <a:chExt cx="4893655" cy="1385888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0ECE322D-13E3-42B3-BD77-BCAAD34D75EA}"/>
                </a:ext>
              </a:extLst>
            </p:cNvPr>
            <p:cNvSpPr/>
            <p:nvPr/>
          </p:nvSpPr>
          <p:spPr>
            <a:xfrm>
              <a:off x="6235700" y="4991100"/>
              <a:ext cx="4871976" cy="1282700"/>
            </a:xfrm>
            <a:prstGeom prst="roundRect">
              <a:avLst>
                <a:gd name="adj" fmla="val 1035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016CA814-6388-4643-BC14-80576E425BB5}"/>
                </a:ext>
              </a:extLst>
            </p:cNvPr>
            <p:cNvGrpSpPr/>
            <p:nvPr/>
          </p:nvGrpSpPr>
          <p:grpSpPr>
            <a:xfrm>
              <a:off x="6492814" y="4887912"/>
              <a:ext cx="1115218" cy="1193801"/>
              <a:chOff x="1341438" y="3324756"/>
              <a:chExt cx="1115218" cy="1193801"/>
            </a:xfrm>
          </p:grpSpPr>
          <p:sp>
            <p:nvSpPr>
              <p:cNvPr id="27" name="사각형: 둥근 모서리 26">
                <a:extLst>
                  <a:ext uri="{FF2B5EF4-FFF2-40B4-BE49-F238E27FC236}">
                    <a16:creationId xmlns:a16="http://schemas.microsoft.com/office/drawing/2014/main" id="{5340825F-7866-4C10-8627-D93DEC6F2582}"/>
                  </a:ext>
                </a:extLst>
              </p:cNvPr>
              <p:cNvSpPr/>
              <p:nvPr/>
            </p:nvSpPr>
            <p:spPr>
              <a:xfrm>
                <a:off x="1453356" y="3324757"/>
                <a:ext cx="1003300" cy="1193800"/>
              </a:xfrm>
              <a:prstGeom prst="roundRect">
                <a:avLst>
                  <a:gd name="adj" fmla="val 3851"/>
                </a:avLst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5400" spc="-300" dirty="0">
                    <a:ln>
                      <a:solidFill>
                        <a:srgbClr val="0D6ABA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effectLst/>
                    <a:latin typeface="나눔스퀘어라운드 ExtraBold" panose="020B0600000101010101" pitchFamily="50" charset="-127"/>
                    <a:ea typeface="나눔스퀘어라운드 ExtraBold" panose="020B0600000101010101" pitchFamily="50" charset="-127"/>
                  </a:rPr>
                  <a:t>04</a:t>
                </a:r>
                <a:endParaRPr lang="ko-KR" altLang="en-US" sz="5400" spc="-3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bg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endParaRPr>
              </a:p>
            </p:txBody>
          </p:sp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8F52332E-6993-4FD8-9292-598D1BEFC558}"/>
                  </a:ext>
                </a:extLst>
              </p:cNvPr>
              <p:cNvSpPr/>
              <p:nvPr/>
            </p:nvSpPr>
            <p:spPr>
              <a:xfrm>
                <a:off x="1400175" y="3324756"/>
                <a:ext cx="88106" cy="104243"/>
              </a:xfrm>
              <a:prstGeom prst="rect">
                <a:avLst/>
              </a:prstGeom>
              <a:solidFill>
                <a:srgbClr val="F45E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9" name="현 28">
                <a:extLst>
                  <a:ext uri="{FF2B5EF4-FFF2-40B4-BE49-F238E27FC236}">
                    <a16:creationId xmlns:a16="http://schemas.microsoft.com/office/drawing/2014/main" id="{FAD08C54-A4E9-4BBB-9D9D-931D250907B4}"/>
                  </a:ext>
                </a:extLst>
              </p:cNvPr>
              <p:cNvSpPr/>
              <p:nvPr/>
            </p:nvSpPr>
            <p:spPr>
              <a:xfrm>
                <a:off x="1341438" y="3324757"/>
                <a:ext cx="111918" cy="151602"/>
              </a:xfrm>
              <a:prstGeom prst="chord">
                <a:avLst>
                  <a:gd name="adj1" fmla="val 9089576"/>
                  <a:gd name="adj2" fmla="val 1756542"/>
                </a:avLst>
              </a:prstGeom>
              <a:solidFill>
                <a:srgbClr val="C04C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CDF9271-420E-43D8-92F5-4E679B41B2F5}"/>
                </a:ext>
              </a:extLst>
            </p:cNvPr>
            <p:cNvSpPr txBox="1"/>
            <p:nvPr/>
          </p:nvSpPr>
          <p:spPr>
            <a:xfrm>
              <a:off x="7747216" y="5109131"/>
              <a:ext cx="19399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문제점을 구조화하기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7D2761-E12C-40E6-A5E7-9C23B928A9EF}"/>
                </a:ext>
              </a:extLst>
            </p:cNvPr>
            <p:cNvSpPr txBox="1"/>
            <p:nvPr/>
          </p:nvSpPr>
          <p:spPr>
            <a:xfrm>
              <a:off x="7747216" y="5449552"/>
              <a:ext cx="3382139" cy="63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44000" indent="-144000">
                <a:lnSpc>
                  <a:spcPct val="130000"/>
                </a:lnSpc>
                <a:buFontTx/>
                <a:buChar char="-"/>
              </a:pPr>
              <a:r>
                <a:rPr lang="ko-KR" altLang="en-US" sz="140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나눔스퀘어라운드 Light" panose="020B0600000101010101" pitchFamily="50" charset="-127"/>
                  <a:ea typeface="나눔스퀘어라운드 Light" panose="020B0600000101010101" pitchFamily="50" charset="-127"/>
                </a:rPr>
                <a:t>현재 시행되고 있는 유기 동물 입양 시스템의 절차와 문제점을 구조화하기</a:t>
              </a:r>
              <a:endParaRPr lang="en-US" altLang="ko-KR" sz="140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스퀘어라운드 Light" panose="020B0600000101010101" pitchFamily="50" charset="-127"/>
                <a:ea typeface="나눔스퀘어라운드 Light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7310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F8E0096-04AD-4750-B389-7C9E2B323C2A}"/>
              </a:ext>
            </a:extLst>
          </p:cNvPr>
          <p:cNvSpPr txBox="1"/>
          <p:nvPr/>
        </p:nvSpPr>
        <p:spPr>
          <a:xfrm>
            <a:off x="1009322" y="2898021"/>
            <a:ext cx="3272393" cy="729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어떤 애완동물을 키우고 있나요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어떻게 키우게 되었나요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F1E9CA-8105-4323-B180-0CA8A58ECCD2}"/>
              </a:ext>
            </a:extLst>
          </p:cNvPr>
          <p:cNvSpPr txBox="1"/>
          <p:nvPr/>
        </p:nvSpPr>
        <p:spPr>
          <a:xfrm>
            <a:off x="400062" y="542527"/>
            <a:ext cx="46330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유기 동물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0FA3D6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</a:p>
          <a:p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어떻게 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,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얼마나 발생할까요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accent2"/>
                </a:solidFill>
                <a:effectLst/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332B384-436B-46F9-B18C-EA452DACD048}"/>
              </a:ext>
            </a:extLst>
          </p:cNvPr>
          <p:cNvSpPr txBox="1"/>
          <p:nvPr/>
        </p:nvSpPr>
        <p:spPr>
          <a:xfrm>
            <a:off x="1009322" y="4575900"/>
            <a:ext cx="3514552" cy="139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애완 동물을 키우기 위한 준비는 어떤 것이 있을까요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ko-KR" altLang="en-US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반려 동물을 키울 때 어려운 점은 어떤 것이 있나요</a:t>
            </a:r>
            <a:r>
              <a:rPr lang="en-US" altLang="ko-KR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?</a:t>
            </a:r>
            <a:endParaRPr lang="ko-KR" altLang="en-US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8A5D3FB9-14FB-431D-81D9-E32EC363DBB1}"/>
              </a:ext>
            </a:extLst>
          </p:cNvPr>
          <p:cNvSpPr/>
          <p:nvPr/>
        </p:nvSpPr>
        <p:spPr>
          <a:xfrm>
            <a:off x="2551619" y="2419260"/>
            <a:ext cx="473521" cy="473521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CAFFBC0F-29FF-40BC-95A8-04CDD7746B09}"/>
              </a:ext>
            </a:extLst>
          </p:cNvPr>
          <p:cNvSpPr/>
          <p:nvPr/>
        </p:nvSpPr>
        <p:spPr>
          <a:xfrm>
            <a:off x="2551619" y="4142275"/>
            <a:ext cx="432870" cy="432870"/>
          </a:xfrm>
          <a:prstGeom prst="ellipse">
            <a:avLst/>
          </a:prstGeom>
          <a:solidFill>
            <a:srgbClr val="FECF9C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A67F10F-24DC-4499-8203-017AF14D0B18}"/>
              </a:ext>
            </a:extLst>
          </p:cNvPr>
          <p:cNvGrpSpPr/>
          <p:nvPr/>
        </p:nvGrpSpPr>
        <p:grpSpPr>
          <a:xfrm>
            <a:off x="1153780" y="2590060"/>
            <a:ext cx="2597905" cy="369332"/>
            <a:chOff x="1153780" y="2590060"/>
            <a:chExt cx="2597905" cy="36933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95C353A-83F2-445E-A8BC-0D5B601D0DB3}"/>
                </a:ext>
              </a:extLst>
            </p:cNvPr>
            <p:cNvSpPr txBox="1"/>
            <p:nvPr/>
          </p:nvSpPr>
          <p:spPr>
            <a:xfrm>
              <a:off x="1244267" y="2590060"/>
              <a:ext cx="25074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애완 동물을 키우고 있나요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?</a:t>
              </a: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E538316B-2D34-4C02-9790-91F4A0537EA9}"/>
                </a:ext>
              </a:extLst>
            </p:cNvPr>
            <p:cNvSpPr/>
            <p:nvPr/>
          </p:nvSpPr>
          <p:spPr>
            <a:xfrm>
              <a:off x="1153780" y="2696063"/>
              <a:ext cx="74945" cy="15667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9A16827C-776D-4B6E-BC15-54237AE9D50D}"/>
              </a:ext>
            </a:extLst>
          </p:cNvPr>
          <p:cNvGrpSpPr/>
          <p:nvPr/>
        </p:nvGrpSpPr>
        <p:grpSpPr>
          <a:xfrm>
            <a:off x="1153780" y="4298210"/>
            <a:ext cx="4430137" cy="369332"/>
            <a:chOff x="1153780" y="2590060"/>
            <a:chExt cx="4430137" cy="369332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6425D9D-18AF-4F8C-83BA-8EACB245CB43}"/>
                </a:ext>
              </a:extLst>
            </p:cNvPr>
            <p:cNvSpPr txBox="1"/>
            <p:nvPr/>
          </p:nvSpPr>
          <p:spPr>
            <a:xfrm>
              <a:off x="1244267" y="2590060"/>
              <a:ext cx="4339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애완동물을 키우기 전에 점검해야 될 것이 있나요</a:t>
              </a:r>
              <a:r>
                <a:rPr lang="en-US" altLang="ko-KR" spc="-150" dirty="0">
                  <a:ln>
                    <a:solidFill>
                      <a:srgbClr val="0D6ABA">
                        <a:alpha val="0"/>
                      </a:srgbClr>
                    </a:solidFill>
                  </a:ln>
                  <a:solidFill>
                    <a:srgbClr val="F18101"/>
                  </a:solidFill>
                  <a:effectLst/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</a:rPr>
                <a:t>?</a:t>
              </a:r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E1662432-C5B5-43D5-BE33-4DB0A7B65719}"/>
                </a:ext>
              </a:extLst>
            </p:cNvPr>
            <p:cNvSpPr/>
            <p:nvPr/>
          </p:nvSpPr>
          <p:spPr>
            <a:xfrm>
              <a:off x="1153780" y="2699238"/>
              <a:ext cx="74945" cy="150326"/>
            </a:xfrm>
            <a:prstGeom prst="rect">
              <a:avLst/>
            </a:prstGeom>
            <a:solidFill>
              <a:srgbClr val="F18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2BEFC26E-BE21-48F8-B26D-DAA604D91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067" y="1597916"/>
            <a:ext cx="640080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45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dmissue.com/news/upload/1573819139933_l.jpg">
            <a:extLst>
              <a:ext uri="{FF2B5EF4-FFF2-40B4-BE49-F238E27FC236}">
                <a16:creationId xmlns:a16="http://schemas.microsoft.com/office/drawing/2014/main" id="{7EBE68B8-41B4-4277-AEED-511446E942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33"/>
          <a:stretch/>
        </p:blipFill>
        <p:spPr bwMode="auto">
          <a:xfrm>
            <a:off x="102728" y="261318"/>
            <a:ext cx="6128176" cy="322797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직각 삼각형 10">
            <a:extLst>
              <a:ext uri="{FF2B5EF4-FFF2-40B4-BE49-F238E27FC236}">
                <a16:creationId xmlns:a16="http://schemas.microsoft.com/office/drawing/2014/main" id="{ED244FDF-0A7A-4DC9-9807-4E772AFBF10C}"/>
              </a:ext>
            </a:extLst>
          </p:cNvPr>
          <p:cNvSpPr/>
          <p:nvPr/>
        </p:nvSpPr>
        <p:spPr>
          <a:xfrm flipH="1">
            <a:off x="383460" y="-7643687"/>
            <a:ext cx="9903540" cy="207885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EBC361-D508-4EBB-A452-3089C55D6556}"/>
              </a:ext>
            </a:extLst>
          </p:cNvPr>
          <p:cNvSpPr txBox="1"/>
          <p:nvPr/>
        </p:nvSpPr>
        <p:spPr>
          <a:xfrm>
            <a:off x="5950172" y="1427409"/>
            <a:ext cx="5206874" cy="12400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전국적인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 유기 동물 발생 현황과 </a:t>
            </a:r>
            <a:endParaRPr lang="en-US" altLang="ko-KR" sz="32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rgbClr val="F18101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rgbClr val="F18101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원인을 </a:t>
            </a:r>
            <a:r>
              <a:rPr lang="ko-KR" altLang="en-US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알아봅시다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.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031812-01E2-42A2-A18E-099B214C27B7}"/>
              </a:ext>
            </a:extLst>
          </p:cNvPr>
          <p:cNvSpPr txBox="1"/>
          <p:nvPr/>
        </p:nvSpPr>
        <p:spPr>
          <a:xfrm>
            <a:off x="3916496" y="3827582"/>
            <a:ext cx="7240550" cy="800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나눔명조" panose="02020603020101020101" pitchFamily="18" charset="-127"/>
                <a:ea typeface="나눔명조" panose="02020603020101020101" pitchFamily="18" charset="-127"/>
              </a:rPr>
              <a:t>애완 동물과 관련된 자신의 사례를 공유하고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  <a:p>
            <a:pPr algn="r">
              <a:lnSpc>
                <a:spcPct val="120000"/>
              </a:lnSpc>
            </a:pPr>
            <a:r>
              <a:rPr lang="ko-KR" altLang="en-US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통계 자료를 찾아 </a:t>
            </a:r>
            <a:r>
              <a:rPr lang="ko-KR" altLang="en-US" sz="2000" spc="-150" dirty="0" err="1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구조화해봅시다</a:t>
            </a:r>
            <a:r>
              <a:rPr lang="en-US" altLang="ko-KR" sz="2000" spc="-150" dirty="0">
                <a:ln>
                  <a:solidFill>
                    <a:srgbClr val="0D6ABA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명조" panose="02020603020101020101" pitchFamily="18" charset="-127"/>
                <a:ea typeface="나눔명조" panose="02020603020101020101" pitchFamily="18" charset="-127"/>
              </a:rPr>
              <a:t>.</a:t>
            </a:r>
            <a:endParaRPr lang="en-US" altLang="ko-KR" sz="2000" spc="-150" dirty="0">
              <a:ln>
                <a:solidFill>
                  <a:srgbClr val="0D6ABA">
                    <a:alpha val="0"/>
                  </a:srgb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나눔명조" panose="02020603020101020101" pitchFamily="18" charset="-127"/>
              <a:ea typeface="나눔명조" panose="02020603020101020101" pitchFamily="18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7DF7C7F-B188-449F-B967-43B4BE996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60" y="4233087"/>
            <a:ext cx="2011329" cy="2228098"/>
          </a:xfrm>
          <a:prstGeom prst="rect">
            <a:avLst/>
          </a:prstGeom>
        </p:spPr>
      </p:pic>
      <p:sp>
        <p:nvSpPr>
          <p:cNvPr id="3" name="화살표: 왼쪽 2">
            <a:extLst>
              <a:ext uri="{FF2B5EF4-FFF2-40B4-BE49-F238E27FC236}">
                <a16:creationId xmlns:a16="http://schemas.microsoft.com/office/drawing/2014/main" id="{193B848D-268E-48F5-9582-DB8605EC7A82}"/>
              </a:ext>
            </a:extLst>
          </p:cNvPr>
          <p:cNvSpPr/>
          <p:nvPr/>
        </p:nvSpPr>
        <p:spPr>
          <a:xfrm>
            <a:off x="2807369" y="5646821"/>
            <a:ext cx="802106" cy="814364"/>
          </a:xfrm>
          <a:prstGeom prst="leftArrow">
            <a:avLst/>
          </a:prstGeom>
          <a:solidFill>
            <a:srgbClr val="377CA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B11A21-C1E7-4AA3-830E-E9EF60797E20}"/>
              </a:ext>
            </a:extLst>
          </p:cNvPr>
          <p:cNvSpPr txBox="1"/>
          <p:nvPr/>
        </p:nvSpPr>
        <p:spPr>
          <a:xfrm>
            <a:off x="3609475" y="5788019"/>
            <a:ext cx="2505814" cy="649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ko-KR" altLang="en-US" sz="3200" spc="-15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의견 공유하기</a:t>
            </a:r>
            <a:r>
              <a:rPr lang="en-US" altLang="ko-KR" sz="3200" spc="-150" dirty="0">
                <a:ln>
                  <a:solidFill>
                    <a:srgbClr val="0D6ABA">
                      <a:alpha val="0"/>
                    </a:srgbClr>
                  </a:solidFill>
                </a:ln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</a:rPr>
              <a:t>!</a:t>
            </a:r>
            <a:endParaRPr lang="ko-KR" altLang="en-US" sz="3200" spc="-150" dirty="0">
              <a:ln>
                <a:solidFill>
                  <a:srgbClr val="0D6ABA">
                    <a:alpha val="0"/>
                  </a:srgbClr>
                </a:solidFill>
              </a:ln>
              <a:effectLst/>
              <a:latin typeface="나눔스퀘어라운드 ExtraBold" panose="020B0600000101010101" pitchFamily="50" charset="-127"/>
              <a:ea typeface="나눔스퀘어라운드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0649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spc="-150" dirty="0" smtClean="0">
            <a:ln>
              <a:solidFill>
                <a:srgbClr val="0D6ABA">
                  <a:alpha val="0"/>
                </a:srgbClr>
              </a:solidFill>
            </a:ln>
            <a:solidFill>
              <a:schemeClr val="tx1">
                <a:lumMod val="85000"/>
                <a:lumOff val="15000"/>
              </a:schemeClr>
            </a:solidFill>
            <a:effectLst/>
            <a:latin typeface="나눔명조" panose="02020603020101020101" pitchFamily="18" charset="-127"/>
            <a:ea typeface="나눔명조" panose="02020603020101020101" pitchFamily="18" charset="-12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1742</TotalTime>
  <Words>741</Words>
  <Application>Microsoft Office PowerPoint</Application>
  <PresentationFormat>와이드스크린</PresentationFormat>
  <Paragraphs>173</Paragraphs>
  <Slides>22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32" baseType="lpstr">
      <vt:lpstr>나눔명조</vt:lpstr>
      <vt:lpstr>나눔스퀘어라운드 Light</vt:lpstr>
      <vt:lpstr>Arial</vt:lpstr>
      <vt:lpstr>맑은 고딕</vt:lpstr>
      <vt:lpstr>나눔스퀘어_ac Bold</vt:lpstr>
      <vt:lpstr>나눔고딕</vt:lpstr>
      <vt:lpstr>나눔스퀘어라운드 ExtraBold</vt:lpstr>
      <vt:lpstr>나눔스퀘어라운드 Bold</vt:lpstr>
      <vt:lpstr>-apple-system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66</cp:revision>
  <dcterms:created xsi:type="dcterms:W3CDTF">2021-10-14T08:13:29Z</dcterms:created>
  <dcterms:modified xsi:type="dcterms:W3CDTF">2022-05-30T15:39:28Z</dcterms:modified>
</cp:coreProperties>
</file>