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9" r:id="rId3"/>
    <p:sldId id="267" r:id="rId4"/>
    <p:sldId id="268" r:id="rId5"/>
    <p:sldId id="274" r:id="rId6"/>
    <p:sldId id="260" r:id="rId7"/>
    <p:sldId id="269" r:id="rId8"/>
    <p:sldId id="282" r:id="rId9"/>
    <p:sldId id="270" r:id="rId10"/>
    <p:sldId id="263" r:id="rId11"/>
    <p:sldId id="276" r:id="rId12"/>
    <p:sldId id="280" r:id="rId13"/>
    <p:sldId id="277" r:id="rId14"/>
    <p:sldId id="278" r:id="rId15"/>
    <p:sldId id="272" r:id="rId16"/>
    <p:sldId id="279" r:id="rId17"/>
    <p:sldId id="283" r:id="rId18"/>
    <p:sldId id="281" r:id="rId19"/>
    <p:sldId id="284" r:id="rId20"/>
    <p:sldId id="285" r:id="rId21"/>
    <p:sldId id="264" r:id="rId22"/>
    <p:sldId id="286" r:id="rId23"/>
    <p:sldId id="265" r:id="rId24"/>
  </p:sldIdLst>
  <p:sldSz cx="12192000" cy="6858000"/>
  <p:notesSz cx="6858000" cy="9144000"/>
  <p:embeddedFontLst>
    <p:embeddedFont>
      <p:font typeface="나눔스퀘어라운드 Bold" panose="020B0600000101010101" charset="-127"/>
      <p:bold r:id="rId25"/>
    </p:embeddedFont>
    <p:embeddedFont>
      <p:font typeface="나눔스퀘어라운드 ExtraBold" panose="020B0600000101010101" charset="-127"/>
      <p:bold r:id="rId26"/>
    </p:embeddedFont>
    <p:embeddedFont>
      <p:font typeface="나눔스퀘어라운드 Light" panose="020B0600000101010101" charset="-127"/>
      <p:regular r:id="rId27"/>
    </p:embeddedFont>
    <p:embeddedFont>
      <p:font typeface="나눔고딕" panose="020D0604000000000000" pitchFamily="50" charset="-127"/>
      <p:regular r:id="rId28"/>
      <p:bold r:id="rId29"/>
    </p:embeddedFont>
    <p:embeddedFont>
      <p:font typeface="나눔명조" panose="02020603020101020101" pitchFamily="18" charset="-127"/>
      <p:regular r:id="rId30"/>
      <p:bold r:id="rId31"/>
    </p:embeddedFont>
    <p:embeddedFont>
      <p:font typeface="맑은 고딕" panose="020B0503020000020004" pitchFamily="50" charset="-127"/>
      <p:regular r:id="rId32"/>
      <p:bold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A3D6"/>
    <a:srgbClr val="F18101"/>
    <a:srgbClr val="377CA7"/>
    <a:srgbClr val="F45E5E"/>
    <a:srgbClr val="285B7A"/>
    <a:srgbClr val="C04C4C"/>
    <a:srgbClr val="F45A5A"/>
    <a:srgbClr val="2B6183"/>
    <a:srgbClr val="3679A4"/>
    <a:srgbClr val="F5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72" autoAdjust="0"/>
  </p:normalViewPr>
  <p:slideViewPr>
    <p:cSldViewPr snapToGrid="0">
      <p:cViewPr varScale="1">
        <p:scale>
          <a:sx n="61" d="100"/>
          <a:sy n="61" d="100"/>
        </p:scale>
        <p:origin x="103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1277845" y="1931875"/>
            <a:ext cx="98074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 약자를 위한 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우리마을 인공지능 키오스크 만들기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5098303" y="1640746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5657103" y="1640746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6438153" y="1640746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7041403" y="1640746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1679566" y="653066"/>
            <a:ext cx="8832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 약자를 위한 우리마을 인공지능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610584" y="2278885"/>
            <a:ext cx="2081872" cy="2998071"/>
            <a:chOff x="1594089" y="2109202"/>
            <a:chExt cx="2081872" cy="2998071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916552" y="3213409"/>
              <a:ext cx="117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역할 정하기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1472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메인 프로그래머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서브 프로그래머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UI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디자이너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총괄 팀장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4853756" y="2322095"/>
            <a:ext cx="2207656" cy="1877764"/>
            <a:chOff x="3992502" y="2109202"/>
            <a:chExt cx="2207656" cy="1877764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2207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키오스크 주제  선정하기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2081872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사회적 약자 대상 정하기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8287355" y="2278885"/>
            <a:ext cx="2081872" cy="2157841"/>
            <a:chOff x="6390915" y="2401302"/>
            <a:chExt cx="2081872" cy="2157841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2081872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인공지능 기능에 필요한 유형 선정하기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40E2DC5-0A13-408B-B89A-5C373EBB2062}"/>
              </a:ext>
            </a:extLst>
          </p:cNvPr>
          <p:cNvSpPr txBox="1"/>
          <p:nvPr/>
        </p:nvSpPr>
        <p:spPr>
          <a:xfrm>
            <a:off x="8200043" y="3365041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 기능 선정하기</a:t>
            </a:r>
          </a:p>
        </p:txBody>
      </p:sp>
    </p:spTree>
    <p:extLst>
      <p:ext uri="{BB962C8B-B14F-4D97-AF65-F5344CB8AC3E}">
        <p14:creationId xmlns:p14="http://schemas.microsoft.com/office/powerpoint/2010/main" val="1286580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214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역할을 정해봅시다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C4B33FD-DE68-4756-8A3B-3B37085F65B4}"/>
              </a:ext>
            </a:extLst>
          </p:cNvPr>
          <p:cNvGrpSpPr/>
          <p:nvPr/>
        </p:nvGrpSpPr>
        <p:grpSpPr>
          <a:xfrm>
            <a:off x="1009322" y="2089415"/>
            <a:ext cx="4871976" cy="1386944"/>
            <a:chOff x="1084324" y="3324756"/>
            <a:chExt cx="4871976" cy="138694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8E84C5-1AE5-470F-9B85-B9FFA32D3E6B}"/>
                </a:ext>
              </a:extLst>
            </p:cNvPr>
            <p:cNvGrpSpPr/>
            <p:nvPr/>
          </p:nvGrpSpPr>
          <p:grpSpPr>
            <a:xfrm>
              <a:off x="1084324" y="3429000"/>
              <a:ext cx="4871976" cy="1282700"/>
              <a:chOff x="1084324" y="3429000"/>
              <a:chExt cx="4871976" cy="1282700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AA5DBCB1-34FC-479C-BBD1-979B18E22BBF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E6BC0A-BF76-4993-9ECA-3CDE47FAD59F}"/>
                  </a:ext>
                </a:extLst>
              </p:cNvPr>
              <p:cNvSpPr txBox="1"/>
              <p:nvPr/>
            </p:nvSpPr>
            <p:spPr>
              <a:xfrm>
                <a:off x="2574161" y="3583363"/>
                <a:ext cx="1558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메인 프로그래머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76D185-BCB6-444B-ABA4-88586307689A}"/>
                  </a:ext>
                </a:extLst>
              </p:cNvPr>
              <p:cNvSpPr txBox="1"/>
              <p:nvPr/>
            </p:nvSpPr>
            <p:spPr>
              <a:xfrm>
                <a:off x="2574161" y="3923784"/>
                <a:ext cx="3382139" cy="352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키오스크 주요 기능에 대해  프로그래밍함</a:t>
                </a: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.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CCBAF5F-AD6D-4C5F-8AD8-265DD5105634}"/>
                </a:ext>
              </a:extLst>
            </p:cNvPr>
            <p:cNvGrpSpPr/>
            <p:nvPr/>
          </p:nvGrpSpPr>
          <p:grpSpPr>
            <a:xfrm>
              <a:off x="1341438" y="3324756"/>
              <a:ext cx="1115218" cy="1193801"/>
              <a:chOff x="1341438" y="3324756"/>
              <a:chExt cx="1115218" cy="1193801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43EBC7B1-3B9C-4F22-8166-65D7B8328D3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01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1C1E265-2ED9-4E3F-AC65-2323FEC1635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현 13">
                <a:extLst>
                  <a:ext uri="{FF2B5EF4-FFF2-40B4-BE49-F238E27FC236}">
                    <a16:creationId xmlns:a16="http://schemas.microsoft.com/office/drawing/2014/main" id="{E26753AF-1A40-43C9-AA28-ED9D882B08A3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B5A614A-AE17-47A6-A3CF-E86BA9E846BD}"/>
              </a:ext>
            </a:extLst>
          </p:cNvPr>
          <p:cNvGrpSpPr/>
          <p:nvPr/>
        </p:nvGrpSpPr>
        <p:grpSpPr>
          <a:xfrm>
            <a:off x="1069810" y="4887912"/>
            <a:ext cx="4871976" cy="1385888"/>
            <a:chOff x="1084324" y="4887912"/>
            <a:chExt cx="4871976" cy="1385888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97AFAF04-3111-4CCD-8269-4FCE85093B6E}"/>
                </a:ext>
              </a:extLst>
            </p:cNvPr>
            <p:cNvSpPr/>
            <p:nvPr/>
          </p:nvSpPr>
          <p:spPr>
            <a:xfrm>
              <a:off x="1084324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A9A772E-30E4-4C8E-90F4-AEE6B619D8E3}"/>
                </a:ext>
              </a:extLst>
            </p:cNvPr>
            <p:cNvGrpSpPr/>
            <p:nvPr/>
          </p:nvGrpSpPr>
          <p:grpSpPr>
            <a:xfrm>
              <a:off x="1341438" y="4887912"/>
              <a:ext cx="1115218" cy="1193801"/>
              <a:chOff x="1341438" y="3324756"/>
              <a:chExt cx="1115218" cy="1193801"/>
            </a:xfrm>
          </p:grpSpPr>
          <p:sp>
            <p:nvSpPr>
              <p:cNvPr id="21" name="사각형: 둥근 모서리 20">
                <a:extLst>
                  <a:ext uri="{FF2B5EF4-FFF2-40B4-BE49-F238E27FC236}">
                    <a16:creationId xmlns:a16="http://schemas.microsoft.com/office/drawing/2014/main" id="{EF7E21ED-7E26-4FED-93D4-52958F542E01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03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23611028-EBAA-4843-BA76-212BE80D6556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현 22">
                <a:extLst>
                  <a:ext uri="{FF2B5EF4-FFF2-40B4-BE49-F238E27FC236}">
                    <a16:creationId xmlns:a16="http://schemas.microsoft.com/office/drawing/2014/main" id="{4C4608B4-DABA-4949-B1A6-D9F5DFBEAC2F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55DCD2-08AB-43C4-995A-F75B60F85BEE}"/>
                </a:ext>
              </a:extLst>
            </p:cNvPr>
            <p:cNvSpPr txBox="1"/>
            <p:nvPr/>
          </p:nvSpPr>
          <p:spPr>
            <a:xfrm>
              <a:off x="2574161" y="5121831"/>
              <a:ext cx="1175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UI 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디자이너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132FAC-2823-46D9-A5A0-41D53DABB37D}"/>
                </a:ext>
              </a:extLst>
            </p:cNvPr>
            <p:cNvSpPr txBox="1"/>
            <p:nvPr/>
          </p:nvSpPr>
          <p:spPr>
            <a:xfrm>
              <a:off x="2574161" y="5462252"/>
              <a:ext cx="3382139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키오스크 디자인을 설계함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09AD05D-1C8D-43A9-82FF-35B1D6136553}"/>
              </a:ext>
            </a:extLst>
          </p:cNvPr>
          <p:cNvGrpSpPr/>
          <p:nvPr/>
        </p:nvGrpSpPr>
        <p:grpSpPr>
          <a:xfrm>
            <a:off x="6210346" y="2141057"/>
            <a:ext cx="4871976" cy="1386944"/>
            <a:chOff x="6235700" y="3324756"/>
            <a:chExt cx="4871976" cy="1386944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988BA74D-657A-41D2-9FAB-F5CDA9D632A1}"/>
                </a:ext>
              </a:extLst>
            </p:cNvPr>
            <p:cNvSpPr/>
            <p:nvPr/>
          </p:nvSpPr>
          <p:spPr>
            <a:xfrm>
              <a:off x="6235700" y="34290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501574D-26B6-4B08-A502-95C1A98C9F75}"/>
                </a:ext>
              </a:extLst>
            </p:cNvPr>
            <p:cNvGrpSpPr/>
            <p:nvPr/>
          </p:nvGrpSpPr>
          <p:grpSpPr>
            <a:xfrm>
              <a:off x="6492814" y="3324756"/>
              <a:ext cx="1115218" cy="1193801"/>
              <a:chOff x="1341438" y="3324756"/>
              <a:chExt cx="1115218" cy="1193801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27809055-367F-4815-B1EA-7CE3D394655B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02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87E6BF42-AB1C-461B-B1DB-210F1EF50465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현 32">
                <a:extLst>
                  <a:ext uri="{FF2B5EF4-FFF2-40B4-BE49-F238E27FC236}">
                    <a16:creationId xmlns:a16="http://schemas.microsoft.com/office/drawing/2014/main" id="{2C7EC630-233F-4D15-B311-B8AD7C71BE3C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62A110-A0B0-4CA9-B11C-EB803B819934}"/>
                </a:ext>
              </a:extLst>
            </p:cNvPr>
            <p:cNvSpPr txBox="1"/>
            <p:nvPr/>
          </p:nvSpPr>
          <p:spPr>
            <a:xfrm>
              <a:off x="7747216" y="3583363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서브 프로그래머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9A99B874-3DF2-4957-A0F9-EE1943099D5C}"/>
              </a:ext>
            </a:extLst>
          </p:cNvPr>
          <p:cNvGrpSpPr/>
          <p:nvPr/>
        </p:nvGrpSpPr>
        <p:grpSpPr>
          <a:xfrm>
            <a:off x="6221186" y="4887912"/>
            <a:ext cx="4893655" cy="1385888"/>
            <a:chOff x="6235700" y="4887912"/>
            <a:chExt cx="4893655" cy="1385888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0ECE322D-13E3-42B3-BD77-BCAAD34D75EA}"/>
                </a:ext>
              </a:extLst>
            </p:cNvPr>
            <p:cNvSpPr/>
            <p:nvPr/>
          </p:nvSpPr>
          <p:spPr>
            <a:xfrm>
              <a:off x="6235700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16CA814-6388-4643-BC14-80576E425BB5}"/>
                </a:ext>
              </a:extLst>
            </p:cNvPr>
            <p:cNvGrpSpPr/>
            <p:nvPr/>
          </p:nvGrpSpPr>
          <p:grpSpPr>
            <a:xfrm>
              <a:off x="6492814" y="4887912"/>
              <a:ext cx="1115218" cy="1193801"/>
              <a:chOff x="1341438" y="3324756"/>
              <a:chExt cx="1115218" cy="1193801"/>
            </a:xfrm>
          </p:grpSpPr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5340825F-7866-4C10-8627-D93DEC6F258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04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8F52332E-6993-4FD8-9292-598D1BEFC558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현 28">
                <a:extLst>
                  <a:ext uri="{FF2B5EF4-FFF2-40B4-BE49-F238E27FC236}">
                    <a16:creationId xmlns:a16="http://schemas.microsoft.com/office/drawing/2014/main" id="{FAD08C54-A4E9-4BBB-9D9D-931D250907B4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DF9271-420E-43D8-92F5-4E679B41B2F5}"/>
                </a:ext>
              </a:extLst>
            </p:cNvPr>
            <p:cNvSpPr txBox="1"/>
            <p:nvPr/>
          </p:nvSpPr>
          <p:spPr>
            <a:xfrm>
              <a:off x="7747216" y="5109131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총괄 팀장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7D2761-E12C-40E6-A5E7-9C23B928A9EF}"/>
                </a:ext>
              </a:extLst>
            </p:cNvPr>
            <p:cNvSpPr txBox="1"/>
            <p:nvPr/>
          </p:nvSpPr>
          <p:spPr>
            <a:xfrm>
              <a:off x="7747216" y="5449552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프로젝트 전 과정을 총괄하고 프로젝트를 발표함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2CB71C3-9820-4EFE-ACB8-DB252B1D608B}"/>
              </a:ext>
            </a:extLst>
          </p:cNvPr>
          <p:cNvSpPr txBox="1"/>
          <p:nvPr/>
        </p:nvSpPr>
        <p:spPr>
          <a:xfrm>
            <a:off x="7593518" y="2768996"/>
            <a:ext cx="3382139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3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키오스크 주요 기능에 대해  메인 프로그래머를 도와 프로그래밍함</a:t>
            </a:r>
            <a:r>
              <a: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47BDF6-4943-4AEA-8AC3-3F913C793EFA}"/>
              </a:ext>
            </a:extLst>
          </p:cNvPr>
          <p:cNvSpPr txBox="1"/>
          <p:nvPr/>
        </p:nvSpPr>
        <p:spPr>
          <a:xfrm>
            <a:off x="91657" y="21486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역할 정하기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129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3B214727-92BE-4D6D-928D-68F396CFF8DE}"/>
              </a:ext>
            </a:extLst>
          </p:cNvPr>
          <p:cNvSpPr txBox="1"/>
          <p:nvPr/>
        </p:nvSpPr>
        <p:spPr>
          <a:xfrm>
            <a:off x="625171" y="19962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알고리즘 설계하기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025BE52-21D8-41C1-A990-F500449CF14B}"/>
              </a:ext>
            </a:extLst>
          </p:cNvPr>
          <p:cNvSpPr/>
          <p:nvPr/>
        </p:nvSpPr>
        <p:spPr>
          <a:xfrm>
            <a:off x="1224024" y="1843138"/>
            <a:ext cx="9565896" cy="3841382"/>
          </a:xfrm>
          <a:prstGeom prst="roundRect">
            <a:avLst>
              <a:gd name="adj" fmla="val 103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2C0CD-77C2-48C7-BCA2-749EFE61ED43}"/>
              </a:ext>
            </a:extLst>
          </p:cNvPr>
          <p:cNvSpPr txBox="1"/>
          <p:nvPr/>
        </p:nvSpPr>
        <p:spPr>
          <a:xfrm>
            <a:off x="1402080" y="2170182"/>
            <a:ext cx="272702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▶키오스크 이름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 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▶ 키오스크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기능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</a:t>
            </a: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</a:t>
            </a:r>
          </a:p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▶ 새로운 기능의 목적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▶인공지능 모델의 형식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▶인공지능 모델 클래스 종류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99923-EE6E-475A-B7D3-D0E5D21BBEC6}"/>
              </a:ext>
            </a:extLst>
          </p:cNvPr>
          <p:cNvSpPr txBox="1"/>
          <p:nvPr/>
        </p:nvSpPr>
        <p:spPr>
          <a:xfrm>
            <a:off x="2715908" y="5222855"/>
            <a:ext cx="6760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협력 도구 내에  포함되어야 할 내용입니다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필요한 부분은 내용 추가 가능합니다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0D0F9-3CAA-4C18-A13D-B95D0AE7650C}"/>
              </a:ext>
            </a:extLst>
          </p:cNvPr>
          <p:cNvSpPr txBox="1"/>
          <p:nvPr/>
        </p:nvSpPr>
        <p:spPr>
          <a:xfrm>
            <a:off x="2715908" y="796698"/>
            <a:ext cx="7340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협력 도구를 활용하여 아이디어를 모아보세요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37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736589" y="699664"/>
            <a:ext cx="8374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CCI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활용하여 프로젝트를 디자인 해보자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214727-92BE-4D6D-928D-68F396CFF8DE}"/>
              </a:ext>
            </a:extLst>
          </p:cNvPr>
          <p:cNvSpPr txBox="1"/>
          <p:nvPr/>
        </p:nvSpPr>
        <p:spPr>
          <a:xfrm>
            <a:off x="0" y="199628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 주제 선정하기</a:t>
            </a: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76DCFE39-EA67-4004-90DF-D6D9FC7405CA}"/>
              </a:ext>
            </a:extLst>
          </p:cNvPr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095500" y="1415143"/>
            <a:ext cx="7656394" cy="49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41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267984" y="699664"/>
            <a:ext cx="7311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CCI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활용하여 해결책을 찾아보자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214727-92BE-4D6D-928D-68F396CFF8DE}"/>
              </a:ext>
            </a:extLst>
          </p:cNvPr>
          <p:cNvSpPr txBox="1"/>
          <p:nvPr/>
        </p:nvSpPr>
        <p:spPr>
          <a:xfrm>
            <a:off x="0" y="199628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 주제 선정하기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8F9F623-FE17-4385-9CB8-CC2ABC34F352}"/>
              </a:ext>
            </a:extLst>
          </p:cNvPr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071104" y="1580061"/>
            <a:ext cx="3801292" cy="479025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12DD040-5677-44DD-8FCB-9BB2234730CD}"/>
              </a:ext>
            </a:extLst>
          </p:cNvPr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085116" y="1580061"/>
            <a:ext cx="4027694" cy="479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289235" y="184113"/>
            <a:ext cx="48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 약자를 위한 우리마을 인공지능 키오스크 만들기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89393" y="3547697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579996" y="31621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12891" y="357922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839FD3-0960-4D17-AA3C-B952BBB0404B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20309E12-585D-4C27-AAFC-0F455A0EDB1A}"/>
              </a:ext>
            </a:extLst>
          </p:cNvPr>
          <p:cNvSpPr/>
          <p:nvPr/>
        </p:nvSpPr>
        <p:spPr>
          <a:xfrm>
            <a:off x="4718075" y="2105281"/>
            <a:ext cx="3037264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결정실행</a:t>
            </a:r>
            <a:r>
              <a: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/</a:t>
            </a:r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학습적용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키오스크 기능 설계 및 구현과 결과 공유하기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E6C9D395-C408-4B0B-8500-C47319DBCEED}"/>
              </a:ext>
            </a:extLst>
          </p:cNvPr>
          <p:cNvCxnSpPr/>
          <p:nvPr/>
        </p:nvCxnSpPr>
        <p:spPr>
          <a:xfrm>
            <a:off x="5579996" y="3429000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50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946740" y="570839"/>
            <a:ext cx="7090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해결을 위해 협력 도구를 사용해봅시다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214727-92BE-4D6D-928D-68F396CFF8DE}"/>
              </a:ext>
            </a:extLst>
          </p:cNvPr>
          <p:cNvSpPr txBox="1"/>
          <p:nvPr/>
        </p:nvSpPr>
        <p:spPr>
          <a:xfrm>
            <a:off x="205183" y="199628"/>
            <a:ext cx="216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 기능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설계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99923-EE6E-475A-B7D3-D0E5D21BBEC6}"/>
              </a:ext>
            </a:extLst>
          </p:cNvPr>
          <p:cNvSpPr txBox="1"/>
          <p:nvPr/>
        </p:nvSpPr>
        <p:spPr>
          <a:xfrm>
            <a:off x="4722507" y="6348846"/>
            <a:ext cx="507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엔트리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: </a:t>
            </a:r>
            <a:r>
              <a:rPr lang="en-US" altLang="ko-KR" dirty="0"/>
              <a:t>https://playentry.org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AA97537-2000-4868-8397-F12925DA3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4286" y="193548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06292632" descr="EMB000041980ca1">
            <a:extLst>
              <a:ext uri="{FF2B5EF4-FFF2-40B4-BE49-F238E27FC236}">
                <a16:creationId xmlns:a16="http://schemas.microsoft.com/office/drawing/2014/main" id="{B01D4C0E-2170-4F5D-BF7F-F182868B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71" y="1364642"/>
            <a:ext cx="7104830" cy="492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011075" y="719322"/>
            <a:ext cx="886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알고리즘 구성에 필요한 인공지능 기능을 설계해봅시다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99923-EE6E-475A-B7D3-D0E5D21BBEC6}"/>
              </a:ext>
            </a:extLst>
          </p:cNvPr>
          <p:cNvSpPr txBox="1"/>
          <p:nvPr/>
        </p:nvSpPr>
        <p:spPr>
          <a:xfrm>
            <a:off x="4722507" y="6348846"/>
            <a:ext cx="507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엔트리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: </a:t>
            </a:r>
            <a:r>
              <a:rPr lang="en-US" altLang="ko-KR" dirty="0"/>
              <a:t>https://playentry.org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AA97537-2000-4868-8397-F12925DA3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4286" y="193548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C716F6-C716-45DA-97D2-156B43B52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3634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2195032" descr="EMB000041980caa">
            <a:extLst>
              <a:ext uri="{FF2B5EF4-FFF2-40B4-BE49-F238E27FC236}">
                <a16:creationId xmlns:a16="http://schemas.microsoft.com/office/drawing/2014/main" id="{6876274D-EC6A-4798-B068-568A86891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29" y="1913313"/>
            <a:ext cx="6165553" cy="32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B0C1B67D-2DFD-4445-ACB4-395A9B88D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3968" y="109449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401540992" descr="EMB000041980cab">
            <a:extLst>
              <a:ext uri="{FF2B5EF4-FFF2-40B4-BE49-F238E27FC236}">
                <a16:creationId xmlns:a16="http://schemas.microsoft.com/office/drawing/2014/main" id="{3A1B37EA-8E26-44E8-9D89-B271F5D67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92" y="1935480"/>
            <a:ext cx="5738131" cy="32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53CE9A-F7BB-4060-919A-5F994482DFC8}"/>
              </a:ext>
            </a:extLst>
          </p:cNvPr>
          <p:cNvSpPr txBox="1"/>
          <p:nvPr/>
        </p:nvSpPr>
        <p:spPr>
          <a:xfrm>
            <a:off x="205183" y="199628"/>
            <a:ext cx="216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 기능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설계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</a:p>
        </p:txBody>
      </p:sp>
    </p:spTree>
    <p:extLst>
      <p:ext uri="{BB962C8B-B14F-4D97-AF65-F5344CB8AC3E}">
        <p14:creationId xmlns:p14="http://schemas.microsoft.com/office/powerpoint/2010/main" val="2413216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987174" y="781857"/>
            <a:ext cx="6298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코딩 작동 과정에 대해서 설명해주세요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025BE52-21D8-41C1-A990-F500449CF14B}"/>
              </a:ext>
            </a:extLst>
          </p:cNvPr>
          <p:cNvSpPr/>
          <p:nvPr/>
        </p:nvSpPr>
        <p:spPr>
          <a:xfrm>
            <a:off x="1224024" y="1843138"/>
            <a:ext cx="9565896" cy="3841382"/>
          </a:xfrm>
          <a:prstGeom prst="roundRect">
            <a:avLst>
              <a:gd name="adj" fmla="val 103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2C0CD-77C2-48C7-BCA2-749EFE61ED43}"/>
              </a:ext>
            </a:extLst>
          </p:cNvPr>
          <p:cNvSpPr txBox="1"/>
          <p:nvPr/>
        </p:nvSpPr>
        <p:spPr>
          <a:xfrm>
            <a:off x="1352393" y="2160450"/>
            <a:ext cx="402065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소리나는 화면을 터치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분식집임을 음성으로 소개한다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</a:t>
            </a: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메뉴를 간략하게 음성으로 소개한다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원하는 음식을 이미지를 보여주어 선택한다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음식의 총 가격을 음성으로 말해준다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6.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계산 과정을 소개해준다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99923-EE6E-475A-B7D3-D0E5D21BBEC6}"/>
              </a:ext>
            </a:extLst>
          </p:cNvPr>
          <p:cNvSpPr txBox="1"/>
          <p:nvPr/>
        </p:nvSpPr>
        <p:spPr>
          <a:xfrm>
            <a:off x="9928711" y="2160450"/>
            <a:ext cx="694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예시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0380E-ABB9-4983-9253-94C9F0582E3B}"/>
              </a:ext>
            </a:extLst>
          </p:cNvPr>
          <p:cNvSpPr txBox="1"/>
          <p:nvPr/>
        </p:nvSpPr>
        <p:spPr>
          <a:xfrm>
            <a:off x="205183" y="199628"/>
            <a:ext cx="216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 기능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설계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</a:p>
        </p:txBody>
      </p:sp>
    </p:spTree>
    <p:extLst>
      <p:ext uri="{BB962C8B-B14F-4D97-AF65-F5344CB8AC3E}">
        <p14:creationId xmlns:p14="http://schemas.microsoft.com/office/powerpoint/2010/main" val="2504279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3850203" y="711843"/>
            <a:ext cx="4017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UI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화면을 소개해주세요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025BE52-21D8-41C1-A990-F500449CF14B}"/>
              </a:ext>
            </a:extLst>
          </p:cNvPr>
          <p:cNvSpPr/>
          <p:nvPr/>
        </p:nvSpPr>
        <p:spPr>
          <a:xfrm>
            <a:off x="1224024" y="1843138"/>
            <a:ext cx="9565896" cy="3841382"/>
          </a:xfrm>
          <a:prstGeom prst="roundRect">
            <a:avLst>
              <a:gd name="adj" fmla="val 103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99923-EE6E-475A-B7D3-D0E5D21BBEC6}"/>
              </a:ext>
            </a:extLst>
          </p:cNvPr>
          <p:cNvSpPr txBox="1"/>
          <p:nvPr/>
        </p:nvSpPr>
        <p:spPr>
          <a:xfrm>
            <a:off x="9928711" y="2160450"/>
            <a:ext cx="694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예시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0380E-ABB9-4983-9253-94C9F0582E3B}"/>
              </a:ext>
            </a:extLst>
          </p:cNvPr>
          <p:cNvSpPr txBox="1"/>
          <p:nvPr/>
        </p:nvSpPr>
        <p:spPr>
          <a:xfrm>
            <a:off x="205183" y="199628"/>
            <a:ext cx="216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 기능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설계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</a:p>
        </p:txBody>
      </p:sp>
      <p:pic>
        <p:nvPicPr>
          <p:cNvPr id="4098" name="Picture 2" descr="https://lh6.googleusercontent.com/rzvebAWuMqemvop4uwJYjD1crbPcoHVxuXfYTrw29zyiUnWil2omueLrFkk1LX50qPcq9M34d6oUzXmwkexsEnt90dFdBSjMyUsIuVDEDvvQM7DreQYoZLjL_A9aqvXK4_W2jqVww3MiDfvVkIkX">
            <a:extLst>
              <a:ext uri="{FF2B5EF4-FFF2-40B4-BE49-F238E27FC236}">
                <a16:creationId xmlns:a16="http://schemas.microsoft.com/office/drawing/2014/main" id="{424745F0-F9C1-436F-A8BD-EFF931D3D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01" y="1843138"/>
            <a:ext cx="6217542" cy="3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03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289235" y="184113"/>
            <a:ext cx="48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 약자를 위한 우리마을 인공지능 키오스크 만들기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D16BBB3-9E64-470B-89D3-C7F0E9351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8382" y="0"/>
            <a:ext cx="5144218" cy="4963218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4334385-74E7-48E1-8484-86D560DCDB9E}"/>
              </a:ext>
            </a:extLst>
          </p:cNvPr>
          <p:cNvGrpSpPr/>
          <p:nvPr/>
        </p:nvGrpSpPr>
        <p:grpSpPr>
          <a:xfrm>
            <a:off x="1018247" y="2159477"/>
            <a:ext cx="10060762" cy="2554515"/>
            <a:chOff x="1018247" y="2159477"/>
            <a:chExt cx="10060762" cy="2554515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434E8742-0E6B-4653-99BE-B3E51BFEBC22}"/>
                </a:ext>
              </a:extLst>
            </p:cNvPr>
            <p:cNvSpPr/>
            <p:nvPr/>
          </p:nvSpPr>
          <p:spPr>
            <a:xfrm>
              <a:off x="1018247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</a:p>
            <a:p>
              <a:pPr algn="ctr"/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문제 이해</a:t>
              </a:r>
              <a:endPara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키오스크 사용에 대한 문제 이해하고 공감하기</a:t>
              </a:r>
              <a:endPara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algn="ctr"/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F4D9721D-5794-48C2-8CA0-FF6849A9B9A1}"/>
                </a:ext>
              </a:extLst>
            </p:cNvPr>
            <p:cNvSpPr/>
            <p:nvPr/>
          </p:nvSpPr>
          <p:spPr>
            <a:xfrm>
              <a:off x="4529996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</a:p>
            <a:p>
              <a:pPr algn="ctr"/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해결탐구</a:t>
              </a:r>
              <a:endPara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1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협력도구로 해결책 아이디어 모으기</a:t>
              </a:r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20FE165F-753B-4609-931B-55E18636265B}"/>
                </a:ext>
              </a:extLst>
            </p:cNvPr>
            <p:cNvSpPr/>
            <p:nvPr/>
          </p:nvSpPr>
          <p:spPr>
            <a:xfrm>
              <a:off x="8041745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</a:p>
            <a:p>
              <a:pPr algn="ctr"/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결정실행</a:t>
              </a:r>
              <a:r>
                <a:rPr lang="en-US" altLang="ko-KR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/</a:t>
              </a:r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학습적용</a:t>
              </a:r>
              <a:endPara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키오스크 기능 설계 및 구현과 결과 공유하기</a:t>
              </a:r>
              <a:endPara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algn="ctr"/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89393" y="3547697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301142" y="357922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12891" y="357922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839FD3-0960-4D17-AA3C-B952BBB0404B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4196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817224" y="701569"/>
            <a:ext cx="6298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주요 기능이 담긴 코드를 소개해주세요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025BE52-21D8-41C1-A990-F500449CF14B}"/>
              </a:ext>
            </a:extLst>
          </p:cNvPr>
          <p:cNvSpPr/>
          <p:nvPr/>
        </p:nvSpPr>
        <p:spPr>
          <a:xfrm>
            <a:off x="1224024" y="1843138"/>
            <a:ext cx="9565896" cy="3841382"/>
          </a:xfrm>
          <a:prstGeom prst="roundRect">
            <a:avLst>
              <a:gd name="adj" fmla="val 103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99923-EE6E-475A-B7D3-D0E5D21BBEC6}"/>
              </a:ext>
            </a:extLst>
          </p:cNvPr>
          <p:cNvSpPr txBox="1"/>
          <p:nvPr/>
        </p:nvSpPr>
        <p:spPr>
          <a:xfrm>
            <a:off x="9928711" y="2160450"/>
            <a:ext cx="694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예시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0380E-ABB9-4983-9253-94C9F0582E3B}"/>
              </a:ext>
            </a:extLst>
          </p:cNvPr>
          <p:cNvSpPr txBox="1"/>
          <p:nvPr/>
        </p:nvSpPr>
        <p:spPr>
          <a:xfrm>
            <a:off x="205183" y="199628"/>
            <a:ext cx="216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 기능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설계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5ECB66-8E2F-46A6-B514-BC095E219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693" y="1992179"/>
            <a:ext cx="3552825" cy="35433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0AAC65A-F581-451F-9A2E-22998DDFB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943" y="2247900"/>
            <a:ext cx="3352800" cy="236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63740-E08F-4686-8DDE-56F94EF5C5CC}"/>
              </a:ext>
            </a:extLst>
          </p:cNvPr>
          <p:cNvSpPr txBox="1"/>
          <p:nvPr/>
        </p:nvSpPr>
        <p:spPr>
          <a:xfrm>
            <a:off x="5954187" y="5165952"/>
            <a:ext cx="4307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▶ 메뉴 주문 시 사용할 수 있는 음성인식 기능 코드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highlight>
                <a:srgbClr val="C0C0C0"/>
              </a:highligh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000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8CFA26-C808-4ADD-A828-939DD5B53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078948" cy="11740640"/>
          </a:xfrm>
          <a:prstGeom prst="rect">
            <a:avLst/>
          </a:prstGeom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6004560" y="2425998"/>
            <a:ext cx="5235729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모둠 별로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 시작해봅시다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064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8CFA26-C808-4ADD-A828-939DD5B53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078948" cy="11740640"/>
          </a:xfrm>
          <a:prstGeom prst="rect">
            <a:avLst/>
          </a:prstGeom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1D0F4-2701-4EA0-A92E-2E52A2B1796B}"/>
              </a:ext>
            </a:extLst>
          </p:cNvPr>
          <p:cNvSpPr txBox="1"/>
          <p:nvPr/>
        </p:nvSpPr>
        <p:spPr>
          <a:xfrm>
            <a:off x="5155757" y="2808958"/>
            <a:ext cx="6652783" cy="1240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듣고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궁금한 점이나 피드백을 이야기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6757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5080836" y="1473610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5639636" y="1473610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6420686" y="1473610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7023936" y="1473610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5F5ED6-AF06-4246-B352-74B6A27154B9}"/>
              </a:ext>
            </a:extLst>
          </p:cNvPr>
          <p:cNvSpPr txBox="1"/>
          <p:nvPr/>
        </p:nvSpPr>
        <p:spPr>
          <a:xfrm>
            <a:off x="1246764" y="1817780"/>
            <a:ext cx="98074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 약자를 위한 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우리마을 인공지능 키오스크 만들기</a:t>
            </a:r>
          </a:p>
        </p:txBody>
      </p:sp>
    </p:spTree>
    <p:extLst>
      <p:ext uri="{BB962C8B-B14F-4D97-AF65-F5344CB8AC3E}">
        <p14:creationId xmlns:p14="http://schemas.microsoft.com/office/powerpoint/2010/main" val="283400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289235" y="184113"/>
            <a:ext cx="48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 약자를 위한 우리마을 인공지능 키오스크 만들기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34E8742-0E6B-4653-99BE-B3E51BFEBC22}"/>
              </a:ext>
            </a:extLst>
          </p:cNvPr>
          <p:cNvSpPr/>
          <p:nvPr/>
        </p:nvSpPr>
        <p:spPr>
          <a:xfrm>
            <a:off x="4710457" y="1834426"/>
            <a:ext cx="3037264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문제 이해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키오스크 사용에 대한 문제 이해하고 공감하기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89393" y="3547697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579996" y="31621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12891" y="357922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839FD3-0960-4D17-AA3C-B952BBB0404B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4276204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4764802" y="980726"/>
            <a:ext cx="2281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4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  <a:endParaRPr lang="ko-KR" altLang="en-US" sz="4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-1" y="2411518"/>
            <a:ext cx="12072135" cy="203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주제에 맞게 알고리즘을 설계할 수 있다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사회적 약자를 위한 자신만의 인공지능 키오스크를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만들 수 있다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4420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4AB8B0-880F-46D6-8CEF-FD84104A8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24" y="1358440"/>
            <a:ext cx="4737955" cy="4141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774471" y="813086"/>
            <a:ext cx="523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(kiosk)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란 무엇일까요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4771258" y="2345311"/>
            <a:ext cx="7240550" cy="1385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‘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신문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음료 등을 파는 매점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’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을 뜻하는 영어 단어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공공 장소에 설치된 터치스크린 방식의 정보 전달 시스템</a:t>
            </a:r>
          </a:p>
        </p:txBody>
      </p:sp>
    </p:spTree>
    <p:extLst>
      <p:ext uri="{BB962C8B-B14F-4D97-AF65-F5344CB8AC3E}">
        <p14:creationId xmlns:p14="http://schemas.microsoft.com/office/powerpoint/2010/main" val="281723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067300" y="554006"/>
            <a:ext cx="6026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(kiosk)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로 고통받는 사람들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A2FA418-454A-4AF7-9BFB-3F3D37B08894}"/>
              </a:ext>
            </a:extLst>
          </p:cNvPr>
          <p:cNvGrpSpPr/>
          <p:nvPr/>
        </p:nvGrpSpPr>
        <p:grpSpPr>
          <a:xfrm>
            <a:off x="2672611" y="1550204"/>
            <a:ext cx="7144884" cy="4053776"/>
            <a:chOff x="1560091" y="1291124"/>
            <a:chExt cx="7144884" cy="4053776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F11259AD-CA12-4750-8C51-371E2138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0091" y="3358395"/>
              <a:ext cx="3507209" cy="198650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59BEFCCE-0355-412E-8076-77E3C79D2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091" y="1291124"/>
              <a:ext cx="3507209" cy="1960303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9C2B1F8A-D2A3-48A8-B1CB-A4EB483D3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5603" y="1291124"/>
              <a:ext cx="3529372" cy="1911743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4ADA9145-7EDC-4A12-9491-43491120B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5603" y="3350253"/>
              <a:ext cx="3529372" cy="1936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429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319503" y="630206"/>
            <a:ext cx="9804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(kiosk)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사용의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장점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및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단점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대해 이야기해봅시다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8AD45-A0E4-4F73-8AF0-B12216D62D38}"/>
              </a:ext>
            </a:extLst>
          </p:cNvPr>
          <p:cNvSpPr txBox="1"/>
          <p:nvPr/>
        </p:nvSpPr>
        <p:spPr>
          <a:xfrm>
            <a:off x="6413238" y="1825932"/>
            <a:ext cx="552907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▶ 키오스크 사용의 장점 및 단점에 대해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accent3">
                  <a:lumMod val="50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자유롭게 이야기를 나누어 보세요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키오스크를 사용한 나의 느낌은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</a:p>
          <a:p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accent2">
                  <a:lumMod val="75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사람들이 키오스크를 사용하는 모습을 본 나의 느낌은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      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accent2">
                  <a:lumMod val="7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534B62-B9AA-4C5B-959E-D5699554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836" y="1869896"/>
            <a:ext cx="29392748" cy="82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06293064" descr="EMB000041980ca8">
            <a:extLst>
              <a:ext uri="{FF2B5EF4-FFF2-40B4-BE49-F238E27FC236}">
                <a16:creationId xmlns:a16="http://schemas.microsoft.com/office/drawing/2014/main" id="{87844DF0-0C7D-4A73-9958-F0DD63E0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34" y="1597063"/>
            <a:ext cx="2393244" cy="454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67E2E2-1769-4448-9654-C2EF5C596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19" y="8506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406292344" descr="EMB000041980ca9">
            <a:extLst>
              <a:ext uri="{FF2B5EF4-FFF2-40B4-BE49-F238E27FC236}">
                <a16:creationId xmlns:a16="http://schemas.microsoft.com/office/drawing/2014/main" id="{A02D3E6F-13FD-432A-B1E5-1EC2596C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 r="11803"/>
          <a:stretch>
            <a:fillRect/>
          </a:stretch>
        </p:blipFill>
        <p:spPr bwMode="auto">
          <a:xfrm>
            <a:off x="3856075" y="1597063"/>
            <a:ext cx="2239925" cy="454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4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319503" y="630206"/>
            <a:ext cx="9804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키오스크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(kiosk)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사용의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장점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및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단점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대해 이야기해봅시다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26AC639-317C-4224-8E1A-AFD1234E3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2" y="1981200"/>
            <a:ext cx="6115050" cy="3657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5E6B1EB-1193-47B5-8CA7-5D3B404CA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" y="1485900"/>
            <a:ext cx="1828800" cy="495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BE4D06-0044-4A33-B894-9CCA02684575}"/>
              </a:ext>
            </a:extLst>
          </p:cNvPr>
          <p:cNvSpPr txBox="1"/>
          <p:nvPr/>
        </p:nvSpPr>
        <p:spPr>
          <a:xfrm>
            <a:off x="7078869" y="2926936"/>
            <a:ext cx="3461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▶ 키오스크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사용의 장점 및 단점을 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구글 프레젠테이션에 적어보세요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6680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289235" y="184113"/>
            <a:ext cx="48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 약자를 위한 우리마을 인공지능 키오스크 만들기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89393" y="3547697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579996" y="31621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12891" y="357922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839FD3-0960-4D17-AA3C-B952BBB0404B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76515A61-F714-4A8A-862B-B8E5F83B108F}"/>
              </a:ext>
            </a:extLst>
          </p:cNvPr>
          <p:cNvSpPr/>
          <p:nvPr/>
        </p:nvSpPr>
        <p:spPr>
          <a:xfrm>
            <a:off x="4529996" y="2159477"/>
            <a:ext cx="3037264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해결탐구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11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협력도구로 해결책 아이디어 모으기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B921D5D3-C1B3-48E0-9D20-BCB88F2ED2C3}"/>
              </a:ext>
            </a:extLst>
          </p:cNvPr>
          <p:cNvCxnSpPr/>
          <p:nvPr/>
        </p:nvCxnSpPr>
        <p:spPr>
          <a:xfrm>
            <a:off x="5348514" y="3717668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324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523</Words>
  <Application>Microsoft Office PowerPoint</Application>
  <PresentationFormat>와이드스크린</PresentationFormat>
  <Paragraphs>148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2" baseType="lpstr">
      <vt:lpstr>나눔스퀘어라운드 Light</vt:lpstr>
      <vt:lpstr>나눔스퀘어라운드 ExtraBold</vt:lpstr>
      <vt:lpstr>나눔스퀘어_ac Bold</vt:lpstr>
      <vt:lpstr>Arial</vt:lpstr>
      <vt:lpstr>맑은 고딕</vt:lpstr>
      <vt:lpstr>나눔명조</vt:lpstr>
      <vt:lpstr>나눔스퀘어라운드 Bold</vt:lpstr>
      <vt:lpstr>나눔고딕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KIMYUNJI</cp:lastModifiedBy>
  <cp:revision>37</cp:revision>
  <dcterms:created xsi:type="dcterms:W3CDTF">2021-10-14T08:13:29Z</dcterms:created>
  <dcterms:modified xsi:type="dcterms:W3CDTF">2022-05-12T08:38:51Z</dcterms:modified>
</cp:coreProperties>
</file>