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73" r:id="rId4"/>
    <p:sldId id="260" r:id="rId5"/>
    <p:sldId id="268" r:id="rId6"/>
    <p:sldId id="269" r:id="rId7"/>
    <p:sldId id="270" r:id="rId8"/>
    <p:sldId id="271" r:id="rId9"/>
    <p:sldId id="272" r:id="rId10"/>
    <p:sldId id="274" r:id="rId11"/>
    <p:sldId id="263" r:id="rId12"/>
    <p:sldId id="277" r:id="rId13"/>
    <p:sldId id="278" r:id="rId14"/>
    <p:sldId id="279" r:id="rId15"/>
    <p:sldId id="280" r:id="rId16"/>
    <p:sldId id="282" r:id="rId17"/>
    <p:sldId id="281" r:id="rId18"/>
    <p:sldId id="283" r:id="rId19"/>
    <p:sldId id="284" r:id="rId20"/>
    <p:sldId id="285" r:id="rId21"/>
    <p:sldId id="287" r:id="rId22"/>
    <p:sldId id="286" r:id="rId23"/>
    <p:sldId id="265" r:id="rId24"/>
  </p:sldIdLst>
  <p:sldSz cx="12192000" cy="6858000"/>
  <p:notesSz cx="6858000" cy="9144000"/>
  <p:embeddedFontLst>
    <p:embeddedFont>
      <p:font typeface="나눔고딕" panose="020B0600000101010101" charset="-127"/>
      <p:regular r:id="rId26"/>
      <p:bold r:id="rId27"/>
    </p:embeddedFont>
    <p:embeddedFont>
      <p:font typeface="나눔명조" panose="020B0600000101010101" charset="-127"/>
      <p:regular r:id="rId28"/>
      <p:bold r:id="rId29"/>
    </p:embeddedFont>
    <p:embeddedFont>
      <p:font typeface="나눔스퀘어라운드 Bold" panose="020B0600000101010101" charset="-127"/>
      <p:bold r:id="rId30"/>
    </p:embeddedFont>
    <p:embeddedFont>
      <p:font typeface="나눔스퀘어라운드 ExtraBold" panose="020B0600000101010101" charset="-127"/>
      <p:bold r:id="rId31"/>
    </p:embeddedFont>
    <p:embeddedFont>
      <p:font typeface="나눔스퀘어라운드 Light" panose="020B0600000101010101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3D6"/>
    <a:srgbClr val="F18101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95" d="100"/>
          <a:sy n="95" d="100"/>
        </p:scale>
        <p:origin x="1158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4B3C9-E9C3-4B28-8504-95DFBBDADF3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F548B-287C-4699-A968-02E8D05115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63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F548B-287C-4699-A968-02E8D051159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698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F548B-287C-4699-A968-02E8D051159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98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F548B-287C-4699-A968-02E8D051159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529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F548B-287C-4699-A968-02E8D051159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95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mp"/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mp"/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mp"/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84998" y="444426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1420686" y="2559050"/>
            <a:ext cx="93506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5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잔반량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상관관계</a:t>
            </a:r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분석 및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정책 제언하기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532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4328968" y="2351958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4922268" y="234968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5591768" y="237039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고등학교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4D9721D-5794-48C2-8CA0-FF6849A9B9A1}"/>
              </a:ext>
            </a:extLst>
          </p:cNvPr>
          <p:cNvSpPr/>
          <p:nvPr/>
        </p:nvSpPr>
        <p:spPr>
          <a:xfrm>
            <a:off x="4529996" y="2159477"/>
            <a:ext cx="3037264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charset="-127"/>
                <a:ea typeface="나눔스퀘어라운드 ExtraBold" panose="020B0600000101010101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상관관계 탐구</a:t>
            </a:r>
            <a:endParaRPr lang="en-US" altLang="ko-KR" sz="9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endParaRPr lang="en-US" altLang="ko-KR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협력도구로 </a:t>
            </a:r>
            <a:r>
              <a:rPr lang="ko-KR" altLang="en-US" dirty="0" err="1">
                <a:latin typeface="나눔스퀘어라운드 ExtraBold" panose="020B0600000101010101" charset="-127"/>
                <a:ea typeface="나눔스퀘어라운드 ExtraBold" panose="020B0600000101010101" charset="-127"/>
              </a:rPr>
              <a:t>잔반량에</a:t>
            </a:r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 영향을 </a:t>
            </a:r>
            <a:r>
              <a:rPr lang="ko-KR" altLang="en-US" dirty="0" err="1">
                <a:latin typeface="나눔스퀘어라운드 ExtraBold" panose="020B0600000101010101" charset="-127"/>
                <a:ea typeface="나눔스퀘어라운드 ExtraBold" panose="020B0600000101010101" charset="-127"/>
              </a:rPr>
              <a:t>줄만한</a:t>
            </a:r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 요소 선정하기</a:t>
            </a:r>
            <a:endParaRPr lang="ko-KR" altLang="en-US" sz="24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7055" y="3590611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64085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8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179980" y="1079786"/>
            <a:ext cx="5832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잔반량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상관관계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분석하기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2847569" y="2735846"/>
            <a:ext cx="2081872" cy="1911520"/>
            <a:chOff x="1464079" y="2075446"/>
            <a:chExt cx="2081872" cy="1911520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464079" y="2075446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916552" y="3229096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아이디어 내기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5375992" y="2769602"/>
            <a:ext cx="2081872" cy="1473539"/>
            <a:chOff x="3992502" y="2109202"/>
            <a:chExt cx="2081872" cy="1473539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4425739" y="3213409"/>
              <a:ext cx="1215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설문지 작성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7774405" y="2769602"/>
            <a:ext cx="2081872" cy="1473539"/>
            <a:chOff x="6390915" y="2401302"/>
            <a:chExt cx="2081872" cy="1473539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824152" y="3505509"/>
              <a:ext cx="1215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데이터 수집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783761" y="675601"/>
            <a:ext cx="8624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활용하여 프로젝트 디자인 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165BAB87-1603-4DB5-B0F2-720D9956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5701" t="3204" r="1936" b="3561"/>
          <a:stretch>
            <a:fillRect/>
          </a:stretch>
        </p:blipFill>
        <p:spPr>
          <a:xfrm>
            <a:off x="2395401" y="1426385"/>
            <a:ext cx="7056592" cy="502832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9434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1E90DF45-AA1F-44C1-9B4C-B0A81DCE8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5745" t="2180" r="1671" b="3970"/>
          <a:stretch>
            <a:fillRect/>
          </a:stretch>
        </p:blipFill>
        <p:spPr>
          <a:xfrm>
            <a:off x="2426630" y="1272408"/>
            <a:ext cx="7338739" cy="52517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4E8BF-9A1A-49BA-B448-9FCF92609476}"/>
              </a:ext>
            </a:extLst>
          </p:cNvPr>
          <p:cNvSpPr txBox="1"/>
          <p:nvPr/>
        </p:nvSpPr>
        <p:spPr>
          <a:xfrm>
            <a:off x="1783760" y="687633"/>
            <a:ext cx="8624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활용하여 프로젝트 디자인 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3649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D594EF29-0B15-4AE8-A7F9-BD394C32D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431" t="2448" r="2286" b="4348"/>
          <a:stretch>
            <a:fillRect/>
          </a:stretch>
        </p:blipFill>
        <p:spPr>
          <a:xfrm>
            <a:off x="2443747" y="1499886"/>
            <a:ext cx="7304505" cy="515174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A60D9-DA3A-458E-B819-6367462576DB}"/>
              </a:ext>
            </a:extLst>
          </p:cNvPr>
          <p:cNvSpPr txBox="1"/>
          <p:nvPr/>
        </p:nvSpPr>
        <p:spPr>
          <a:xfrm>
            <a:off x="1783760" y="723727"/>
            <a:ext cx="8624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CC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디자인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플레이북을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활용하여 프로젝트 디자인 하기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802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668873" y="832012"/>
            <a:ext cx="1085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모둠별로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선정한 주제로 설문을 받을 수 있도록 설문 문항 작성해보자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6EADB9C0-1CFB-47A8-8D2C-31782AF17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5473" y="1757160"/>
            <a:ext cx="5728368" cy="441320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4432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773342" y="713528"/>
            <a:ext cx="8291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구글 문서에 각 조별 설문을 모아 설문을 실시해보자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1B4A6A1-C40B-4581-A37D-9DE01644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63" y="2392576"/>
            <a:ext cx="5525271" cy="291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0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고등학교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20FE165F-753B-4609-931B-55E18636265B}"/>
              </a:ext>
            </a:extLst>
          </p:cNvPr>
          <p:cNvSpPr/>
          <p:nvPr/>
        </p:nvSpPr>
        <p:spPr>
          <a:xfrm>
            <a:off x="4561338" y="2297621"/>
            <a:ext cx="3037264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charset="-127"/>
                <a:ea typeface="나눔스퀘어라운드 ExtraBold" panose="020B0600000101010101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결정실행</a:t>
            </a:r>
            <a:r>
              <a:rPr lang="en-US" altLang="ko-KR" sz="2400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/</a:t>
            </a:r>
            <a:r>
              <a: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학습적용</a:t>
            </a:r>
            <a:endParaRPr lang="en-US" altLang="ko-KR" sz="24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endParaRPr lang="en-US" altLang="ko-KR" sz="9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endParaRPr lang="en-US" altLang="ko-KR" sz="9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상관관계 분석 결과 및</a:t>
            </a:r>
            <a:endParaRPr lang="en-US" altLang="ko-KR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학교 정책 제언하기</a:t>
            </a:r>
            <a:endParaRPr lang="en-US" altLang="ko-KR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endParaRPr lang="ko-KR" altLang="en-US" sz="24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7055" y="3590611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64085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540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3534239" y="713528"/>
            <a:ext cx="5123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 수집 결과를 분석해보자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4B8B2249-4B46-4A40-93D7-A46340F6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9246" y="1684963"/>
            <a:ext cx="5513508" cy="478666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7913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75097" y="869939"/>
            <a:ext cx="11041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상관관계 분석을 통해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잔반량과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어느정도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상관관계가 있는지 알아보자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8D4B7F23-4FD8-49CA-9FF3-79AB99620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820" y="2347414"/>
            <a:ext cx="3550653" cy="28907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36018DE5-DD8F-4541-95B2-72B6B99D8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7883" y="2347414"/>
            <a:ext cx="5705544" cy="267945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4244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고등학교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4334385-74E7-48E1-8484-86D560DCDB9E}"/>
              </a:ext>
            </a:extLst>
          </p:cNvPr>
          <p:cNvGrpSpPr/>
          <p:nvPr/>
        </p:nvGrpSpPr>
        <p:grpSpPr>
          <a:xfrm>
            <a:off x="1018247" y="2159477"/>
            <a:ext cx="10060762" cy="2624852"/>
            <a:chOff x="1018247" y="2159477"/>
            <a:chExt cx="10060762" cy="2624852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34E8742-0E6B-4653-99BE-B3E51BFEBC22}"/>
                </a:ext>
              </a:extLst>
            </p:cNvPr>
            <p:cNvSpPr/>
            <p:nvPr/>
          </p:nvSpPr>
          <p:spPr>
            <a:xfrm>
              <a:off x="1018247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01</a:t>
              </a:r>
            </a:p>
            <a:p>
              <a:pPr algn="ctr"/>
              <a:r>
                <a:rPr lang="ko-KR" altLang="en-US" sz="2400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문제 이해</a:t>
              </a:r>
              <a:endParaRPr lang="en-US" altLang="ko-KR" sz="9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endParaRPr lang="en-US" altLang="ko-KR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우리 학교 </a:t>
              </a:r>
              <a:r>
                <a:rPr lang="ko-KR" altLang="en-US" dirty="0" err="1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잔반량에</a:t>
              </a:r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 대한</a:t>
              </a:r>
              <a:endParaRPr lang="en-US" altLang="ko-KR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문제 이해하고 공감하기</a:t>
              </a:r>
              <a:endParaRPr lang="en-US" altLang="ko-KR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endPara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F4D9721D-5794-48C2-8CA0-FF6849A9B9A1}"/>
                </a:ext>
              </a:extLst>
            </p:cNvPr>
            <p:cNvSpPr/>
            <p:nvPr/>
          </p:nvSpPr>
          <p:spPr>
            <a:xfrm>
              <a:off x="4529996" y="2159477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02</a:t>
              </a:r>
            </a:p>
            <a:p>
              <a:pPr algn="ctr"/>
              <a:r>
                <a:rPr lang="ko-KR" altLang="en-US" sz="2400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상관관계 탐구</a:t>
              </a:r>
              <a:endParaRPr lang="en-US" altLang="ko-KR" sz="9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endParaRPr lang="en-US" altLang="ko-KR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협력도구로 </a:t>
              </a:r>
              <a:r>
                <a:rPr lang="ko-KR" altLang="en-US" dirty="0" err="1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잔반량에</a:t>
              </a:r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 영향을 </a:t>
              </a:r>
              <a:r>
                <a:rPr lang="ko-KR" altLang="en-US" dirty="0" err="1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줄만한</a:t>
              </a:r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 요소 선정하기</a:t>
              </a:r>
              <a:endPara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20FE165F-753B-4609-931B-55E18636265B}"/>
                </a:ext>
              </a:extLst>
            </p:cNvPr>
            <p:cNvSpPr/>
            <p:nvPr/>
          </p:nvSpPr>
          <p:spPr>
            <a:xfrm>
              <a:off x="8041745" y="2229814"/>
              <a:ext cx="303726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03</a:t>
              </a:r>
            </a:p>
            <a:p>
              <a:pPr algn="ctr"/>
              <a:r>
                <a:rPr lang="ko-KR" altLang="en-US" sz="2400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결정실행</a:t>
              </a:r>
              <a:r>
                <a:rPr lang="en-US" altLang="ko-KR" sz="2400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/</a:t>
              </a:r>
              <a:r>
                <a:rPr lang="ko-KR" altLang="en-US" sz="2400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학습적용</a:t>
              </a:r>
              <a:endParaRPr lang="en-US" altLang="ko-KR" sz="24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endParaRPr lang="en-US" altLang="ko-KR" sz="9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endParaRPr lang="en-US" altLang="ko-KR" sz="9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상관관계 분석 결과 및</a:t>
              </a:r>
              <a:endParaRPr lang="en-US" altLang="ko-KR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r>
                <a:rPr lang="ko-KR" altLang="en-US" dirty="0">
                  <a:latin typeface="나눔스퀘어라운드 ExtraBold" panose="020B0600000101010101" charset="-127"/>
                  <a:ea typeface="나눔스퀘어라운드 ExtraBold" panose="020B0600000101010101" charset="-127"/>
                </a:rPr>
                <a:t>학교 정책 제언하기</a:t>
              </a:r>
              <a:endParaRPr lang="en-US" altLang="ko-KR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  <a:p>
              <a:pPr algn="ctr"/>
              <a:endPara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endParaRPr>
            </a:p>
          </p:txBody>
        </p: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7055" y="3590611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64085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283624" y="869939"/>
            <a:ext cx="962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데이터에 적절한 최적의 인공지능 모델 선정 및 예측해보자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58CB0775-6F89-42DA-90C3-C9421115D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9378" y="1454714"/>
            <a:ext cx="4777874" cy="503637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85456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784035" y="869939"/>
            <a:ext cx="6623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인공지능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모델별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성능을 비교 분석해보자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8042D11E-B844-495F-84CE-A24F4E2DA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6511" y="2112466"/>
            <a:ext cx="5198978" cy="335077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2887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742357" y="954160"/>
            <a:ext cx="6707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분석 결과에 따른 학교 정책을 제언해보자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2D4F0-A564-491B-8044-B9C9BF802BBD}"/>
              </a:ext>
            </a:extLst>
          </p:cNvPr>
          <p:cNvSpPr txBox="1"/>
          <p:nvPr/>
        </p:nvSpPr>
        <p:spPr>
          <a:xfrm>
            <a:off x="100246" y="2177371"/>
            <a:ext cx="1220718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예시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) </a:t>
            </a:r>
          </a:p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-   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동아리가 있는 날에는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잔반량이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급격하게 늘어나니 샌드위치 등으로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메뉴를 교체하자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457200" indent="-457200">
              <a:buFontTx/>
              <a:buChar char="-"/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생선조림 메뉴가 있는 날에는 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잔반량이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많으니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조리방법을 바꾸면 좋겠다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..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등등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9270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55D624-52C3-4D61-BEF2-270AD6B53E3B}"/>
              </a:ext>
            </a:extLst>
          </p:cNvPr>
          <p:cNvSpPr txBox="1"/>
          <p:nvPr/>
        </p:nvSpPr>
        <p:spPr>
          <a:xfrm>
            <a:off x="4184998" y="444426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9E2E16-EDE5-482A-B143-1425C525DE74}"/>
              </a:ext>
            </a:extLst>
          </p:cNvPr>
          <p:cNvSpPr txBox="1"/>
          <p:nvPr/>
        </p:nvSpPr>
        <p:spPr>
          <a:xfrm>
            <a:off x="1420686" y="2559050"/>
            <a:ext cx="93506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54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잔반량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상관관계</a:t>
            </a:r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분석 및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학교 정책 제언하기</a:t>
            </a: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B2F180A9-2B7F-4CE7-B6BB-0906932809DB}"/>
              </a:ext>
            </a:extLst>
          </p:cNvPr>
          <p:cNvSpPr/>
          <p:nvPr/>
        </p:nvSpPr>
        <p:spPr>
          <a:xfrm>
            <a:off x="4328968" y="2351958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F45C31A2-87EE-4B3E-BD32-7E3C26E8A070}"/>
              </a:ext>
            </a:extLst>
          </p:cNvPr>
          <p:cNvSpPr/>
          <p:nvPr/>
        </p:nvSpPr>
        <p:spPr>
          <a:xfrm>
            <a:off x="4922268" y="2349683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79DDE52F-A833-49F9-97FE-0C80AA6D6C45}"/>
              </a:ext>
            </a:extLst>
          </p:cNvPr>
          <p:cNvSpPr/>
          <p:nvPr/>
        </p:nvSpPr>
        <p:spPr>
          <a:xfrm>
            <a:off x="5591768" y="2370394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72AC3E-62BF-46A3-8D9F-DA2EABB074A3}"/>
              </a:ext>
            </a:extLst>
          </p:cNvPr>
          <p:cNvSpPr txBox="1"/>
          <p:nvPr/>
        </p:nvSpPr>
        <p:spPr>
          <a:xfrm>
            <a:off x="5345634" y="6279370"/>
            <a:ext cx="1532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고등학교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83400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고등학교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D16BBB3-9E64-470B-89D3-C7F0E9351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4589445" y="1831282"/>
            <a:ext cx="3037264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charset="-127"/>
                <a:ea typeface="나눔스퀘어라운드 ExtraBold" panose="020B0600000101010101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문제 이해</a:t>
            </a:r>
            <a:endParaRPr lang="en-US" altLang="ko-KR" sz="9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endParaRPr lang="en-US" altLang="ko-KR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우리 학교 </a:t>
            </a:r>
            <a:r>
              <a:rPr lang="ko-KR" altLang="en-US" dirty="0" err="1">
                <a:latin typeface="나눔스퀘어라운드 ExtraBold" panose="020B0600000101010101" charset="-127"/>
                <a:ea typeface="나눔스퀘어라운드 ExtraBold" panose="020B0600000101010101" charset="-127"/>
              </a:rPr>
              <a:t>잔반량에</a:t>
            </a:r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 대한</a:t>
            </a:r>
            <a:endParaRPr lang="en-US" altLang="ko-KR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r>
              <a:rPr lang="ko-KR" altLang="en-US" dirty="0">
                <a:latin typeface="나눔스퀘어라운드 ExtraBold" panose="020B0600000101010101" charset="-127"/>
                <a:ea typeface="나눔스퀘어라운드 ExtraBold" panose="020B0600000101010101" charset="-127"/>
              </a:rPr>
              <a:t>문제 이해하고 공감하기</a:t>
            </a:r>
            <a:endParaRPr lang="en-US" altLang="ko-KR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  <a:p>
            <a:pPr algn="ctr"/>
            <a:endParaRPr lang="ko-KR" altLang="en-US" sz="2400" dirty="0">
              <a:latin typeface="나눔스퀘어라운드 ExtraBold" panose="020B0600000101010101" charset="-127"/>
              <a:ea typeface="나눔스퀘어라운드 ExtraBold" panose="020B0600000101010101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787055" y="3590611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369366" y="328003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8812891" y="364085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08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2925745" y="2247843"/>
            <a:ext cx="6700576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급식이 있는 날에도 급식을 먹지 않은 적이 </a:t>
            </a: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있나요</a:t>
            </a:r>
            <a:r>
              <a:rPr lang="en-US" altLang="ko-KR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그렇다면 왜 그런 일이 발생했을까요</a:t>
            </a:r>
            <a:r>
              <a:rPr lang="en-US" altLang="ko-KR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 algn="ctr">
              <a:lnSpc>
                <a:spcPct val="120000"/>
              </a:lnSpc>
            </a:pPr>
            <a:endParaRPr lang="en-US" altLang="ko-KR" sz="25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우리학교 급식에 대한 생각을 각자 발표해봅시다</a:t>
            </a:r>
            <a:r>
              <a:rPr lang="en-US" altLang="ko-KR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ko-KR" altLang="en-US" sz="25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460229" y="812968"/>
            <a:ext cx="7271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FC000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급식이 많이 남는 이유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무엇일까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2815212" y="2167457"/>
            <a:ext cx="7271541" cy="51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다른 학교 상황은 </a:t>
            </a:r>
            <a:r>
              <a:rPr lang="ko-KR" altLang="en-US" sz="25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어떤지</a:t>
            </a: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인터넷에서 사례를 찾아봅시다</a:t>
            </a:r>
            <a:r>
              <a:rPr lang="en-US" altLang="ko-KR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25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460229" y="812968"/>
            <a:ext cx="7271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FC000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급식이 많이 남는 이유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무엇일까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Picture 0">
            <a:extLst>
              <a:ext uri="{FF2B5EF4-FFF2-40B4-BE49-F238E27FC236}">
                <a16:creationId xmlns:a16="http://schemas.microsoft.com/office/drawing/2014/main" id="{A4855F97-D0AE-4CC9-AF94-8B180CD0F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4548" y="3258906"/>
            <a:ext cx="4898190" cy="278612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1160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2815210" y="1864277"/>
            <a:ext cx="7271541" cy="51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학교 차원에서는 어떤 노력을 하고 있는지 찾아봅시다</a:t>
            </a:r>
            <a:r>
              <a:rPr lang="en-US" altLang="ko-KR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25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460229" y="812968"/>
            <a:ext cx="7271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FC000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급식이 많이 남는 이유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무엇일까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F446612-020C-44B9-9308-DAE06895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84" y="2846465"/>
            <a:ext cx="3724795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6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2815210" y="1864277"/>
            <a:ext cx="7271541" cy="51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우리학교 급식에 대한 생각을 </a:t>
            </a:r>
            <a:r>
              <a:rPr lang="ko-KR" altLang="en-US" sz="25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멘티미터에</a:t>
            </a:r>
            <a:r>
              <a:rPr lang="ko-KR" altLang="en-US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적어봅시다</a:t>
            </a:r>
            <a:r>
              <a:rPr lang="en-US" altLang="ko-KR" sz="25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z="25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2460229" y="812968"/>
            <a:ext cx="7271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우리학교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FC000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급식이 많이 남는 이유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는 무엇일까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48D7D9-8C24-4B25-AB4C-3CBCE7D52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2720" y="2846465"/>
            <a:ext cx="7124031" cy="317363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904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33419" y="776873"/>
            <a:ext cx="1112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우리가 해결해야할 문제에 대한 생각을 아래 활동지를 통해 정리해보자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7873E-EB96-4265-ACEF-75C81DBC3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7266" y="1632112"/>
            <a:ext cx="3494505" cy="50119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F2E2531-D7AC-4AD6-8225-CF9F6FB6D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8991" y="1632112"/>
            <a:ext cx="3494505" cy="49798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6328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33419" y="776873"/>
            <a:ext cx="1112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우리가 해결해야할 문제에 대한 생각을 아래 활동지를 통해 정리해보자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7873E-EB96-4265-ACEF-75C81DBC3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7266" y="1632112"/>
            <a:ext cx="3494505" cy="50119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F2E2531-D7AC-4AD6-8225-CF9F6FB6D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8991" y="1632112"/>
            <a:ext cx="3494505" cy="49798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52754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313</Words>
  <Application>Microsoft Office PowerPoint</Application>
  <PresentationFormat>와이드스크린</PresentationFormat>
  <Paragraphs>87</Paragraphs>
  <Slides>23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1" baseType="lpstr">
      <vt:lpstr>나눔고딕</vt:lpstr>
      <vt:lpstr>나눔명조</vt:lpstr>
      <vt:lpstr>나눔스퀘어라운드 Light</vt:lpstr>
      <vt:lpstr>나눔스퀘어라운드 ExtraBold</vt:lpstr>
      <vt:lpstr>Arial</vt:lpstr>
      <vt:lpstr>맑은 고딕</vt:lpstr>
      <vt:lpstr>나눔스퀘어라운드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29</cp:revision>
  <dcterms:created xsi:type="dcterms:W3CDTF">2021-10-14T08:13:29Z</dcterms:created>
  <dcterms:modified xsi:type="dcterms:W3CDTF">2022-05-17T03:25:59Z</dcterms:modified>
</cp:coreProperties>
</file>