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72" autoAdjust="0"/>
  </p:normalViewPr>
  <p:slideViewPr>
    <p:cSldViewPr snapToGrid="0">
      <p:cViewPr varScale="1">
        <p:scale>
          <a:sx n="60" d="100"/>
          <a:sy n="60" d="100"/>
        </p:scale>
        <p:origin x="114" y="810"/>
      </p:cViewPr>
      <p:guideLst>
        <p:guide orient="horz" pos="2158"/>
        <p:guide pos="3839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2022-09-19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534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pc="6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/>
                <a:ea typeface="나눔고딕"/>
              </a:rPr>
              <a:t>아이디어 생성을 위한 수업</a:t>
            </a:r>
            <a:endParaRPr lang="ko-KR" altLang="en-US" spc="600">
              <a:solidFill>
                <a:schemeClr val="bg1"/>
              </a:solidFill>
              <a:latin typeface="나눔고딕"/>
              <a:ea typeface="나눔고딕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CCI</a:t>
            </a:r>
            <a:b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</a:b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프로그램</a:t>
            </a:r>
            <a:endParaRPr lang="ko-KR" altLang="en-US" sz="2000" spc="-150"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7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0" name="타원 29"/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42009" y="2559050"/>
            <a:ext cx="10479405" cy="9061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데이터를 활용하여 인권 문제 해결하기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초등학교 </a:t>
            </a:r>
            <a:r>
              <a:rPr lang="en-US" altLang="ko-KR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5-6</a:t>
            </a: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학년</a:t>
            </a:r>
            <a:endParaRPr lang="ko-KR" altLang="en-US" sz="1600" spc="-150"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6353175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6911975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7693025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82677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문제 해결의 목표를 설정해 봅시다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6076553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인권 침해 문제는 왜 해결해야 할까요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?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2690509" cy="359685"/>
            <a:chOff x="1153780" y="2590060"/>
            <a:chExt cx="1547509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5" y="2590060"/>
              <a:ext cx="1457023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목표 확인하기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40" name="직사각형 39"/>
          <p:cNvSpPr/>
          <p:nvPr/>
        </p:nvSpPr>
        <p:spPr>
          <a:xfrm>
            <a:off x="1970314" y="2630849"/>
            <a:ext cx="8251372" cy="3826329"/>
          </a:xfrm>
          <a:prstGeom prst="rect">
            <a:avLst/>
          </a:prstGeom>
          <a:solidFill>
            <a:srgbClr val="FFF2E3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vert="horz" wrap="square" lIns="91440" tIns="45720" rIns="91440" bIns="45720" anchor="t"/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000" b="1" i="0" u="none" strike="noStrike" kern="1200" cap="none" spc="0" normalizeH="0" baseline="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문제 해결의 목표</a:t>
            </a:r>
            <a:endParaRPr kumimoji="0" lang="ko-KR" altLang="en-US" sz="2500" b="1" i="0" u="none" strike="noStrike" kern="1200" cap="none" spc="0" normalizeH="0" baseline="0">
              <a:solidFill>
                <a:srgbClr val="000000"/>
              </a:solidFill>
              <a:latin typeface="나눔스퀘어라운드 ExtraBold"/>
              <a:ea typeface="나눔스퀘어라운드 ExtraBold"/>
            </a:endParaRPr>
          </a:p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2000" b="0" i="0" u="none" strike="noStrike" kern="1200" cap="none" spc="0" normalizeH="0" baseline="0">
              <a:solidFill>
                <a:srgbClr val="000000"/>
              </a:solidFill>
              <a:latin typeface="나눔명조"/>
              <a:ea typeface="나눔명조"/>
            </a:endParaRPr>
          </a:p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2000" b="0" i="0" u="none" strike="noStrike" kern="1200" cap="none" spc="0" normalizeH="0" baseline="0">
              <a:solidFill>
                <a:srgbClr val="000000"/>
              </a:solidFill>
              <a:latin typeface="나눔명조"/>
              <a:ea typeface="나눔명조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000" b="0" i="0" u="none" strike="noStrike" kern="1200" cap="none" spc="0" normalizeH="0" baseline="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인권 침해가 발생하는 원인을 파악하고</a:t>
            </a:r>
            <a:r>
              <a:rPr kumimoji="0" lang="en-US" altLang="ko-KR" sz="3000" b="0" i="0" u="none" strike="noStrike" kern="1200" cap="none" spc="0" normalizeH="0" baseline="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,</a:t>
            </a:r>
            <a:r>
              <a:rPr kumimoji="0" lang="ko-KR" altLang="en-US" sz="3000" b="0" i="0" u="none" strike="noStrike" kern="1200" cap="none" spc="0" normalizeH="0" baseline="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 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000" b="0" i="0" u="none" strike="noStrike" kern="1200" cap="none" spc="0" normalizeH="0" baseline="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인권을 보호하기 위한 홍보 자료를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000" b="0" i="0" u="none" strike="noStrike" kern="1200" cap="none" spc="0" normalizeH="0" baseline="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만들어 메타버스에 홍보하기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127885" y="1079786"/>
            <a:ext cx="78219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데이터를 활용하여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인권 문제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해결하기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: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해결 탐구</a:t>
            </a:r>
          </a:p>
        </p:txBody>
      </p:sp>
      <p:grpSp>
        <p:nvGrpSpPr>
          <p:cNvPr id="61" name="그룹 60"/>
          <p:cNvGrpSpPr/>
          <p:nvPr/>
        </p:nvGrpSpPr>
        <p:grpSpPr>
          <a:xfrm>
            <a:off x="1594089" y="2541002"/>
            <a:ext cx="2081872" cy="2705368"/>
            <a:chOff x="1594089" y="2109202"/>
            <a:chExt cx="2081872" cy="2705368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01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94089" y="3901582"/>
              <a:ext cx="1821853" cy="912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최종 목표 확인하기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데이터와 협력 자원 파악하기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4089" y="3213409"/>
              <a:ext cx="1850151" cy="6391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목표 인식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데이터와 </a:t>
              </a:r>
            </a:p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협력 자원 파악하기</a:t>
              </a: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992502" y="2541002"/>
            <a:ext cx="2081872" cy="2419618"/>
            <a:chOff x="3992502" y="2109202"/>
            <a:chExt cx="2081872" cy="2419618"/>
          </a:xfrm>
        </p:grpSpPr>
        <p:sp>
          <p:nvSpPr>
            <p:cNvPr id="48" name="사각형: 둥근 모서리 47"/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02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2502" y="3213409"/>
              <a:ext cx="1623438" cy="6391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협력 방법과 도구 </a:t>
              </a:r>
            </a:p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살펴보기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92502" y="3892057"/>
              <a:ext cx="1821853" cy="6367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협력 도구 선정하기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협력 도구 학습하기</a:t>
              </a: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6390915" y="2541002"/>
            <a:ext cx="2081872" cy="2410093"/>
            <a:chOff x="6390915" y="2401302"/>
            <a:chExt cx="2081872" cy="2410093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03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0915" y="3505509"/>
              <a:ext cx="177772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현재 상황 분석하기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09965" y="4174632"/>
              <a:ext cx="1821853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데이터 수집</a:t>
              </a:r>
              <a:r>
                <a:rPr lang="en-US" altLang="ko-KR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,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문제의 원인 분석하기</a:t>
              </a: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8789328" y="2541002"/>
            <a:ext cx="2081872" cy="2133868"/>
            <a:chOff x="8789328" y="2109202"/>
            <a:chExt cx="2081872" cy="2133868"/>
          </a:xfrm>
        </p:grpSpPr>
        <p:sp>
          <p:nvSpPr>
            <p:cNvPr id="50" name="사각형: 둥근 모서리 49"/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04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9328" y="3213409"/>
              <a:ext cx="155101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해결책 탐색하기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08378" y="3882532"/>
              <a:ext cx="1821853" cy="360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해결책 탐색하기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6213" y="934312"/>
            <a:ext cx="6219427" cy="570464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지능 프로젝트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디자인 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목표 인식하기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데이터와 협력 자원 파악하기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9" name="그림 28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971292" y="2173732"/>
            <a:ext cx="6249416" cy="4417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6213" y="934312"/>
            <a:ext cx="6219427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지능 프로젝트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디자인 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목표 인식하기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데이터와 협력 자원 파악하기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30" name="그림 29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076450" y="2160270"/>
            <a:ext cx="3060382" cy="4500562"/>
          </a:xfrm>
          <a:prstGeom prst="rect">
            <a:avLst/>
          </a:prstGeom>
        </p:spPr>
      </p:pic>
      <p:pic>
        <p:nvPicPr>
          <p:cNvPr id="31" name="그림 30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6743700" y="2160270"/>
            <a:ext cx="3060382" cy="4500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6212" y="934312"/>
            <a:ext cx="5524102" cy="570464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방법과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선정해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방법과 도구 살펴보기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9" name="그림 28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36142" y="2520315"/>
            <a:ext cx="5040630" cy="3060382"/>
          </a:xfrm>
          <a:prstGeom prst="rect">
            <a:avLst/>
          </a:prstGeom>
        </p:spPr>
      </p:pic>
      <p:pic>
        <p:nvPicPr>
          <p:cNvPr id="30" name="그림 2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457949" y="2520315"/>
            <a:ext cx="5040630" cy="3060382"/>
          </a:xfrm>
          <a:prstGeom prst="rect">
            <a:avLst/>
          </a:prstGeom>
        </p:spPr>
      </p:pic>
      <p:sp>
        <p:nvSpPr>
          <p:cNvPr id="31" name="TextBox 16"/>
          <p:cNvSpPr txBox="1"/>
          <p:nvPr/>
        </p:nvSpPr>
        <p:spPr>
          <a:xfrm>
            <a:off x="940375" y="5735718"/>
            <a:ext cx="4317243" cy="415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메타버스 플랫폼 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‘ZEP’</a:t>
            </a:r>
          </a:p>
        </p:txBody>
      </p:sp>
      <p:sp>
        <p:nvSpPr>
          <p:cNvPr id="32" name="TextBox 16"/>
          <p:cNvSpPr txBox="1"/>
          <p:nvPr/>
        </p:nvSpPr>
        <p:spPr>
          <a:xfrm>
            <a:off x="6922075" y="5773818"/>
            <a:ext cx="4317243" cy="415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패들렛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데이터를 수집하고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이를 바탕으로 문제의 원인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사례 등을 분석해 봅시다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5524102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방법과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선정해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현재 상황 분석하기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097667"/>
            <a:ext cx="10184644" cy="415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‘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멘티미터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’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를 통하여 모둠에서 정한 인권 침해 문제의 원인 데이터를 수집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분석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46946" y="2215478"/>
            <a:ext cx="14488423" cy="79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25689112" descr="EMB00002a3071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39" y="2672678"/>
            <a:ext cx="6539613" cy="34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데이터를 수집하고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이를 바탕으로 문제의 원인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사례 등을 분석해 봅시다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5524102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방법과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선정해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현재 상황 분석하기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097667"/>
            <a:ext cx="1018464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ko-KR" altLang="en-US" spc="-150" dirty="0" smtClean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직접 설문 조사표를 만들어 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인권 침해 문제의 원인 데이터를 수집</a:t>
            </a:r>
            <a:r>
              <a:rPr lang="en-US" altLang="ko-KR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분석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28355" y="138715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25694872" descr="EMB00002a3071c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8940" y="1792596"/>
            <a:ext cx="3280641" cy="492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2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6212" y="934312"/>
            <a:ext cx="9515078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FB"/>
                </a:solidFill>
                <a:effectLst/>
                <a:latin typeface="나눔스퀘어라운드 ExtraBold"/>
                <a:ea typeface="나눔스퀘어라운드 ExtraBold"/>
              </a:rPr>
              <a:t>CC(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FB"/>
                </a:solidFill>
                <a:effectLst/>
                <a:latin typeface="나눔스퀘어라운드 ExtraBold"/>
                <a:ea typeface="나눔스퀘어라운드 ExtraBold"/>
              </a:rPr>
              <a:t>협력지능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FB"/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FB"/>
                </a:solidFill>
                <a:effectLst/>
                <a:latin typeface="나눔스퀘어라운드 ExtraBold"/>
                <a:ea typeface="나눔스퀘어라운드 ExtraBold"/>
              </a:rPr>
              <a:t> 플레이북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을 활용하여 해결책을 탐색해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해결책 탐색하기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9" name="그림 28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4249737" y="1979803"/>
            <a:ext cx="3692525" cy="4782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127885" y="1079786"/>
            <a:ext cx="78219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데이터를 활용하여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인권 문제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해결하기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: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결정 실행</a:t>
            </a:r>
          </a:p>
        </p:txBody>
      </p:sp>
      <p:grpSp>
        <p:nvGrpSpPr>
          <p:cNvPr id="61" name="그룹 60"/>
          <p:cNvGrpSpPr/>
          <p:nvPr/>
        </p:nvGrpSpPr>
        <p:grpSpPr>
          <a:xfrm>
            <a:off x="1594089" y="2541002"/>
            <a:ext cx="2081872" cy="2162443"/>
            <a:chOff x="1594089" y="2109202"/>
            <a:chExt cx="2081872" cy="2162443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01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4089" y="3213409"/>
              <a:ext cx="15453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해결책 결정하기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94089" y="3634882"/>
              <a:ext cx="1821853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탐색한 해결책 중</a:t>
              </a:r>
              <a:r>
                <a:rPr lang="en-US" altLang="ko-KR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,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최선의 안 결정하기</a:t>
              </a: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992502" y="2541002"/>
            <a:ext cx="2081872" cy="3000643"/>
            <a:chOff x="3992502" y="2109202"/>
            <a:chExt cx="2081872" cy="3000643"/>
          </a:xfrm>
        </p:grpSpPr>
        <p:sp>
          <p:nvSpPr>
            <p:cNvPr id="48" name="사각형: 둥근 모서리 47"/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02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2502" y="3213409"/>
              <a:ext cx="154723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데이터 처리하기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92502" y="3634882"/>
              <a:ext cx="1821853" cy="1474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관련 데이터를 수집</a:t>
              </a:r>
              <a:r>
                <a:rPr lang="en-US" altLang="ko-KR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,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가공</a:t>
              </a:r>
              <a:r>
                <a:rPr lang="en-US" altLang="ko-KR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,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분석하기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더 많은 데이터 수집을 위해 협력자 추가로 모으기</a:t>
              </a: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6390915" y="2541002"/>
            <a:ext cx="2081872" cy="2162443"/>
            <a:chOff x="6390915" y="2401302"/>
            <a:chExt cx="2081872" cy="2162443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03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0915" y="3505509"/>
              <a:ext cx="177772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협력 도구 이해하기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90915" y="3926982"/>
              <a:ext cx="1821853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협력 공간 및 도구의 사용 방법 익히기</a:t>
              </a: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8789328" y="2541002"/>
            <a:ext cx="2081872" cy="2162443"/>
            <a:chOff x="8789328" y="2109202"/>
            <a:chExt cx="2081872" cy="2162443"/>
          </a:xfrm>
        </p:grpSpPr>
        <p:sp>
          <p:nvSpPr>
            <p:cNvPr id="50" name="사각형: 둥근 모서리 49"/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04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9328" y="3213409"/>
              <a:ext cx="177961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협력 활동 실행하기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9328" y="3634882"/>
              <a:ext cx="1821853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협력 도구를 활용하여 홍보 자료 만들기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모둠별로 홍보 자료를 어떻게 만들지 기준에 맞추어 비교하고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결정해 봅시다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3952478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해결책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을 결정해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해결책 결정하기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3" name="직사각형 32"/>
          <p:cNvSpPr/>
          <p:nvPr/>
        </p:nvSpPr>
        <p:spPr>
          <a:xfrm>
            <a:off x="2370364" y="3429000"/>
            <a:ext cx="7451272" cy="2359479"/>
          </a:xfrm>
          <a:prstGeom prst="rect">
            <a:avLst/>
          </a:prstGeom>
          <a:solidFill>
            <a:srgbClr val="FFF2E3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914400">
              <a:spcBef>
                <a:spcPts val="0"/>
              </a:spcBef>
              <a:buNone/>
              <a:defRPr/>
            </a:pPr>
            <a:r>
              <a:rPr lang="ko-KR" altLang="en-US" sz="300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1. 들어갈 문구 정하기(세계 인권 선언문 참고)</a:t>
            </a:r>
          </a:p>
          <a:p>
            <a:pPr defTabSz="914400">
              <a:spcBef>
                <a:spcPts val="0"/>
              </a:spcBef>
              <a:buNone/>
              <a:defRPr/>
            </a:pPr>
            <a:r>
              <a:rPr lang="ko-KR" altLang="en-US" sz="300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2. 어떤 협력 도구를 사용할지 정하기</a:t>
            </a:r>
          </a:p>
          <a:p>
            <a:pPr defTabSz="914400">
              <a:spcBef>
                <a:spcPts val="0"/>
              </a:spcBef>
              <a:buNone/>
              <a:defRPr/>
            </a:pPr>
            <a:r>
              <a:rPr lang="ko-KR" altLang="en-US" sz="300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  예</a:t>
            </a:r>
            <a:r>
              <a:rPr lang="en-US" altLang="ko-KR" sz="300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300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 오토드로우</a:t>
            </a:r>
            <a:r>
              <a:rPr lang="en-US" altLang="ko-KR" sz="300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300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 잇셀프 등</a:t>
            </a:r>
          </a:p>
          <a:p>
            <a:pPr defTabSz="914400">
              <a:spcBef>
                <a:spcPts val="0"/>
              </a:spcBef>
              <a:buNone/>
              <a:defRPr/>
            </a:pPr>
            <a:r>
              <a:rPr lang="ko-KR" altLang="en-US" sz="3000">
                <a:solidFill>
                  <a:srgbClr val="000000"/>
                </a:solidFill>
                <a:latin typeface="나눔스퀘어라운드 ExtraBold"/>
                <a:ea typeface="나눔스퀘어라운드 ExtraBold"/>
              </a:rPr>
              <a:t>3. 배경과 소품 정하기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초등학교 </a:t>
            </a:r>
            <a:r>
              <a:rPr lang="en-US" altLang="ko-KR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5-6</a:t>
            </a: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학년</a:t>
            </a:r>
            <a:endParaRPr lang="ko-KR" altLang="en-US" sz="1600" spc="-150"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1460" y="523494"/>
            <a:ext cx="3782680" cy="3890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데이터를 활용하여 인권 문제 해결하기</a:t>
            </a:r>
          </a:p>
        </p:txBody>
      </p:sp>
      <p:sp>
        <p:nvSpPr>
          <p:cNvPr id="33" name="사각형: 둥근 모서리 32"/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  <a:p>
            <a:pPr algn="ctr">
              <a:defRPr/>
            </a:pPr>
            <a:r>
              <a:rPr lang="ko-KR" altLang="en-US" sz="28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목차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36" name="직선 연결선 35"/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/>
          <p:cNvSpPr/>
          <p:nvPr/>
        </p:nvSpPr>
        <p:spPr>
          <a:xfrm>
            <a:off x="1018247" y="2159477"/>
            <a:ext cx="2189457" cy="2554515"/>
          </a:xfrm>
          <a:prstGeom prst="roundRect">
            <a:avLst>
              <a:gd name="adj" fmla="val 16667"/>
            </a:avLst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ko-KR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01</a:t>
            </a:r>
          </a:p>
          <a:p>
            <a:pPr algn="ctr">
              <a:defRPr/>
            </a:pPr>
            <a:r>
              <a:rPr lang="ko-KR" altLang="en-US" sz="2400">
                <a:latin typeface="나눔스퀘어_ac Bold"/>
                <a:ea typeface="나눔스퀘어_ac Bold"/>
              </a:rPr>
              <a:t>문제 이해</a:t>
            </a:r>
          </a:p>
          <a:p>
            <a:pPr algn="ctr">
              <a:defRPr/>
            </a:pPr>
            <a:r>
              <a:rPr lang="ko-KR" altLang="en-US">
                <a:latin typeface="나눔스퀘어_ac Light"/>
                <a:ea typeface="나눔스퀘어_ac Light"/>
              </a:rPr>
              <a:t>인권 침해 문제 </a:t>
            </a:r>
          </a:p>
          <a:p>
            <a:pPr algn="ctr">
              <a:defRPr/>
            </a:pPr>
            <a:r>
              <a:rPr lang="ko-KR" altLang="en-US">
                <a:latin typeface="나눔스퀘어_ac Light"/>
                <a:ea typeface="나눔스퀘어_ac Light"/>
              </a:rPr>
              <a:t>알아보기</a:t>
            </a:r>
          </a:p>
        </p:txBody>
      </p:sp>
      <p:sp>
        <p:nvSpPr>
          <p:cNvPr id="38" name="사각형: 둥근 모서리 37"/>
          <p:cNvSpPr/>
          <p:nvPr/>
        </p:nvSpPr>
        <p:spPr>
          <a:xfrm>
            <a:off x="3549744" y="2159477"/>
            <a:ext cx="2189457" cy="2554515"/>
          </a:xfrm>
          <a:prstGeom prst="roundRect">
            <a:avLst>
              <a:gd name="adj" fmla="val 16667"/>
            </a:avLst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ko-KR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02</a:t>
            </a:r>
          </a:p>
          <a:p>
            <a:pPr algn="ctr">
              <a:defRPr/>
            </a:pPr>
            <a:r>
              <a:rPr lang="ko-KR" altLang="en-US" sz="2400">
                <a:latin typeface="나눔스퀘어_ac Bold"/>
                <a:ea typeface="나눔스퀘어_ac Bold"/>
              </a:rPr>
              <a:t>해결 탐구</a:t>
            </a:r>
          </a:p>
          <a:p>
            <a:pPr algn="ctr">
              <a:defRPr/>
            </a:pPr>
            <a:r>
              <a:rPr lang="ko-KR" altLang="en-US">
                <a:latin typeface="나눔스퀘어라운드 Light"/>
                <a:ea typeface="나눔스퀘어라운드 Light"/>
              </a:rPr>
              <a:t>인권 침해 문제의 원인을 분석하여 </a:t>
            </a:r>
          </a:p>
          <a:p>
            <a:pPr algn="ctr">
              <a:defRPr/>
            </a:pPr>
            <a:r>
              <a:rPr lang="ko-KR" altLang="en-US">
                <a:latin typeface="나눔스퀘어라운드 Light"/>
                <a:ea typeface="나눔스퀘어라운드 Light"/>
              </a:rPr>
              <a:t>홍보 자료 구상하기</a:t>
            </a:r>
          </a:p>
        </p:txBody>
      </p:sp>
      <p:sp>
        <p:nvSpPr>
          <p:cNvPr id="39" name="사각형: 둥근 모서리 38"/>
          <p:cNvSpPr/>
          <p:nvPr/>
        </p:nvSpPr>
        <p:spPr>
          <a:xfrm>
            <a:off x="6081240" y="2159477"/>
            <a:ext cx="2189457" cy="2554515"/>
          </a:xfrm>
          <a:prstGeom prst="roundRect">
            <a:avLst>
              <a:gd name="adj" fmla="val 16667"/>
            </a:avLst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ko-KR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03</a:t>
            </a:r>
          </a:p>
          <a:p>
            <a:pPr algn="ctr">
              <a:defRPr/>
            </a:pPr>
            <a:r>
              <a:rPr lang="ko-KR" altLang="en-US" sz="2400">
                <a:latin typeface="나눔스퀘어_ac Bold"/>
                <a:ea typeface="나눔스퀘어_ac Bold"/>
              </a:rPr>
              <a:t>결정 실행</a:t>
            </a:r>
          </a:p>
          <a:p>
            <a:pPr algn="ctr">
              <a:defRPr/>
            </a:pPr>
            <a:r>
              <a:rPr lang="ko-KR" altLang="en-US">
                <a:latin typeface="나눔스퀘어_ac Light"/>
                <a:ea typeface="나눔스퀘어_ac Light"/>
              </a:rPr>
              <a:t>인권 보호를 위한</a:t>
            </a:r>
          </a:p>
          <a:p>
            <a:pPr algn="ctr">
              <a:defRPr/>
            </a:pPr>
            <a:r>
              <a:rPr lang="ko-KR" altLang="en-US">
                <a:latin typeface="나눔스퀘어_ac Light"/>
                <a:ea typeface="나눔스퀘어_ac Light"/>
              </a:rPr>
              <a:t>홍보 자료 만들기</a:t>
            </a:r>
          </a:p>
          <a:p>
            <a:pPr algn="ctr">
              <a:defRPr/>
            </a:pPr>
            <a:endParaRPr lang="ko-KR" altLang="en-US" sz="2400">
              <a:latin typeface="나눔스퀘어_ac Bold"/>
              <a:ea typeface="나눔스퀘어_ac Bold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>
            <a:off x="1365489" y="349544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3896986" y="349544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6428482" y="34597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사각형: 둥근 모서리 24"/>
          <p:cNvSpPr/>
          <p:nvPr/>
        </p:nvSpPr>
        <p:spPr>
          <a:xfrm>
            <a:off x="8646504" y="2159477"/>
            <a:ext cx="2189457" cy="2554515"/>
          </a:xfrm>
          <a:prstGeom prst="roundRect">
            <a:avLst>
              <a:gd name="adj" fmla="val 16667"/>
            </a:avLst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ko-KR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04</a:t>
            </a:r>
          </a:p>
          <a:p>
            <a:pPr algn="ctr">
              <a:defRPr/>
            </a:pPr>
            <a:r>
              <a:rPr lang="ko-KR" altLang="en-US" sz="2400">
                <a:latin typeface="나눔스퀘어_ac Bold"/>
                <a:ea typeface="나눔스퀘어_ac Bold"/>
              </a:rPr>
              <a:t>학습 적용</a:t>
            </a:r>
          </a:p>
          <a:p>
            <a:pPr algn="ctr">
              <a:defRPr/>
            </a:pPr>
            <a:r>
              <a:rPr lang="ko-KR" altLang="en-US">
                <a:latin typeface="나눔스퀘어라운드 Light"/>
                <a:ea typeface="나눔스퀘어라운드 Light"/>
              </a:rPr>
              <a:t>메타버스 플랫폼을 활용하여 홍보 자료 발표하기</a:t>
            </a:r>
          </a:p>
        </p:txBody>
      </p:sp>
      <p:cxnSp>
        <p:nvCxnSpPr>
          <p:cNvPr id="26" name="직선 연결선 25"/>
          <p:cNvCxnSpPr/>
          <p:nvPr/>
        </p:nvCxnSpPr>
        <p:spPr>
          <a:xfrm>
            <a:off x="8993746" y="34597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(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오토드로우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)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https://www.autodraw.com/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7533878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익히고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홍보 자료를 만들어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도구 이해하기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협력 활동 실행하기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347222"/>
            <a:ext cx="10184644" cy="42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1.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오토드로우에 접속한다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pic>
        <p:nvPicPr>
          <p:cNvPr id="34" name="그림 33"/>
          <p:cNvPicPr/>
          <p:nvPr/>
        </p:nvPicPr>
        <p:blipFill rotWithShape="1">
          <a:blip r:embed="rId3">
            <a:lum/>
          </a:blip>
          <a:srcRect b="10340"/>
          <a:stretch>
            <a:fillRect/>
          </a:stretch>
        </p:blipFill>
        <p:spPr>
          <a:xfrm>
            <a:off x="3089846" y="2657474"/>
            <a:ext cx="6012307" cy="3599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(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오토드로우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)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https://www.autodraw.com/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7533878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익히고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홍보 자료를 만들어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도구 이해하기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협력 활동 실행하기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347222"/>
            <a:ext cx="10184644" cy="42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2.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나타내고자 하는 그림을 그린다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pic>
        <p:nvPicPr>
          <p:cNvPr id="35" name="그림 34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127311" y="2667000"/>
            <a:ext cx="5937377" cy="356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(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오토드로우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)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https://www.autodraw.com/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7533878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익히고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홍보 자료를 만들어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도구 이해하기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협력 활동 실행하기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347222"/>
            <a:ext cx="10184644" cy="42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3.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인공지능이 추천하는 그림 중 적절한 것을 선택한다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홍보 자료를 완성한다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pic>
        <p:nvPicPr>
          <p:cNvPr id="35" name="그림 34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051111" y="2628900"/>
            <a:ext cx="6089777" cy="3533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(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잇셀프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)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https:https://play.google.com/store/apps/details?id=com.aimonster.toonsquare&amp;hl=ko&amp;gl=US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7533878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익히고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홍보 자료를 만들어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도구 이해하기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협력 활동 실행하기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347222"/>
            <a:ext cx="10184644" cy="42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1.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플레이스토어에서 다운로드 후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앱을 실행한다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pic>
        <p:nvPicPr>
          <p:cNvPr id="35" name="그림 34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157982" y="3429000"/>
            <a:ext cx="5876036" cy="2607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(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잇셀프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)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https:https://play.google.com/store/apps/details?id=com.aimonster.toonsquare&amp;hl=ko&amp;gl=US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7533878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익히고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홍보 자료를 만들어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도구 이해하기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협력 활동 실행하기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347222"/>
            <a:ext cx="10184644" cy="42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2.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캐릭터를 선택하고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말풍선 등을 추가하여 입력한다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빨간색 원 안의 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‘AI’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버튼을 누른다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pic>
        <p:nvPicPr>
          <p:cNvPr id="36" name="그림 35"/>
          <p:cNvPicPr/>
          <p:nvPr/>
        </p:nvPicPr>
        <p:blipFill rotWithShape="1">
          <a:blip r:embed="rId3">
            <a:lum/>
          </a:blip>
          <a:srcRect t="4360" b="25690"/>
          <a:stretch>
            <a:fillRect/>
          </a:stretch>
        </p:blipFill>
        <p:spPr>
          <a:xfrm>
            <a:off x="4357878" y="2590800"/>
            <a:ext cx="3476244" cy="3704844"/>
          </a:xfrm>
          <a:prstGeom prst="rect">
            <a:avLst/>
          </a:prstGeom>
        </p:spPr>
      </p:pic>
      <p:sp>
        <p:nvSpPr>
          <p:cNvPr id="37" name="타원 36"/>
          <p:cNvSpPr/>
          <p:nvPr/>
        </p:nvSpPr>
        <p:spPr>
          <a:xfrm>
            <a:off x="5734050" y="5381625"/>
            <a:ext cx="704850" cy="7048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(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잇셀프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)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https:https://play.google.com/store/apps/details?id=com.aimonster.toonsquare&amp;hl=ko&amp;gl=US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7533878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도구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익히고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홍보 자료를 만들어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도구 이해하기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협력 활동 실행하기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347222"/>
            <a:ext cx="10184644" cy="42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3.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인공지능이 말풍선 안의 내용을 분석하여 캐릭터의 적절한 표정과 동작을 추천한다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pic>
        <p:nvPicPr>
          <p:cNvPr id="36" name="그림 35"/>
          <p:cNvPicPr/>
          <p:nvPr/>
        </p:nvPicPr>
        <p:blipFill rotWithShape="1">
          <a:blip r:embed="rId3">
            <a:lum/>
          </a:blip>
          <a:srcRect l="1740" t="6550" b="26550"/>
          <a:stretch>
            <a:fillRect/>
          </a:stretch>
        </p:blipFill>
        <p:spPr>
          <a:xfrm>
            <a:off x="4272153" y="2676525"/>
            <a:ext cx="3647694" cy="3606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127885" y="1079786"/>
            <a:ext cx="78219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데이터를 활용하여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인권 문제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해결하기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: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학습 적용</a:t>
            </a:r>
          </a:p>
        </p:txBody>
      </p:sp>
      <p:grpSp>
        <p:nvGrpSpPr>
          <p:cNvPr id="61" name="그룹 60"/>
          <p:cNvGrpSpPr/>
          <p:nvPr/>
        </p:nvGrpSpPr>
        <p:grpSpPr>
          <a:xfrm>
            <a:off x="1594089" y="2541002"/>
            <a:ext cx="2081872" cy="2438668"/>
            <a:chOff x="1594089" y="2109202"/>
            <a:chExt cx="2081872" cy="2438668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01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4089" y="3213409"/>
              <a:ext cx="13929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목표 달성 확인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94089" y="3634882"/>
              <a:ext cx="1821853" cy="912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문제 이해 단계에서 설정한 목표의 달성 확인하기</a:t>
              </a: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992502" y="2541002"/>
            <a:ext cx="2081872" cy="2438668"/>
            <a:chOff x="3992502" y="2109202"/>
            <a:chExt cx="2081872" cy="2438668"/>
          </a:xfrm>
        </p:grpSpPr>
        <p:sp>
          <p:nvSpPr>
            <p:cNvPr id="48" name="사각형: 둥근 모서리 47"/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02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2502" y="3213409"/>
              <a:ext cx="177583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협력 결과 공유하기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92502" y="3634882"/>
              <a:ext cx="1821853" cy="912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메타버스 플랫폼 </a:t>
              </a:r>
              <a:r>
                <a:rPr lang="en-US" altLang="ko-KR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‘ZEP’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을 통하여 홍보 자료 발표하기</a:t>
              </a: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6390915" y="2541002"/>
            <a:ext cx="2081872" cy="2162443"/>
            <a:chOff x="6390915" y="2401302"/>
            <a:chExt cx="2081872" cy="2162443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03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0915" y="3505509"/>
              <a:ext cx="200632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피드백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상호작용 확인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90915" y="3926982"/>
              <a:ext cx="1821853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피드백 주고 받기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수정 보완하기</a:t>
              </a: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8789328" y="2541002"/>
            <a:ext cx="2081872" cy="2438668"/>
            <a:chOff x="8789328" y="2109202"/>
            <a:chExt cx="2081872" cy="2438668"/>
          </a:xfrm>
        </p:grpSpPr>
        <p:sp>
          <p:nvSpPr>
            <p:cNvPr id="50" name="사각형: 둥근 모서리 49"/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04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9328" y="3213409"/>
              <a:ext cx="174151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협력지성 업데이트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9328" y="3634882"/>
              <a:ext cx="1821853" cy="912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홍보 자료를 지속적으로 사용하여 수정</a:t>
              </a:r>
              <a:r>
                <a:rPr lang="en-US" altLang="ko-KR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,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보완 확대하기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(ZEP)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https://zep.us/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0" y="934312"/>
            <a:ext cx="4390629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결과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를 발표해 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4138304" cy="359685"/>
            <a:chOff x="1153780" y="2590060"/>
            <a:chExt cx="2380242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3" y="2590060"/>
              <a:ext cx="2289759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결과 공유하기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1003678" y="6347222"/>
            <a:ext cx="10184644" cy="42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메타버스 플랫폼 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‘ZEP’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을 통하여 제작한 홍보 자료를 발표하고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서로 피드백을 해준다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pic>
        <p:nvPicPr>
          <p:cNvPr id="36" name="그림 35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089846" y="2457450"/>
            <a:ext cx="6012307" cy="361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pc="6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/>
                <a:ea typeface="나눔고딕"/>
              </a:rPr>
              <a:t>아이디어 생성을 위한 수업</a:t>
            </a:r>
            <a:endParaRPr lang="ko-KR" altLang="en-US" spc="600">
              <a:solidFill>
                <a:schemeClr val="bg1"/>
              </a:solidFill>
              <a:latin typeface="나눔고딕"/>
              <a:ea typeface="나눔고딕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CCI</a:t>
            </a:r>
            <a:b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</a:b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프로그램</a:t>
            </a:r>
            <a:endParaRPr lang="ko-KR" altLang="en-US" sz="2000" spc="-150"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7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0" name="타원 29"/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51535" y="2559050"/>
            <a:ext cx="10479406" cy="9061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데이터를 활용하여 인권 문제 해결하기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초등학교 </a:t>
            </a:r>
            <a:r>
              <a:rPr lang="en-US" altLang="ko-KR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5-6</a:t>
            </a: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학년</a:t>
            </a:r>
            <a:endParaRPr lang="ko-KR" altLang="en-US" sz="1600" spc="-150"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1032" name="타원 31"/>
          <p:cNvSpPr/>
          <p:nvPr/>
        </p:nvSpPr>
        <p:spPr>
          <a:xfrm>
            <a:off x="6353175" y="2309775"/>
            <a:ext cx="152400" cy="152400"/>
          </a:xfrm>
          <a:prstGeom prst="ellipse">
            <a:avLst/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033" name="타원 32"/>
          <p:cNvSpPr/>
          <p:nvPr/>
        </p:nvSpPr>
        <p:spPr>
          <a:xfrm>
            <a:off x="6911975" y="2309775"/>
            <a:ext cx="152400" cy="152400"/>
          </a:xfrm>
          <a:prstGeom prst="ellipse">
            <a:avLst/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034" name="타원 33"/>
          <p:cNvSpPr/>
          <p:nvPr/>
        </p:nvSpPr>
        <p:spPr>
          <a:xfrm>
            <a:off x="7693025" y="2309775"/>
            <a:ext cx="152400" cy="152400"/>
          </a:xfrm>
          <a:prstGeom prst="ellipse">
            <a:avLst/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035" name="타원 34"/>
          <p:cNvSpPr/>
          <p:nvPr/>
        </p:nvSpPr>
        <p:spPr>
          <a:xfrm>
            <a:off x="8267700" y="2309775"/>
            <a:ext cx="152400" cy="152400"/>
          </a:xfrm>
          <a:prstGeom prst="ellipse">
            <a:avLst/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127884" y="1079786"/>
            <a:ext cx="78219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데이터를 활용하여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인권 문제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해결하기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: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문제 이해</a:t>
            </a:r>
          </a:p>
        </p:txBody>
      </p:sp>
      <p:grpSp>
        <p:nvGrpSpPr>
          <p:cNvPr id="61" name="그룹 60"/>
          <p:cNvGrpSpPr/>
          <p:nvPr/>
        </p:nvGrpSpPr>
        <p:grpSpPr>
          <a:xfrm>
            <a:off x="1594089" y="2541002"/>
            <a:ext cx="2081872" cy="3000643"/>
            <a:chOff x="1594089" y="2109202"/>
            <a:chExt cx="2081872" cy="3000643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01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4089" y="3213409"/>
              <a:ext cx="13548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문제 제시하기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94089" y="3634882"/>
              <a:ext cx="1821853" cy="1474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정인이 사건 관련 영상 시청하기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이러한 사건이 발생하는 이유는 무엇일까</a:t>
              </a:r>
              <a:r>
                <a:rPr lang="en-US" altLang="ko-KR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?</a:t>
              </a: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5055064" y="2541002"/>
            <a:ext cx="2081872" cy="2438668"/>
            <a:chOff x="3992502" y="2109202"/>
            <a:chExt cx="2081872" cy="2438668"/>
          </a:xfrm>
        </p:grpSpPr>
        <p:sp>
          <p:nvSpPr>
            <p:cNvPr id="48" name="사각형: 둥근 모서리 47"/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02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2502" y="3213409"/>
              <a:ext cx="196105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문제 인식과 공감하기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92502" y="3634882"/>
              <a:ext cx="1821853" cy="912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가장 많이 발생하는 인권 침해 문제는 무엇일까</a:t>
              </a:r>
              <a:r>
                <a:rPr lang="en-US" altLang="ko-KR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?</a:t>
              </a: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8485549" y="2541002"/>
            <a:ext cx="2081872" cy="2162443"/>
            <a:chOff x="6390915" y="2401302"/>
            <a:chExt cx="2081872" cy="2162443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03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0915" y="3505509"/>
              <a:ext cx="1358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목표 확인하기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90915" y="3926982"/>
              <a:ext cx="1821853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문제 해결의 목표 설정하기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6214" y="934312"/>
            <a:ext cx="5289786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정인이 사건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에 대해 알고 있나요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?</a:t>
            </a:r>
          </a:p>
        </p:txBody>
      </p:sp>
      <p:pic>
        <p:nvPicPr>
          <p:cNvPr id="20" name="그림 19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213673" y="2493818"/>
            <a:ext cx="7764654" cy="4173682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7318661" y="1972477"/>
            <a:ext cx="4642824" cy="422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https://www.youtube.com/watch?v=9E0odEEteUA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1547509" cy="359685"/>
            <a:chOff x="1153780" y="2590060"/>
            <a:chExt cx="1547509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6" y="2590060"/>
              <a:ext cx="1457023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제시하기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1072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ko-KR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-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어떤 생각 또</a:t>
            </a:r>
            <a:r>
              <a:rPr lang="ko-KR" altLang="en-US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는 느낌이 드나요</a:t>
            </a:r>
            <a:r>
              <a:rPr lang="en-US" altLang="ko-KR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?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-</a:t>
            </a:r>
            <a:r>
              <a:rPr lang="ko-KR" altLang="en-US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ko-KR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‘</a:t>
            </a:r>
            <a:r>
              <a:rPr lang="ko-KR" altLang="en-US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정인이 사건</a:t>
            </a:r>
            <a:r>
              <a:rPr lang="en-US" altLang="ko-KR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’</a:t>
            </a:r>
            <a:r>
              <a:rPr lang="ko-KR" altLang="en-US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과 같은 일이 발생하는 이유는 무엇일까요</a:t>
            </a:r>
            <a:r>
              <a:rPr lang="en-US" altLang="ko-KR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?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-</a:t>
            </a:r>
            <a:r>
              <a:rPr lang="ko-KR" altLang="en-US" spc="-150" dirty="0">
                <a:ln w="9525">
                  <a:solidFill>
                    <a:schemeClr val="dk1">
                      <a:alpha val="0"/>
                    </a:scheme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 지난 시간에 알아본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en-US" altLang="ko-KR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‘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세계 인권 선언문</a:t>
            </a:r>
            <a:r>
              <a:rPr lang="en-US" altLang="ko-KR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’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의 </a:t>
            </a:r>
            <a:r>
              <a:rPr lang="en-US" altLang="ko-KR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30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개 조항 중  </a:t>
            </a:r>
            <a:r>
              <a:rPr lang="en-US" altLang="ko-KR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‘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정인이 사건</a:t>
            </a:r>
            <a:r>
              <a:rPr lang="en-US" altLang="ko-KR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’</a:t>
            </a:r>
            <a:r>
              <a:rPr lang="ko-KR" altLang="en-US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은 어떤 조항과 관련이 있을까요</a:t>
            </a:r>
            <a:r>
              <a:rPr lang="en-US" altLang="ko-KR" spc="-150" dirty="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4" y="934312"/>
            <a:ext cx="5289786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정인이 사건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에 대해 알고 있나요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?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1547509" cy="359685"/>
            <a:chOff x="1153780" y="2590060"/>
            <a:chExt cx="1547509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6" y="2590060"/>
              <a:ext cx="1457023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제시하기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5" name="그림 24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443264" y="3429000"/>
            <a:ext cx="5305472" cy="3065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‘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세계 인권 선언문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’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을 참고하여 멘티미터로 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dk1"/>
                </a:solidFill>
                <a:effectLst/>
                <a:latin typeface="나눔명조"/>
                <a:ea typeface="나눔명조"/>
              </a:rPr>
              <a:t>여러분의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생각을 남겨주세요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3" y="934312"/>
            <a:ext cx="8962627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가장 많이 발생하는 인권 침해는 무엇이라고 생각하나요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?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2690509" cy="359685"/>
            <a:chOff x="1153780" y="2590060"/>
            <a:chExt cx="1547509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5" y="2590060"/>
              <a:ext cx="1457023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인식과 공감하기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7" name="TextBox 16"/>
          <p:cNvSpPr txBox="1"/>
          <p:nvPr/>
        </p:nvSpPr>
        <p:spPr>
          <a:xfrm>
            <a:off x="1003677" y="2249567"/>
            <a:ext cx="10184644" cy="52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60000"/>
              </a:lnSpc>
              <a:spcBef>
                <a:spcPts val="0"/>
              </a:spcBef>
              <a:defRPr/>
            </a:pPr>
            <a:r>
              <a:rPr b="1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https://www.mentimeter.com</a:t>
            </a: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266819" y="2665660"/>
            <a:ext cx="5658361" cy="4154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우리 반 친구들의 설문 결과를 확인해 봅시다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3" y="934312"/>
            <a:ext cx="8962627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가장 많이 발생하는 인권 침해는 무엇이라고 생각하나요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?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2690509" cy="359685"/>
            <a:chOff x="1153780" y="2590060"/>
            <a:chExt cx="1547509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5" y="2590060"/>
              <a:ext cx="1457023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인식과 공감하기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8" name="그림 27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240724" y="2491168"/>
            <a:ext cx="7710551" cy="4119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6213" y="934312"/>
            <a:ext cx="10210402" cy="570464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FB"/>
                </a:solidFill>
                <a:effectLst/>
                <a:latin typeface="나눔스퀘어라운드 ExtraBold"/>
                <a:ea typeface="나눔스퀘어라운드 ExtraBold"/>
              </a:rPr>
              <a:t>CC(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FB"/>
                </a:solidFill>
                <a:effectLst/>
                <a:latin typeface="나눔스퀘어라운드 ExtraBold"/>
                <a:ea typeface="나눔스퀘어라운드 ExtraBold"/>
              </a:rPr>
              <a:t>협력지능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FB"/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FB"/>
                </a:solidFill>
                <a:effectLst/>
                <a:latin typeface="나눔스퀘어라운드 ExtraBold"/>
                <a:ea typeface="나눔스퀘어라운드 ExtraBold"/>
              </a:rPr>
              <a:t> 플레이북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을 활용하여 해결할 문제를 정리해봅시다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2690509" cy="359685"/>
            <a:chOff x="1153780" y="2590060"/>
            <a:chExt cx="1547509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5" y="2590060"/>
              <a:ext cx="1457023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인식과 공감하기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9" name="그림 28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4215529" y="2261508"/>
            <a:ext cx="3760941" cy="4205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7525" y="2059067"/>
            <a:ext cx="10184643" cy="41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문제 해결의 필요성을 확인하고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공감대를 형성해 봅시다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12" y="934312"/>
            <a:ext cx="6076553" cy="5704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인권 침해 문제는 왜 해결해야 할까요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?</a:t>
            </a:r>
          </a:p>
        </p:txBody>
      </p:sp>
      <p:grpSp>
        <p:nvGrpSpPr>
          <p:cNvPr id="22" name="그룹 6"/>
          <p:cNvGrpSpPr/>
          <p:nvPr/>
        </p:nvGrpSpPr>
        <p:grpSpPr>
          <a:xfrm>
            <a:off x="1012637" y="1657710"/>
            <a:ext cx="2690509" cy="359685"/>
            <a:chOff x="1153780" y="2590060"/>
            <a:chExt cx="1547509" cy="359685"/>
          </a:xfrm>
        </p:grpSpPr>
        <p:sp>
          <p:nvSpPr>
            <p:cNvPr id="23" name="TextBox 45"/>
            <p:cNvSpPr txBox="1"/>
            <p:nvPr/>
          </p:nvSpPr>
          <p:spPr>
            <a:xfrm>
              <a:off x="1244265" y="2590060"/>
              <a:ext cx="1457023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인식과 공감하기</a:t>
              </a:r>
            </a:p>
          </p:txBody>
        </p:sp>
        <p:sp>
          <p:nvSpPr>
            <p:cNvPr id="24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47" name="직사각형 46"/>
          <p:cNvSpPr/>
          <p:nvPr/>
        </p:nvSpPr>
        <p:spPr>
          <a:xfrm>
            <a:off x="1970314" y="2630849"/>
            <a:ext cx="8251372" cy="3826329"/>
          </a:xfrm>
          <a:prstGeom prst="rect">
            <a:avLst/>
          </a:prstGeom>
          <a:solidFill>
            <a:srgbClr val="FFF2E3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t"/>
          <a:lstStyle/>
          <a:p>
            <a:pPr>
              <a:defRPr/>
            </a:pPr>
            <a:endParaRPr lang="ko-KR" altLang="en-US"/>
          </a:p>
          <a:p>
            <a:pPr algn="ctr">
              <a:spcBef>
                <a:spcPts val="0"/>
              </a:spcBef>
              <a:defRPr/>
            </a:pPr>
            <a:r>
              <a:rPr kumimoji="0" lang="ko-KR" altLang="en-US" sz="2500" b="1" i="0" u="none" strike="noStrike" kern="1200" cap="none" spc="0" normalizeH="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학생 답변 예시</a:t>
            </a:r>
            <a:endParaRPr kumimoji="0" lang="ko-KR" altLang="en-US" sz="2000" b="0" i="0" u="none" strike="noStrike" kern="1200" cap="none" spc="0" normalizeH="0">
              <a:solidFill>
                <a:schemeClr val="tx1"/>
              </a:solidFill>
              <a:latin typeface="나눔스퀘어라운드 ExtraBold"/>
              <a:ea typeface="나눔스퀘어라운드 ExtraBold"/>
            </a:endParaRPr>
          </a:p>
          <a:p>
            <a:pPr>
              <a:defRPr/>
            </a:pPr>
            <a:endParaRPr lang="ko-KR" altLang="en-US" sz="2000">
              <a:solidFill>
                <a:schemeClr val="tx1"/>
              </a:solidFill>
              <a:latin typeface="나눔스퀘어라운드 ExtraBold"/>
              <a:ea typeface="나눔스퀘어라운드 ExtraBold"/>
            </a:endParaRPr>
          </a:p>
          <a:p>
            <a:pPr>
              <a:defRPr/>
            </a:pP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-</a:t>
            </a: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안심하고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안전하게 생활할 수 있는 환경이 만들어진다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.</a:t>
            </a:r>
          </a:p>
          <a:p>
            <a:pPr>
              <a:defRPr/>
            </a:pPr>
            <a:endParaRPr lang="en-US" altLang="ko-KR" sz="2000">
              <a:solidFill>
                <a:schemeClr val="tx1"/>
              </a:solidFill>
              <a:latin typeface="나눔스퀘어라운드 ExtraBold"/>
              <a:ea typeface="나눔스퀘어라운드 ExtraBold"/>
            </a:endParaRPr>
          </a:p>
          <a:p>
            <a:pPr>
              <a:defRPr/>
            </a:pP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-</a:t>
            </a: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차별받지 않고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자유로운 생활을 할 수 있다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.</a:t>
            </a:r>
          </a:p>
          <a:p>
            <a:pPr>
              <a:defRPr/>
            </a:pPr>
            <a:endParaRPr lang="en-US" altLang="ko-KR" sz="2000">
              <a:solidFill>
                <a:schemeClr val="tx1"/>
              </a:solidFill>
              <a:latin typeface="나눔스퀘어라운드 ExtraBold"/>
              <a:ea typeface="나눔스퀘어라운드 ExtraBold"/>
            </a:endParaRPr>
          </a:p>
          <a:p>
            <a:pPr>
              <a:defRPr/>
            </a:pP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-</a:t>
            </a: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차별받지 않고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,</a:t>
            </a:r>
            <a:r>
              <a:rPr lang="ko-KR" altLang="en-US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 평등한 생활을 할 수 있다</a:t>
            </a:r>
            <a:r>
              <a:rPr lang="en-US" altLang="ko-KR" sz="2000">
                <a:solidFill>
                  <a:schemeClr val="tx1"/>
                </a:solidFill>
                <a:latin typeface="나눔스퀘어라운드 ExtraBold"/>
                <a:ea typeface="나눔스퀘어라운드 Extra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 w="9525"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/>
            <a:ea typeface="나눔명조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910</Words>
  <Application>Microsoft Office PowerPoint</Application>
  <PresentationFormat>와이드스크린</PresentationFormat>
  <Paragraphs>195</Paragraphs>
  <Slides>28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40" baseType="lpstr">
      <vt:lpstr>나눔고딕</vt:lpstr>
      <vt:lpstr>나눔명조</vt:lpstr>
      <vt:lpstr>나눔스퀘어_ac Bold</vt:lpstr>
      <vt:lpstr>나눔스퀘어_ac Light</vt:lpstr>
      <vt:lpstr>나눔스퀘어라운드 Bold</vt:lpstr>
      <vt:lpstr>나눔스퀘어라운드 ExtraBold</vt:lpstr>
      <vt:lpstr>나눔스퀘어라운드 Light</vt:lpstr>
      <vt:lpstr>맑은 고딕</vt:lpstr>
      <vt:lpstr>Arial</vt:lpstr>
      <vt:lpstr>Calibri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jo</cp:lastModifiedBy>
  <cp:revision>57</cp:revision>
  <dcterms:created xsi:type="dcterms:W3CDTF">2021-10-14T08:13:29Z</dcterms:created>
  <dcterms:modified xsi:type="dcterms:W3CDTF">2022-09-19T14:15:46Z</dcterms:modified>
  <cp:version/>
</cp:coreProperties>
</file>