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7" r:id="rId4"/>
    <p:sldId id="260" r:id="rId5"/>
    <p:sldId id="268" r:id="rId6"/>
    <p:sldId id="269" r:id="rId7"/>
    <p:sldId id="270" r:id="rId8"/>
    <p:sldId id="272" r:id="rId9"/>
    <p:sldId id="273" r:id="rId10"/>
    <p:sldId id="274" r:id="rId11"/>
    <p:sldId id="275" r:id="rId12"/>
    <p:sldId id="276" r:id="rId13"/>
    <p:sldId id="303" r:id="rId14"/>
    <p:sldId id="279" r:id="rId15"/>
    <p:sldId id="280" r:id="rId16"/>
    <p:sldId id="281" r:id="rId17"/>
    <p:sldId id="282" r:id="rId18"/>
    <p:sldId id="283" r:id="rId19"/>
    <p:sldId id="277" r:id="rId20"/>
    <p:sldId id="278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</p:sldIdLst>
  <p:sldSz cx="12192000" cy="6858000"/>
  <p:notesSz cx="6858000" cy="9144000"/>
  <p:embeddedFontLst>
    <p:embeddedFont>
      <p:font typeface="나눔고딕" panose="020D0604000000000000" pitchFamily="50" charset="-127"/>
      <p:regular r:id="rId34"/>
      <p:bold r:id="rId35"/>
    </p:embeddedFont>
    <p:embeddedFont>
      <p:font typeface="나눔명조" panose="02020603020101020101" pitchFamily="18" charset="-127"/>
      <p:regular r:id="rId36"/>
      <p:bold r:id="rId37"/>
    </p:embeddedFont>
    <p:embeddedFont>
      <p:font typeface="나눔스퀘어라운드 Bold" panose="020B0600000101010101" pitchFamily="50" charset="-127"/>
      <p:bold r:id="rId38"/>
    </p:embeddedFont>
    <p:embeddedFont>
      <p:font typeface="나눔스퀘어라운드 ExtraBold" panose="020B0600000101010101" pitchFamily="50" charset="-127"/>
      <p:bold r:id="rId39"/>
    </p:embeddedFont>
    <p:embeddedFont>
      <p:font typeface="나눔스퀘어라운드 Light" panose="020B0600000101010101" pitchFamily="50" charset="-127"/>
      <p:regular r:id="rId40"/>
    </p:embeddedFont>
    <p:embeddedFont>
      <p:font typeface="나눔스퀘어라운드 Regular" panose="020B0600000101010101" pitchFamily="50" charset="-127"/>
      <p:regular r:id="rId41"/>
    </p:embeddedFont>
    <p:embeddedFont>
      <p:font typeface="맑은 고딕" panose="020B0503020000020004" pitchFamily="50" charset="-127"/>
      <p:regular r:id="rId42"/>
      <p:bold r:id="rId4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A3D6"/>
    <a:srgbClr val="F18101"/>
    <a:srgbClr val="377CA7"/>
    <a:srgbClr val="F45E5E"/>
    <a:srgbClr val="285B7A"/>
    <a:srgbClr val="C04C4C"/>
    <a:srgbClr val="F45A5A"/>
    <a:srgbClr val="2B6183"/>
    <a:srgbClr val="3679A4"/>
    <a:srgbClr val="F5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3372" autoAdjust="0"/>
  </p:normalViewPr>
  <p:slideViewPr>
    <p:cSldViewPr snapToGrid="0">
      <p:cViewPr varScale="1">
        <p:scale>
          <a:sx n="93" d="100"/>
          <a:sy n="93" d="100"/>
        </p:scale>
        <p:origin x="516" y="90"/>
      </p:cViewPr>
      <p:guideLst/>
    </p:cSldViewPr>
  </p:slideViewPr>
  <p:outlineViewPr>
    <p:cViewPr>
      <p:scale>
        <a:sx n="100" d="100"/>
        <a:sy n="100" d="100"/>
      </p:scale>
      <p:origin x="0" y="-196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28D6B-16A1-4365-8BF5-17F54FF6899B}" type="datetimeFigureOut">
              <a:rPr lang="ko-KR" altLang="en-US" smtClean="0"/>
              <a:t>2022-09-16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DE683-7120-4825-87A3-EFF575FCFE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13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821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329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3199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6644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8594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6926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9612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2585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2285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251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224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8777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0552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297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56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9693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81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6486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876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922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DE683-7120-4825-87A3-EFF575FCFE9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159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2022-09-16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2022-09-16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nd-anywhere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kBTzhmZJT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2719118" y="2559050"/>
            <a:ext cx="6753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학교 </a:t>
            </a:r>
            <a:r>
              <a:rPr lang="ko-KR" altLang="en-US" sz="5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4673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60261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68072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74104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2E1E28-22FB-45E3-A9EC-2448322BF846}"/>
              </a:ext>
            </a:extLst>
          </p:cNvPr>
          <p:cNvSpPr txBox="1"/>
          <p:nvPr/>
        </p:nvSpPr>
        <p:spPr>
          <a:xfrm rot="20816305">
            <a:off x="174662" y="1876913"/>
            <a:ext cx="5322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시각장애인을 위한</a:t>
            </a:r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10698504" descr="EMB000023ac4c7d">
            <a:extLst>
              <a:ext uri="{FF2B5EF4-FFF2-40B4-BE49-F238E27FC236}">
                <a16:creationId xmlns:a16="http://schemas.microsoft.com/office/drawing/2014/main" id="{65CB7DAD-A404-4A15-9982-92905554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8" y="338013"/>
            <a:ext cx="4284324" cy="6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5041185" y="1472146"/>
            <a:ext cx="6695927" cy="271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‘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좋은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’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해결책이 되기 위한 조건을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생각해보고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최종적으로 이 문제의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해결 방법을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찾아봅시다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정리하기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890E5-795D-4FA5-84D2-C8A181D9B2B1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B467F-C1C7-449D-9BBC-4E78D0B56946}"/>
              </a:ext>
            </a:extLst>
          </p:cNvPr>
          <p:cNvSpPr txBox="1"/>
          <p:nvPr/>
        </p:nvSpPr>
        <p:spPr>
          <a:xfrm>
            <a:off x="5041186" y="4533109"/>
            <a:ext cx="6695927" cy="160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예시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 ‘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좋은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’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해결책은 어떤 조건이 필요할까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–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학생인 우리가 해결할 수 있는 해결책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모두에게 안전한 해결책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8181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555158" y="1397000"/>
            <a:ext cx="11081684" cy="470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모둠별로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문제 해결을 위한 최종 목표를 발표해봅시다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이를 해결하기 위해 필요한 데이터 혹은 정보는 무엇이 있나요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누구 또는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무엇과 협력을 해야 하나요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만든 것을 어떻게 활용할 수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있을까요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BF87B-0C12-4C7F-A5A3-7D678BCB214E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</p:spTree>
    <p:extLst>
      <p:ext uri="{BB962C8B-B14F-4D97-AF65-F5344CB8AC3E}">
        <p14:creationId xmlns:p14="http://schemas.microsoft.com/office/powerpoint/2010/main" val="264059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7833159" y="2413241"/>
            <a:ext cx="3797188" cy="269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디자인 캔버스에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목표에 따른 필요한 자원들을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정리해봅시다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411096240" descr="EMB000023ac4c7e">
            <a:extLst>
              <a:ext uri="{FF2B5EF4-FFF2-40B4-BE49-F238E27FC236}">
                <a16:creationId xmlns:a16="http://schemas.microsoft.com/office/drawing/2014/main" id="{22A571CE-5028-41CF-90B8-EBA5167B0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30" y="1614874"/>
            <a:ext cx="6873411" cy="47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</p:spTree>
    <p:extLst>
      <p:ext uri="{BB962C8B-B14F-4D97-AF65-F5344CB8AC3E}">
        <p14:creationId xmlns:p14="http://schemas.microsoft.com/office/powerpoint/2010/main" val="138326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EFD581-3476-484E-81C4-8316D1E4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C4452B3-E3FC-4474-8533-B1667B0D7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53AF5F1-5380-4465-B943-954B8FFB0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88" y="174514"/>
            <a:ext cx="5188518" cy="650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36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1277688" y="1509377"/>
            <a:ext cx="9160856" cy="138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모둠원들과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데이터 및 정보를 주고받고 관리할 수 있는 협력도구 사용법을 알아봅시다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2C9B0D2-6127-4F3A-BAE3-94F4031C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2418897"/>
            <a:ext cx="19264765" cy="48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411076280" descr="EMB000023ac4c7f">
            <a:extLst>
              <a:ext uri="{FF2B5EF4-FFF2-40B4-BE49-F238E27FC236}">
                <a16:creationId xmlns:a16="http://schemas.microsoft.com/office/drawing/2014/main" id="{0B7AB765-851E-48AB-8CF0-13F9196A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45" y="2876098"/>
            <a:ext cx="3215811" cy="36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621FCDC9-0C62-49E6-A828-CA415EDA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156" y="2418897"/>
            <a:ext cx="17626235" cy="53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3" name="_x409881184" descr="EMB000023ac4c80">
            <a:extLst>
              <a:ext uri="{FF2B5EF4-FFF2-40B4-BE49-F238E27FC236}">
                <a16:creationId xmlns:a16="http://schemas.microsoft.com/office/drawing/2014/main" id="{7933E083-914D-478B-9351-8D3ADE25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04" y="2876098"/>
            <a:ext cx="2414427" cy="378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678E7B-E41D-4AFB-B314-A677D24CC244}"/>
              </a:ext>
            </a:extLst>
          </p:cNvPr>
          <p:cNvSpPr txBox="1"/>
          <p:nvPr/>
        </p:nvSpPr>
        <p:spPr>
          <a:xfrm>
            <a:off x="44789" y="4017873"/>
            <a:ext cx="3314860" cy="715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센드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애니웨어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91F4FA-C787-4BAE-AE50-2D82C11232B0}"/>
              </a:ext>
            </a:extLst>
          </p:cNvPr>
          <p:cNvSpPr txBox="1"/>
          <p:nvPr/>
        </p:nvSpPr>
        <p:spPr>
          <a:xfrm>
            <a:off x="8324675" y="4041897"/>
            <a:ext cx="3314860" cy="715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구글 드라이브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6980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996727" y="1303455"/>
            <a:ext cx="10198546" cy="138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센드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애니웨어는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기기 간 자료를 자유롭게 주고 받을 수 있는 도구입니다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2C9B0D2-6127-4F3A-BAE3-94F4031C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2418897"/>
            <a:ext cx="19264765" cy="48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1FCDC9-0C62-49E6-A828-CA415EDA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156" y="2418897"/>
            <a:ext cx="17626235" cy="53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3C6D9-E438-429C-A7B0-7F4FFD116EAE}"/>
              </a:ext>
            </a:extLst>
          </p:cNvPr>
          <p:cNvSpPr txBox="1"/>
          <p:nvPr/>
        </p:nvSpPr>
        <p:spPr>
          <a:xfrm>
            <a:off x="820100" y="3858455"/>
            <a:ext cx="10198546" cy="138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lnSpc>
                <a:spcPct val="120000"/>
              </a:lnSpc>
              <a:buAutoNum type="arabicPeriod"/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PC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에서는 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https://send-anywhere.com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로 접속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marL="742950" indent="-742950" algn="ctr">
              <a:lnSpc>
                <a:spcPct val="120000"/>
              </a:lnSpc>
              <a:buAutoNum type="arabicPeriod"/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휴대폰에서는 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“Send anywhere”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어플 다운로드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A224A-7032-4DF8-88BF-64FD3741D05E}"/>
              </a:ext>
            </a:extLst>
          </p:cNvPr>
          <p:cNvSpPr txBox="1"/>
          <p:nvPr/>
        </p:nvSpPr>
        <p:spPr>
          <a:xfrm>
            <a:off x="537081" y="2990149"/>
            <a:ext cx="1655972" cy="71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0FA3D6"/>
                </a:highlight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[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0FA3D6"/>
                </a:highlight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사용법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0FA3D6"/>
                </a:highlight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30327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2C9B0D2-6127-4F3A-BAE3-94F4031C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2418897"/>
            <a:ext cx="19264765" cy="48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1FCDC9-0C62-49E6-A828-CA415EDA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156" y="2418897"/>
            <a:ext cx="17626235" cy="53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3C6D9-E438-429C-A7B0-7F4FFD116EAE}"/>
              </a:ext>
            </a:extLst>
          </p:cNvPr>
          <p:cNvSpPr txBox="1"/>
          <p:nvPr/>
        </p:nvSpPr>
        <p:spPr>
          <a:xfrm>
            <a:off x="552972" y="2418897"/>
            <a:ext cx="6145779" cy="271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3.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보내는 기기에서 자료를 선택하고 보내기 클릭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4.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받는 기기에서 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6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자리 숫자키를 입력하면 다운로드 완료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5C22E00-67FB-45E4-94A1-4A037CCD7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9008" y="12530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411616992" descr="EMB000023ac4c83">
            <a:extLst>
              <a:ext uri="{FF2B5EF4-FFF2-40B4-BE49-F238E27FC236}">
                <a16:creationId xmlns:a16="http://schemas.microsoft.com/office/drawing/2014/main" id="{0576264C-466E-4050-86FE-43ABC4332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" b="42766"/>
          <a:stretch>
            <a:fillRect/>
          </a:stretch>
        </p:blipFill>
        <p:spPr bwMode="auto">
          <a:xfrm>
            <a:off x="6814882" y="1097303"/>
            <a:ext cx="2397125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9ED0BD9-3478-4985-87FE-292330F71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953" y="29962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39549800" descr="EMB00002a206110">
            <a:extLst>
              <a:ext uri="{FF2B5EF4-FFF2-40B4-BE49-F238E27FC236}">
                <a16:creationId xmlns:a16="http://schemas.microsoft.com/office/drawing/2014/main" id="{761C7A15-04D7-4679-AD66-77F82F6E6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 b="46761"/>
          <a:stretch>
            <a:fillRect/>
          </a:stretch>
        </p:blipFill>
        <p:spPr bwMode="auto">
          <a:xfrm>
            <a:off x="8804953" y="3453494"/>
            <a:ext cx="2563813" cy="261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1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996727" y="1303455"/>
            <a:ext cx="10198546" cy="138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구글 드라이브는 클라우드에서 여러 가지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파일을 공유하고 보관할 수 있는 도구입니다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2C9B0D2-6127-4F3A-BAE3-94F4031C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2418897"/>
            <a:ext cx="19264765" cy="48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1FCDC9-0C62-49E6-A828-CA415EDA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156" y="2418897"/>
            <a:ext cx="17626235" cy="53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3C6D9-E438-429C-A7B0-7F4FFD116EAE}"/>
              </a:ext>
            </a:extLst>
          </p:cNvPr>
          <p:cNvSpPr txBox="1"/>
          <p:nvPr/>
        </p:nvSpPr>
        <p:spPr>
          <a:xfrm>
            <a:off x="820099" y="3858455"/>
            <a:ext cx="10615037" cy="2048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lnSpc>
                <a:spcPct val="120000"/>
              </a:lnSpc>
              <a:buFontTx/>
              <a:buAutoNum type="arabicPeriod"/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PC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에서는 </a:t>
            </a:r>
            <a:r>
              <a:rPr lang="en-US" altLang="ko-KR" sz="36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www.google.co.kr/intl/ko/drive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로 접속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marL="742950" indent="-742950" algn="ctr">
              <a:lnSpc>
                <a:spcPct val="120000"/>
              </a:lnSpc>
              <a:buAutoNum type="arabicPeriod"/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휴대폰에서는 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구글 드라이브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”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어플 다운로드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marL="742950" indent="-742950" algn="ctr">
              <a:lnSpc>
                <a:spcPct val="120000"/>
              </a:lnSpc>
              <a:buAutoNum type="arabicPeriod"/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구글 아이디로 로그인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구글 워크스페이스 교사 생성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A224A-7032-4DF8-88BF-64FD3741D05E}"/>
              </a:ext>
            </a:extLst>
          </p:cNvPr>
          <p:cNvSpPr txBox="1"/>
          <p:nvPr/>
        </p:nvSpPr>
        <p:spPr>
          <a:xfrm>
            <a:off x="537081" y="2990149"/>
            <a:ext cx="1655972" cy="71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0FA3D6"/>
                </a:highlight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[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0FA3D6"/>
                </a:highlight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사용법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0FA3D6"/>
                </a:highlight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7969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2C9B0D2-6127-4F3A-BAE3-94F4031C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2418897"/>
            <a:ext cx="19264765" cy="48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1FCDC9-0C62-49E6-A828-CA415EDA4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156" y="2418897"/>
            <a:ext cx="17626235" cy="53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3C6D9-E438-429C-A7B0-7F4FFD116EAE}"/>
              </a:ext>
            </a:extLst>
          </p:cNvPr>
          <p:cNvSpPr txBox="1"/>
          <p:nvPr/>
        </p:nvSpPr>
        <p:spPr>
          <a:xfrm>
            <a:off x="208181" y="1875427"/>
            <a:ext cx="6597841" cy="404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4.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모둠장인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친구가 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‘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공유 드라이브 만들기‘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5. ‘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멤버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관리＇에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우리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모둠원들의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이메일을 입력하여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모둠원을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초대하면 문서함에 있는 모든 파일을 공유할 수 있음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5C22E00-67FB-45E4-94A1-4A037CCD7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9008" y="12530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9ED0BD9-3478-4985-87FE-292330F71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953" y="29962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3AC81C5-ADCE-42A6-BAB5-FBDBF7A54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E99259B-91F5-4D53-B7C8-995C89685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334" y="29962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22EE372-49EF-49EF-AD40-3F24BDBF3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28" y="1467664"/>
            <a:ext cx="5068007" cy="257210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0E58B49-4265-40E9-A03C-1197F358F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882" y="4252060"/>
            <a:ext cx="4830146" cy="1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0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378612" y="523494"/>
            <a:ext cx="4275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시각장애인을 위한 우리 학교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5840E82-82FE-4A83-A991-07EA190F0431}"/>
              </a:ext>
            </a:extLst>
          </p:cNvPr>
          <p:cNvGrpSpPr/>
          <p:nvPr/>
        </p:nvGrpSpPr>
        <p:grpSpPr>
          <a:xfrm>
            <a:off x="4813311" y="2151742"/>
            <a:ext cx="2565378" cy="2554515"/>
            <a:chOff x="6350760" y="2157318"/>
            <a:chExt cx="2565378" cy="2554515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EF024E02-2404-4CE5-B0C7-1BC729C1B750}"/>
                </a:ext>
              </a:extLst>
            </p:cNvPr>
            <p:cNvSpPr/>
            <p:nvPr/>
          </p:nvSpPr>
          <p:spPr>
            <a:xfrm>
              <a:off x="6350760" y="2157318"/>
              <a:ext cx="2565378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</a:p>
            <a:p>
              <a:pPr algn="ctr"/>
              <a:r>
                <a:rPr lang="ko-KR" altLang="en-US" sz="2400" spc="-150" dirty="0" err="1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안내봇</a:t>
              </a:r>
              <a:r>
                <a:rPr lang="ko-KR" altLang="en-US" sz="2400" spc="-15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만들기</a:t>
              </a:r>
              <a:endParaRPr lang="en-US" altLang="ko-KR" sz="24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10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pc="-150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시각장애인을 위한</a:t>
              </a:r>
              <a:endParaRPr lang="en-US" altLang="ko-KR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r>
                <a:rPr lang="ko-KR" altLang="en-US" spc="-150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우리 학교 </a:t>
              </a:r>
              <a:r>
                <a:rPr lang="ko-KR" altLang="en-US" spc="-150" dirty="0" err="1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안내봇</a:t>
              </a:r>
              <a:r>
                <a:rPr lang="ko-KR" altLang="en-US" spc="-150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만들기</a:t>
              </a:r>
              <a:endParaRPr lang="en-US" altLang="ko-KR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98DF2FC9-20BF-41A7-B7F8-E650785AF9EE}"/>
                </a:ext>
              </a:extLst>
            </p:cNvPr>
            <p:cNvCxnSpPr>
              <a:cxnSpLocks/>
            </p:cNvCxnSpPr>
            <p:nvPr/>
          </p:nvCxnSpPr>
          <p:spPr>
            <a:xfrm>
              <a:off x="7002097" y="3711396"/>
              <a:ext cx="126270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15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378612" y="523494"/>
            <a:ext cx="4275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시각장애인을 위한 우리 학교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6A6AB6CA-88FF-407C-BCF9-23A2FF98DE78}"/>
              </a:ext>
            </a:extLst>
          </p:cNvPr>
          <p:cNvSpPr/>
          <p:nvPr/>
        </p:nvSpPr>
        <p:spPr>
          <a:xfrm>
            <a:off x="6350760" y="2157318"/>
            <a:ext cx="2565378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</a:p>
          <a:p>
            <a:pPr algn="ctr"/>
            <a:r>
              <a:rPr lang="ko-KR" altLang="en-US" sz="2400" spc="-150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안내봇</a:t>
            </a:r>
            <a:r>
              <a:rPr lang="ko-KR" altLang="en-US" sz="24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만들기</a:t>
            </a:r>
            <a:endParaRPr lang="en-US" altLang="ko-KR" sz="24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0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시각장애인을 위한</a:t>
            </a:r>
            <a:endParaRPr lang="en-US" altLang="ko-KR" spc="-150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우리 학교 </a:t>
            </a:r>
            <a:r>
              <a:rPr lang="ko-KR" altLang="en-US" spc="-150" dirty="0" err="1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안내봇</a:t>
            </a:r>
            <a:r>
              <a:rPr lang="ko-KR" altLang="en-US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 만들기</a:t>
            </a:r>
            <a:endParaRPr lang="en-US" altLang="ko-KR" spc="-150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A69D9C86-EBA9-4B63-AE47-FEC10216F3F3}"/>
              </a:ext>
            </a:extLst>
          </p:cNvPr>
          <p:cNvSpPr/>
          <p:nvPr/>
        </p:nvSpPr>
        <p:spPr>
          <a:xfrm>
            <a:off x="3275862" y="2169730"/>
            <a:ext cx="2565378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</a:p>
          <a:p>
            <a:pPr algn="ctr"/>
            <a:r>
              <a:rPr lang="ko-KR" altLang="en-US" sz="24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계획하기</a:t>
            </a:r>
            <a:endParaRPr lang="en-US" altLang="ko-KR" sz="24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0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문제해결을 위한 방법</a:t>
            </a:r>
            <a:r>
              <a: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,</a:t>
            </a: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협력 도구 계획하기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>
            <a:cxnSpLocks/>
          </p:cNvCxnSpPr>
          <p:nvPr/>
        </p:nvCxnSpPr>
        <p:spPr>
          <a:xfrm>
            <a:off x="957072" y="3711396"/>
            <a:ext cx="12627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34E8742-0E6B-4653-99BE-B3E51BFEBC22}"/>
              </a:ext>
            </a:extLst>
          </p:cNvPr>
          <p:cNvSpPr/>
          <p:nvPr/>
        </p:nvSpPr>
        <p:spPr>
          <a:xfrm>
            <a:off x="200964" y="2169730"/>
            <a:ext cx="2565378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</a:p>
          <a:p>
            <a:pPr algn="ctr"/>
            <a:r>
              <a:rPr lang="ko-KR" altLang="en-US" sz="20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우리 학교 돌아보기</a:t>
            </a:r>
            <a:endParaRPr lang="en-US" altLang="ko-KR" sz="20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0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시각장애인의 관점에서</a:t>
            </a:r>
            <a:endParaRPr lang="en-US" altLang="ko-KR" spc="-150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살펴보기</a:t>
            </a:r>
            <a:endParaRPr lang="ko-KR" altLang="en-US" sz="20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>
            <a:cxnSpLocks/>
          </p:cNvCxnSpPr>
          <p:nvPr/>
        </p:nvCxnSpPr>
        <p:spPr>
          <a:xfrm>
            <a:off x="456713" y="3711396"/>
            <a:ext cx="20913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>
            <a:cxnSpLocks/>
          </p:cNvCxnSpPr>
          <p:nvPr/>
        </p:nvCxnSpPr>
        <p:spPr>
          <a:xfrm>
            <a:off x="3927199" y="3711396"/>
            <a:ext cx="12627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>
            <a:cxnSpLocks/>
          </p:cNvCxnSpPr>
          <p:nvPr/>
        </p:nvCxnSpPr>
        <p:spPr>
          <a:xfrm>
            <a:off x="7002097" y="3711396"/>
            <a:ext cx="12627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BD0504E4-E3B2-492B-B8B3-6D185372C8B5}"/>
              </a:ext>
            </a:extLst>
          </p:cNvPr>
          <p:cNvSpPr/>
          <p:nvPr/>
        </p:nvSpPr>
        <p:spPr>
          <a:xfrm>
            <a:off x="9425658" y="2133755"/>
            <a:ext cx="2565378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</a:p>
          <a:p>
            <a:pPr algn="ctr"/>
            <a:r>
              <a:rPr lang="ko-KR" altLang="en-US" sz="24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더 나아가기</a:t>
            </a:r>
            <a:endParaRPr lang="en-US" altLang="ko-KR" sz="10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600" spc="-15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완성된 결과물을 보고 </a:t>
            </a:r>
            <a:endParaRPr lang="en-US" altLang="ko-KR" spc="-150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배움 나누기</a:t>
            </a:r>
            <a:endParaRPr lang="en-US" altLang="ko-KR" spc="-150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D54501AA-F131-45FB-B179-2AB42C1FA1DD}"/>
              </a:ext>
            </a:extLst>
          </p:cNvPr>
          <p:cNvCxnSpPr>
            <a:cxnSpLocks/>
          </p:cNvCxnSpPr>
          <p:nvPr/>
        </p:nvCxnSpPr>
        <p:spPr>
          <a:xfrm>
            <a:off x="10118031" y="3711396"/>
            <a:ext cx="12627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919949" y="1959092"/>
            <a:ext cx="10352099" cy="71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우리가 정한 해결책은 무엇인가요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92A58-33B4-4064-8DEA-FF9B73AAF57D}"/>
              </a:ext>
            </a:extLst>
          </p:cNvPr>
          <p:cNvSpPr txBox="1"/>
          <p:nvPr/>
        </p:nvSpPr>
        <p:spPr>
          <a:xfrm>
            <a:off x="1413400" y="3379806"/>
            <a:ext cx="9365195" cy="160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예시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정문에서 우리 교실로 오는 길을 안내하는 </a:t>
            </a: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안내봇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만들기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점자유도블록이 끝나는 </a:t>
            </a: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급식실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앞에서 우리 교실로 오는 길을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안내하는 </a:t>
            </a: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안내봇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만들기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등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4411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930223" y="1363545"/>
            <a:ext cx="10792590" cy="138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만들기 위해 필요한 데이터가 무엇인지 생각해보고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모둠별로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데이터를 수집하여 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6FC3D3C-489F-4E94-B763-E4F65C4FB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94" y="2853636"/>
            <a:ext cx="3405470" cy="397525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A98049F-EE64-4C24-8FE4-AE4200EB0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99"/>
          <a:stretch/>
        </p:blipFill>
        <p:spPr>
          <a:xfrm>
            <a:off x="5762171" y="2853636"/>
            <a:ext cx="4470889" cy="387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9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5381182" y="2116235"/>
            <a:ext cx="6487718" cy="337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잠깐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! 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여러분들이 수집하고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가공하고 분석하는 데이터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윤리적으로 괜찮을까요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플레이북의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질문에 답하며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점검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6F320-360B-4B4A-8B03-61A1463B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85963"/>
            <a:ext cx="39184985" cy="7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307598288" descr="EMB00002a206121">
            <a:extLst>
              <a:ext uri="{FF2B5EF4-FFF2-40B4-BE49-F238E27FC236}">
                <a16:creationId xmlns:a16="http://schemas.microsoft.com/office/drawing/2014/main" id="{DFAE0653-53C9-4C1E-BB1D-E46ADB16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7" y="171237"/>
            <a:ext cx="4510355" cy="65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453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2852141" y="1344933"/>
            <a:ext cx="6487718" cy="138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만들기 위해 엔트리의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인공지능 기능을 배워 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6F320-360B-4B4A-8B03-61A1463B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85963"/>
            <a:ext cx="39184985" cy="7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24E117-3267-4B9F-A169-905C80C79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689" y="2409290"/>
            <a:ext cx="38154973" cy="118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439550016" descr="EMB00002a206140">
            <a:extLst>
              <a:ext uri="{FF2B5EF4-FFF2-40B4-BE49-F238E27FC236}">
                <a16:creationId xmlns:a16="http://schemas.microsoft.com/office/drawing/2014/main" id="{505CCA0A-B7FE-4BA8-BA2A-5E99AD55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44" y="2871219"/>
            <a:ext cx="4530903" cy="34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525DE548-4952-41CC-BBD1-7DE00E59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80" y="2332932"/>
            <a:ext cx="39518932" cy="114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439551096" descr="EMB00002a206141">
            <a:extLst>
              <a:ext uri="{FF2B5EF4-FFF2-40B4-BE49-F238E27FC236}">
                <a16:creationId xmlns:a16="http://schemas.microsoft.com/office/drawing/2014/main" id="{DF7DC709-709D-4DB0-82D2-0241EEB4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425" y="2794630"/>
            <a:ext cx="3787231" cy="35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3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119215" y="1290715"/>
            <a:ext cx="11983742" cy="71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만들기 위해 엔트리의 인공지능 기능을 배워 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6F320-360B-4B4A-8B03-61A1463B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85963"/>
            <a:ext cx="39184985" cy="7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24E117-3267-4B9F-A169-905C80C79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689" y="2409290"/>
            <a:ext cx="38154973" cy="118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5DE548-4952-41CC-BBD1-7DE00E59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80" y="2332932"/>
            <a:ext cx="39518932" cy="114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1777A5F-E959-4BB3-8055-5D1280CA6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027" y="2576435"/>
            <a:ext cx="6562725" cy="29908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76FBCE2-3B88-46E3-AD6E-252A725DF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67" y="2238082"/>
            <a:ext cx="6092260" cy="37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23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1571938" y="1448380"/>
            <a:ext cx="9528219" cy="71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우리 모둠이 만들고 싶은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계획해 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6F320-360B-4B4A-8B03-61A1463B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85963"/>
            <a:ext cx="39184985" cy="7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24E117-3267-4B9F-A169-905C80C79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689" y="2409290"/>
            <a:ext cx="38154973" cy="118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5DE548-4952-41CC-BBD1-7DE00E59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80" y="2332932"/>
            <a:ext cx="39518932" cy="114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1064D3-E429-4F20-A0E0-B6CA49264631}"/>
              </a:ext>
            </a:extLst>
          </p:cNvPr>
          <p:cNvSpPr txBox="1"/>
          <p:nvPr/>
        </p:nvSpPr>
        <p:spPr>
          <a:xfrm>
            <a:off x="1413402" y="2483723"/>
            <a:ext cx="9686755" cy="366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20000"/>
              </a:lnSpc>
              <a:buAutoNum type="arabicPeriod"/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사진을 찍었을 때 정문에서 오르막을 바라보는 장소일 경우 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“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오르막이 시작됩니다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10m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정도 걸어가면 오르막이 끝납니다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.”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라고 말해주기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514350" indent="-514350" algn="ctr">
              <a:lnSpc>
                <a:spcPct val="120000"/>
              </a:lnSpc>
              <a:buAutoNum type="arabicPeriod"/>
            </a:pP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2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층 현관일 경우 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“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여기는 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2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층 현관입니다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발 매트를 따라 걸으면서 문을 </a:t>
            </a: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통과하세요＂라고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말해주기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514350" indent="-514350" algn="ctr">
              <a:lnSpc>
                <a:spcPct val="120000"/>
              </a:lnSpc>
              <a:buAutoNum type="arabicPeriod"/>
            </a:pP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2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층 현관문을 통과하고 난 경우 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 “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왼쪽으로 가면 엘리베이터를 탈 수 있고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오른쪽으로 가면 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1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학년 </a:t>
            </a: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교실입니다＂라고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말해주기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8316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1626092" y="2847765"/>
            <a:ext cx="9528219" cy="138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완성한 결과물을 테스트해보고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수정 및 보완해봅시다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6F320-360B-4B4A-8B03-61A1463B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85963"/>
            <a:ext cx="39184985" cy="7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24E117-3267-4B9F-A169-905C80C79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689" y="2409290"/>
            <a:ext cx="38154973" cy="118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5DE548-4952-41CC-BBD1-7DE00E59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80" y="2332932"/>
            <a:ext cx="39518932" cy="114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63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378612" y="523494"/>
            <a:ext cx="4275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시각장애인을 위한 우리 학교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00BB62-46CB-4350-9852-0D89B6D8D51A}"/>
              </a:ext>
            </a:extLst>
          </p:cNvPr>
          <p:cNvGrpSpPr/>
          <p:nvPr/>
        </p:nvGrpSpPr>
        <p:grpSpPr>
          <a:xfrm>
            <a:off x="4813311" y="2151742"/>
            <a:ext cx="2565378" cy="2554515"/>
            <a:chOff x="9425658" y="2133755"/>
            <a:chExt cx="2565378" cy="2554515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F83830CC-BF12-4713-AB24-E7684E7C69BF}"/>
                </a:ext>
              </a:extLst>
            </p:cNvPr>
            <p:cNvSpPr/>
            <p:nvPr/>
          </p:nvSpPr>
          <p:spPr>
            <a:xfrm>
              <a:off x="9425658" y="2133755"/>
              <a:ext cx="2565378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</a:p>
            <a:p>
              <a:pPr algn="ctr"/>
              <a:r>
                <a:rPr lang="ko-KR" altLang="en-US" sz="2400" spc="-15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더 나아가기</a:t>
              </a:r>
              <a:endParaRPr lang="en-US" altLang="ko-KR" sz="10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16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pc="-150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완성된 결과물을 보고 </a:t>
              </a:r>
              <a:endParaRPr lang="en-US" altLang="ko-KR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r>
                <a:rPr lang="ko-KR" altLang="en-US" spc="-150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배움 나누기</a:t>
              </a:r>
              <a:endParaRPr lang="en-US" altLang="ko-KR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C0ED30C7-0B1E-48AC-BE09-F734A6434005}"/>
                </a:ext>
              </a:extLst>
            </p:cNvPr>
            <p:cNvCxnSpPr>
              <a:cxnSpLocks/>
            </p:cNvCxnSpPr>
            <p:nvPr/>
          </p:nvCxnSpPr>
          <p:spPr>
            <a:xfrm>
              <a:off x="10118031" y="3711396"/>
              <a:ext cx="126270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1948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DF098-5D62-4D43-8CD9-C0E402A92038}"/>
              </a:ext>
            </a:extLst>
          </p:cNvPr>
          <p:cNvSpPr txBox="1"/>
          <p:nvPr/>
        </p:nvSpPr>
        <p:spPr>
          <a:xfrm>
            <a:off x="1626092" y="1695811"/>
            <a:ext cx="9528219" cy="71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모둠별로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최종완성한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발표해봅시다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6F320-360B-4B4A-8B03-61A1463B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85963"/>
            <a:ext cx="39184985" cy="7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24E117-3267-4B9F-A169-905C80C79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689" y="2409290"/>
            <a:ext cx="38154973" cy="118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5DE548-4952-41CC-BBD1-7DE00E59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80" y="2332932"/>
            <a:ext cx="39518932" cy="114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34138-0262-4801-99BF-6F42269D2417}"/>
              </a:ext>
            </a:extLst>
          </p:cNvPr>
          <p:cNvSpPr txBox="1"/>
          <p:nvPr/>
        </p:nvSpPr>
        <p:spPr>
          <a:xfrm>
            <a:off x="1626091" y="3111867"/>
            <a:ext cx="9528219" cy="271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발표할 때 들어가야 할 내용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: </a:t>
            </a: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어떤 문제를 해결하고자 했나요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협력 도구는 무엇을 사용했나요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어떤 데이터를 사용했나요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7759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6F320-360B-4B4A-8B03-61A1463B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85963"/>
            <a:ext cx="39184985" cy="7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24E117-3267-4B9F-A169-905C80C79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689" y="2409290"/>
            <a:ext cx="38154973" cy="118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5DE548-4952-41CC-BBD1-7DE00E59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80" y="2332932"/>
            <a:ext cx="39518932" cy="114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34138-0262-4801-99BF-6F42269D2417}"/>
              </a:ext>
            </a:extLst>
          </p:cNvPr>
          <p:cNvSpPr txBox="1"/>
          <p:nvPr/>
        </p:nvSpPr>
        <p:spPr>
          <a:xfrm>
            <a:off x="1490427" y="1909016"/>
            <a:ext cx="9528219" cy="337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다른 모둠의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사용해 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다른 모둠의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안내봇에서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내가 더 알고 싶거나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더 알려주고 싶은 내용이 있다면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이야기 나누어 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68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378612" y="523494"/>
            <a:ext cx="4275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시각장애인을 위한 우리 학교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5B3E184-DCFD-4D95-9D82-49B55918FF9D}"/>
              </a:ext>
            </a:extLst>
          </p:cNvPr>
          <p:cNvGrpSpPr/>
          <p:nvPr/>
        </p:nvGrpSpPr>
        <p:grpSpPr>
          <a:xfrm>
            <a:off x="456636" y="2015379"/>
            <a:ext cx="6921976" cy="2554515"/>
            <a:chOff x="456713" y="2030298"/>
            <a:chExt cx="6921976" cy="2554515"/>
          </a:xfrm>
        </p:grpSpPr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31397EF5-475C-471D-A4E1-716049F11933}"/>
                </a:ext>
              </a:extLst>
            </p:cNvPr>
            <p:cNvCxnSpPr>
              <a:cxnSpLocks/>
            </p:cNvCxnSpPr>
            <p:nvPr/>
          </p:nvCxnSpPr>
          <p:spPr>
            <a:xfrm>
              <a:off x="957072" y="3711396"/>
              <a:ext cx="12627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434E8742-0E6B-4653-99BE-B3E51BFEBC22}"/>
                </a:ext>
              </a:extLst>
            </p:cNvPr>
            <p:cNvSpPr/>
            <p:nvPr/>
          </p:nvSpPr>
          <p:spPr>
            <a:xfrm>
              <a:off x="4813311" y="2030298"/>
              <a:ext cx="2565378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</a:p>
            <a:p>
              <a:pPr algn="ctr"/>
              <a:r>
                <a:rPr lang="ko-KR" altLang="en-US" sz="2000" spc="-15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우리 학교 돌아보기</a:t>
              </a:r>
              <a:endParaRPr lang="en-US" altLang="ko-KR" sz="20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10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spc="-150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시각장애인의 관점에서</a:t>
              </a:r>
              <a:endParaRPr lang="en-US" altLang="ko-KR" spc="-150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r>
                <a:rPr lang="ko-KR" altLang="en-US" spc="-150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살펴보기</a:t>
              </a:r>
              <a:endParaRPr lang="ko-KR" altLang="en-US" sz="20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3DDDC908-CBA5-4747-8AA6-9E0062752EC5}"/>
                </a:ext>
              </a:extLst>
            </p:cNvPr>
            <p:cNvCxnSpPr>
              <a:cxnSpLocks/>
            </p:cNvCxnSpPr>
            <p:nvPr/>
          </p:nvCxnSpPr>
          <p:spPr>
            <a:xfrm>
              <a:off x="456713" y="3711396"/>
              <a:ext cx="209137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7727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902798-9320-4C00-9356-42234A4F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119188"/>
            <a:ext cx="40823335" cy="8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CCCD75-4DA9-4460-8D09-E9DAA7CC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64" y="482599"/>
            <a:ext cx="22320418" cy="7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19DB7-D5D8-42BF-86DF-D3C4A068FA0F}"/>
              </a:ext>
            </a:extLst>
          </p:cNvPr>
          <p:cNvSpPr txBox="1"/>
          <p:nvPr/>
        </p:nvSpPr>
        <p:spPr>
          <a:xfrm>
            <a:off x="8625041" y="672263"/>
            <a:ext cx="239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6F320-360B-4B4A-8B03-61A1463B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85963"/>
            <a:ext cx="39184985" cy="7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24E117-3267-4B9F-A169-905C80C79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689" y="2409290"/>
            <a:ext cx="38154973" cy="118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5DE548-4952-41CC-BBD1-7DE00E59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80" y="2332932"/>
            <a:ext cx="39518932" cy="114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34138-0262-4801-99BF-6F42269D2417}"/>
              </a:ext>
            </a:extLst>
          </p:cNvPr>
          <p:cNvSpPr txBox="1"/>
          <p:nvPr/>
        </p:nvSpPr>
        <p:spPr>
          <a:xfrm>
            <a:off x="547305" y="2241414"/>
            <a:ext cx="11298798" cy="271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우리가 만든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더 잘 사용하기 위해서는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어떤 것이 필요할까요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앞으로 우리는 이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안내봇을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어떻게 활용하는 것이 좋을까요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528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2719118" y="2559050"/>
            <a:ext cx="6753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학교 </a:t>
            </a:r>
            <a:r>
              <a:rPr lang="ko-KR" altLang="en-US" sz="5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4673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60261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68072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74104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2E1E28-22FB-45E3-A9EC-2448322BF846}"/>
              </a:ext>
            </a:extLst>
          </p:cNvPr>
          <p:cNvSpPr txBox="1"/>
          <p:nvPr/>
        </p:nvSpPr>
        <p:spPr>
          <a:xfrm rot="20816305">
            <a:off x="174662" y="1876913"/>
            <a:ext cx="5322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시각장애인을 위한</a:t>
            </a:r>
          </a:p>
        </p:txBody>
      </p:sp>
    </p:spTree>
    <p:extLst>
      <p:ext uri="{BB962C8B-B14F-4D97-AF65-F5344CB8AC3E}">
        <p14:creationId xmlns:p14="http://schemas.microsoft.com/office/powerpoint/2010/main" val="385405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6627724" y="2226394"/>
            <a:ext cx="5420250" cy="402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영상을 보고 알게 된 점은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무엇인가요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여러분도 장애물이나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점자유도블록을 본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경험이 있나요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ko-KR" altLang="en-US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833159" y="672263"/>
            <a:ext cx="3185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학교 돌아보기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온라인 미디어 3" title="[ENG SUB] 시각장애를 가진 내가 장애물을 피해 길을 가는 방법😎 [원샷]">
            <a:hlinkClick r:id="" action="ppaction://media"/>
            <a:extLst>
              <a:ext uri="{FF2B5EF4-FFF2-40B4-BE49-F238E27FC236}">
                <a16:creationId xmlns:a16="http://schemas.microsoft.com/office/drawing/2014/main" id="{DFC42C8B-A47C-4845-BAC0-C0099DAA85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6677" y="2081480"/>
            <a:ext cx="6181047" cy="34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663192" y="1384082"/>
            <a:ext cx="11254154" cy="138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우리 학교 상황은 어떨까요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안대를 끼고 정문에서부터 이동을 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FF0D418-098F-4A0C-B7F6-F9EBB7CE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47" y="2943511"/>
            <a:ext cx="4571999" cy="3429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160223C-18A5-447B-990E-FB3504239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35" y="2943512"/>
            <a:ext cx="4571999" cy="3428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E4F50E-A46D-4186-8052-770D6BF79334}"/>
              </a:ext>
            </a:extLst>
          </p:cNvPr>
          <p:cNvSpPr txBox="1"/>
          <p:nvPr/>
        </p:nvSpPr>
        <p:spPr>
          <a:xfrm>
            <a:off x="7833159" y="672263"/>
            <a:ext cx="3185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학교 돌아보기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109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632368" y="2075503"/>
            <a:ext cx="11254154" cy="337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20000"/>
              </a:lnSpc>
              <a:buAutoNum type="arabicPeriod"/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안대를 끼고 걸어보니 느낌이 어땠나요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점자 블록은 어떤 길로 연결되어 있나요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시각장애인이 우리 학교에 방문했을 때 길을 잘 찾을 수 있을까요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차량출입금지 표지판이나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바리케이트는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왜 필요할까요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40A77-0C53-40C2-BCAD-1C0495184D05}"/>
              </a:ext>
            </a:extLst>
          </p:cNvPr>
          <p:cNvSpPr txBox="1"/>
          <p:nvPr/>
        </p:nvSpPr>
        <p:spPr>
          <a:xfrm>
            <a:off x="7833159" y="672263"/>
            <a:ext cx="3185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학교 돌아보기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019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5041186" y="1524575"/>
            <a:ext cx="6695927" cy="269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모둠원들과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함께 협력하여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협력지능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플레이북을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정리하며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우리가 해결해야 할 문제가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무엇인지 정의해봅시다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40A77-0C53-40C2-BCAD-1C0495184D05}"/>
              </a:ext>
            </a:extLst>
          </p:cNvPr>
          <p:cNvSpPr txBox="1"/>
          <p:nvPr/>
        </p:nvSpPr>
        <p:spPr>
          <a:xfrm>
            <a:off x="7833159" y="672263"/>
            <a:ext cx="3185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학교 돌아보기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10931264" descr="EMB000023ac4c7c">
            <a:extLst>
              <a:ext uri="{FF2B5EF4-FFF2-40B4-BE49-F238E27FC236}">
                <a16:creationId xmlns:a16="http://schemas.microsoft.com/office/drawing/2014/main" id="{7A662F97-A5F9-4A4D-98EA-9273E578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7" y="238421"/>
            <a:ext cx="4448710" cy="638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6E78AE-03D3-497C-A42C-B07E86DCE298}"/>
              </a:ext>
            </a:extLst>
          </p:cNvPr>
          <p:cNvSpPr txBox="1"/>
          <p:nvPr/>
        </p:nvSpPr>
        <p:spPr>
          <a:xfrm>
            <a:off x="5041186" y="4533109"/>
            <a:ext cx="6695927" cy="160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예시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해결하려는 문제는 무엇인가요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 </a:t>
            </a:r>
          </a:p>
          <a:p>
            <a:pPr algn="ctr">
              <a:lnSpc>
                <a:spcPct val="120000"/>
              </a:lnSpc>
            </a:pP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–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시각장애인이 우리 학교를 방문했을 때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불편함이 없도록 하고 싶다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835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378612" y="523494"/>
            <a:ext cx="4275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시각장애인을 위한 우리 학교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안내봇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만들기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022EEAA-1C88-4EA9-948D-849D7B002A86}"/>
              </a:ext>
            </a:extLst>
          </p:cNvPr>
          <p:cNvGrpSpPr/>
          <p:nvPr/>
        </p:nvGrpSpPr>
        <p:grpSpPr>
          <a:xfrm>
            <a:off x="4813234" y="2151742"/>
            <a:ext cx="2565378" cy="2554515"/>
            <a:chOff x="3275862" y="2169730"/>
            <a:chExt cx="2565378" cy="2554515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C34C106D-3173-46BF-890B-BE4F36E41CDB}"/>
                </a:ext>
              </a:extLst>
            </p:cNvPr>
            <p:cNvSpPr/>
            <p:nvPr/>
          </p:nvSpPr>
          <p:spPr>
            <a:xfrm>
              <a:off x="3275862" y="2169730"/>
              <a:ext cx="2565378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</a:p>
            <a:p>
              <a:pPr algn="ctr"/>
              <a:r>
                <a:rPr lang="ko-KR" altLang="en-US" sz="2400" spc="-15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계획하기</a:t>
              </a:r>
              <a:endParaRPr lang="en-US" altLang="ko-KR" sz="24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10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endParaRPr lang="en-US" altLang="ko-KR" sz="900" spc="-15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문제해결을 위한 방법</a:t>
              </a:r>
              <a:r>
                <a:rPr lang="en-US" altLang="ko-KR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</a:t>
              </a: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 도구 계획하기</a:t>
              </a:r>
              <a:endPara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841CBBAC-F95D-4D35-95B6-F50D8FA67BA5}"/>
                </a:ext>
              </a:extLst>
            </p:cNvPr>
            <p:cNvCxnSpPr>
              <a:cxnSpLocks/>
            </p:cNvCxnSpPr>
            <p:nvPr/>
          </p:nvCxnSpPr>
          <p:spPr>
            <a:xfrm>
              <a:off x="3927199" y="3711396"/>
              <a:ext cx="126270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993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4903597" y="1397000"/>
            <a:ext cx="6695927" cy="404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모둠별로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정리한 </a:t>
            </a: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플레이북을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보며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이야기 나누어 봅시다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문제를 해결할 때 생길 수 있는</a:t>
            </a: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한계점들에는</a:t>
            </a:r>
            <a:r>
              <a:rPr lang="ko-KR" altLang="en-US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무엇이 있었나요</a:t>
            </a:r>
            <a:r>
              <a:rPr lang="en-US" altLang="ko-KR" sz="3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  <a:p>
            <a:pPr algn="ctr">
              <a:lnSpc>
                <a:spcPct val="120000"/>
              </a:lnSpc>
            </a:pPr>
            <a:endParaRPr lang="en-US" altLang="ko-KR" sz="36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A4C8838-13A5-488F-97B3-83BCA0C88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153" y="939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40A77-0C53-40C2-BCAD-1C0495184D05}"/>
              </a:ext>
            </a:extLst>
          </p:cNvPr>
          <p:cNvSpPr txBox="1"/>
          <p:nvPr/>
        </p:nvSpPr>
        <p:spPr>
          <a:xfrm>
            <a:off x="9416925" y="672263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계획하기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27947-2356-46A5-B9E1-356C24B3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87" y="-218779"/>
            <a:ext cx="44837392" cy="8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10931264" descr="EMB000023ac4c7c">
            <a:extLst>
              <a:ext uri="{FF2B5EF4-FFF2-40B4-BE49-F238E27FC236}">
                <a16:creationId xmlns:a16="http://schemas.microsoft.com/office/drawing/2014/main" id="{7A662F97-A5F9-4A4D-98EA-9273E578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7" y="238421"/>
            <a:ext cx="4448710" cy="638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EC81CD-3B94-4720-A206-05029C414BBB}"/>
              </a:ext>
            </a:extLst>
          </p:cNvPr>
          <p:cNvSpPr txBox="1"/>
          <p:nvPr/>
        </p:nvSpPr>
        <p:spPr>
          <a:xfrm>
            <a:off x="5041186" y="5102171"/>
            <a:ext cx="6695927" cy="108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예시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) 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장애물을 제거하면 학교 오르막으로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차들이 무단으로 들어올 수 있습니다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270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770</Words>
  <Application>Microsoft Office PowerPoint</Application>
  <PresentationFormat>와이드스크린</PresentationFormat>
  <Paragraphs>215</Paragraphs>
  <Slides>31</Slides>
  <Notes>21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1" baseType="lpstr">
      <vt:lpstr>나눔스퀘어라운드 Bold</vt:lpstr>
      <vt:lpstr>나눔스퀘어라운드 ExtraBold</vt:lpstr>
      <vt:lpstr>나눔고딕</vt:lpstr>
      <vt:lpstr>Arial</vt:lpstr>
      <vt:lpstr>나눔스퀘어_ac Bold</vt:lpstr>
      <vt:lpstr>맑은 고딕</vt:lpstr>
      <vt:lpstr>나눔스퀘어라운드 Regular</vt:lpstr>
      <vt:lpstr>나눔명조</vt:lpstr>
      <vt:lpstr>나눔스퀘어라운드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47</cp:revision>
  <dcterms:created xsi:type="dcterms:W3CDTF">2021-10-14T08:13:29Z</dcterms:created>
  <dcterms:modified xsi:type="dcterms:W3CDTF">2022-09-16T15:27:11Z</dcterms:modified>
</cp:coreProperties>
</file>