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autoCompressPictures="0">
  <p:sldMasterIdLst>
    <p:sldMasterId id="2147483677" r:id="rId1"/>
  </p:sldMasterIdLst>
  <p:notesMasterIdLst>
    <p:notesMasterId r:id="rId2"/>
  </p:notesMasterIdLst>
  <p:handoutMasterIdLst>
    <p:handoutMasterId r:id="rId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mAuthor id="1" name="user" initials="u" lastIdx="1" clrIdx="0"/>
</p:cmAuthorLst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16508"/>
    <p:restoredTop sz="93051" autoAdjust="0"/>
  </p:normalViewPr>
  <p:slideViewPr>
    <p:cSldViewPr snapToGrid="0">
      <p:cViewPr>
        <p:scale>
          <a:sx n="100" d="100"/>
          <a:sy n="100" d="100"/>
        </p:scale>
        <p:origin x="648" y="90"/>
      </p:cViewPr>
      <p:guideLst>
        <p:guide orient="horz" pos="2159"/>
        <p:guide pos="383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7.xml"  /><Relationship Id="rId11" Type="http://schemas.openxmlformats.org/officeDocument/2006/relationships/slide" Target="slides/slide8.xml"  /><Relationship Id="rId12" Type="http://schemas.openxmlformats.org/officeDocument/2006/relationships/slide" Target="slides/slide9.xml"  /><Relationship Id="rId13" Type="http://schemas.openxmlformats.org/officeDocument/2006/relationships/slide" Target="slides/slide10.xml"  /><Relationship Id="rId14" Type="http://schemas.openxmlformats.org/officeDocument/2006/relationships/slide" Target="slides/slide11.xml"  /><Relationship Id="rId15" Type="http://schemas.openxmlformats.org/officeDocument/2006/relationships/slide" Target="slides/slide12.xml"  /><Relationship Id="rId16" Type="http://schemas.openxmlformats.org/officeDocument/2006/relationships/slide" Target="slides/slide13.xml"  /><Relationship Id="rId17" Type="http://schemas.openxmlformats.org/officeDocument/2006/relationships/slide" Target="slides/slide14.xml"  /><Relationship Id="rId18" Type="http://schemas.openxmlformats.org/officeDocument/2006/relationships/slide" Target="slides/slide15.xml"  /><Relationship Id="rId19" Type="http://schemas.openxmlformats.org/officeDocument/2006/relationships/slide" Target="slides/slide16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7.xml"  /><Relationship Id="rId21" Type="http://schemas.openxmlformats.org/officeDocument/2006/relationships/slide" Target="slides/slide18.xml"  /><Relationship Id="rId22" Type="http://schemas.openxmlformats.org/officeDocument/2006/relationships/slide" Target="slides/slide19.xml"  /><Relationship Id="rId23" Type="http://schemas.openxmlformats.org/officeDocument/2006/relationships/slide" Target="slides/slide20.xml"  /><Relationship Id="rId24" Type="http://schemas.openxmlformats.org/officeDocument/2006/relationships/slide" Target="slides/slide21.xml"  /><Relationship Id="rId25" Type="http://schemas.openxmlformats.org/officeDocument/2006/relationships/slide" Target="slides/slide22.xml"  /><Relationship Id="rId26" Type="http://schemas.openxmlformats.org/officeDocument/2006/relationships/slide" Target="slides/slide23.xml"  /><Relationship Id="rId27" Type="http://schemas.openxmlformats.org/officeDocument/2006/relationships/slide" Target="slides/slide24.xml"  /><Relationship Id="rId28" Type="http://schemas.openxmlformats.org/officeDocument/2006/relationships/slide" Target="slides/slide25.xml"  /><Relationship Id="rId29" Type="http://schemas.openxmlformats.org/officeDocument/2006/relationships/slide" Target="slides/slide26.xml"  /><Relationship Id="rId3" Type="http://schemas.openxmlformats.org/officeDocument/2006/relationships/handoutMaster" Target="handoutMasters/handoutMaster1.xml"  /><Relationship Id="rId30" Type="http://schemas.openxmlformats.org/officeDocument/2006/relationships/slide" Target="slides/slide27.xml"  /><Relationship Id="rId31" Type="http://schemas.openxmlformats.org/officeDocument/2006/relationships/slide" Target="slides/slide28.xml"  /><Relationship Id="rId32" Type="http://schemas.openxmlformats.org/officeDocument/2006/relationships/slide" Target="slides/slide29.xml"  /><Relationship Id="rId33" Type="http://schemas.openxmlformats.org/officeDocument/2006/relationships/slide" Target="slides/slide30.xml"  /><Relationship Id="rId34" Type="http://schemas.openxmlformats.org/officeDocument/2006/relationships/slide" Target="slides/slide31.xml"  /><Relationship Id="rId35" Type="http://schemas.openxmlformats.org/officeDocument/2006/relationships/slide" Target="slides/slide32.xml"  /><Relationship Id="rId36" Type="http://schemas.openxmlformats.org/officeDocument/2006/relationships/slide" Target="slides/slide33.xml"  /><Relationship Id="rId37" Type="http://schemas.openxmlformats.org/officeDocument/2006/relationships/slide" Target="slides/slide34.xml"  /><Relationship Id="rId38" Type="http://schemas.openxmlformats.org/officeDocument/2006/relationships/slide" Target="slides/slide35.xml"  /><Relationship Id="rId39" Type="http://schemas.openxmlformats.org/officeDocument/2006/relationships/commentAuthors" Target="commentAuthors.xml"  /><Relationship Id="rId4" Type="http://schemas.openxmlformats.org/officeDocument/2006/relationships/slide" Target="slides/slide1.xml"  /><Relationship Id="rId40" Type="http://schemas.openxmlformats.org/officeDocument/2006/relationships/presProps" Target="presProps.xml"  /><Relationship Id="rId41" Type="http://schemas.openxmlformats.org/officeDocument/2006/relationships/viewProps" Target="viewProps.xml"  /><Relationship Id="rId42" Type="http://schemas.openxmlformats.org/officeDocument/2006/relationships/theme" Target="theme/theme1.xml"  /><Relationship Id="rId43" Type="http://schemas.openxmlformats.org/officeDocument/2006/relationships/tableStyles" Target="tableStyles.xml"  /><Relationship Id="rId5" Type="http://schemas.openxmlformats.org/officeDocument/2006/relationships/slide" Target="slides/slide2.xml"  /><Relationship Id="rId6" Type="http://schemas.openxmlformats.org/officeDocument/2006/relationships/slide" Target="slides/slide3.xml"  /><Relationship Id="rId7" Type="http://schemas.openxmlformats.org/officeDocument/2006/relationships/slide" Target="slides/slide4.xml"  /><Relationship Id="rId8" Type="http://schemas.openxmlformats.org/officeDocument/2006/relationships/slide" Target="slides/slide5.xml"  /><Relationship Id="rId9" Type="http://schemas.openxmlformats.org/officeDocument/2006/relationships/slide" Target="slides/slide6.xml"  /></Relationships>
</file>

<file path=ppt/handoutMasters/_rels/handout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3.xml"  /></Relationships>
</file>

<file path=ppt/handoutMasters/handoutMaster1.xml><?xml version="1.0" encoding="utf-8"?>
<p:handout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D8D7A7C4-C82A-4D21-9AB0-F0C5A1D3EF09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F450E784-2449-4FFD-AA69-3F5CFAA75BCB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E2B2BC9D-A816-4D0A-858B-1D023B3A8ACA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09F4262C-968C-4EE9-8164-CE16364706B3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11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12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13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14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1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31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3" name="슬라이드 노트 개체 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슬라이드 번호 개체 틀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09F4262C-968C-4EE9-8164-CE16364706B3}" type="slidenum">
              <a:rPr lang="en-US" altLang="en-US"/>
              <a:pPr lvl="0">
                <a:defRPr/>
              </a:pPr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1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Relationship Id="rId2" Type="http://schemas.openxmlformats.org/officeDocument/2006/relationships/image" Target="../media/image4.png"  /><Relationship Id="rId3" Type="http://schemas.openxmlformats.org/officeDocument/2006/relationships/image" Target="../media/image2.png"  /><Relationship Id="rId4" Type="http://schemas.openxmlformats.org/officeDocument/2006/relationships/image" Target="../media/image5.png"  /></Relationships>
</file>

<file path=ppt/slideLayouts/slideLayout1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>
              <a:defRPr/>
            </a:pPr>
            <a:r>
              <a:rPr lang="ko-KR" altLang="en-US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8CC078-3779-4476-A261-CCFF7128A1F5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8CC078-3779-4476-A261-CCFF7128A1F5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/>
          <p:cNvPicPr>
            <a:picLocks noChangeAspect="1" noChangeArrowheads="1"/>
          </p:cNvPicPr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10995481" y="225510"/>
            <a:ext cx="991505" cy="275665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" name="그룹 12"/>
          <p:cNvGrpSpPr/>
          <p:nvPr userDrawn="1"/>
        </p:nvGrpSpPr>
        <p:grpSpPr>
          <a:xfrm rot="0"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18" name="타원 17"/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1_제목 및 내용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>마스터 텍스트 스타일 편집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/>
            </a:pPr>
            <a:fld id="{AD8CC078-3779-4476-A261-CCFF7128A1F5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/>
          <p:cNvPicPr>
            <a:picLocks noChangeAspect="1" noChangeArrowheads="1"/>
          </p:cNvPicPr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10995481" y="225510"/>
            <a:ext cx="991505" cy="275665"/>
          </a:xfrm>
          <a:prstGeom prst="rect">
            <a:avLst/>
          </a:prstGeom>
          <a:noFill/>
        </p:spPr>
      </p:pic>
      <p:sp>
        <p:nvSpPr>
          <p:cNvPr id="12" name="직사각형 11"/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3" name="그룹 12"/>
          <p:cNvGrpSpPr/>
          <p:nvPr userDrawn="1"/>
        </p:nvGrpSpPr>
        <p:grpSpPr>
          <a:xfrm rot="0"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" name="타원 19"/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2_제목 및 내용" preserve="1" userDrawn="1">
  <p:cSld name="2_제목 및 내용">
    <p:bg>
      <p:bgPr shadeToTitle="0"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/>
          <p:cNvPicPr>
            <a:picLocks noChangeAspect="1" noChangeArrowheads="1"/>
          </p:cNvPicPr>
          <p:nvPr userDrawn="1"/>
        </p:nvPicPr>
        <p:blipFill rotWithShape="1">
          <a:blip r:embed="rId4"/>
          <a:srcRect/>
          <a:stretch>
            <a:fillRect/>
          </a:stretch>
        </p:blipFill>
        <p:spPr>
          <a:xfrm>
            <a:off x="10995481" y="225510"/>
            <a:ext cx="991505" cy="275665"/>
          </a:xfrm>
          <a:prstGeom prst="rect">
            <a:avLst/>
          </a:prstGeom>
          <a:noFill/>
        </p:spPr>
      </p:pic>
      <p:grpSp>
        <p:nvGrpSpPr>
          <p:cNvPr id="13" name="그룹 12"/>
          <p:cNvGrpSpPr/>
          <p:nvPr userDrawn="1"/>
        </p:nvGrpSpPr>
        <p:grpSpPr>
          <a:xfrm rot="0"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5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6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7" name="타원 16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theme" Target="../theme/theme1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Office 테마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 idx="0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>
              <a:defRPr/>
            </a:pPr>
            <a:r>
              <a:rPr lang="ko-KR" altLang="en-US"/>
              <a:t>마스터 텍스트 스타일 편집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둘째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셋째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넷째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AD8CC078-3779-4476-A261-CCFF7128A1F5}" type="datetime1">
              <a:rPr lang="ko-KR" altLang="en-US"/>
              <a:pPr lvl="0">
                <a:defRPr/>
              </a:pPr>
              <a:t>2022-04-28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>
              <a:defRPr/>
            </a:pPr>
            <a:fld id="{668413F6-9D5C-4857-B485-B6081B5D6BB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xmlns:mc="http://schemas.openxmlformats.org/markup-compatibility/2006" xmlns:hp="http://schemas.haansoft.com/office/presentation/8.0" mc:Ignorable="hp" hp:hslDur="500"/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5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6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19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6.xml"  /><Relationship Id="rId2" Type="http://schemas.openxmlformats.org/officeDocument/2006/relationships/slideLayout" Target="../slideLayouts/slideLayout3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www.autodraw.com/" TargetMode="External" /><Relationship Id="rId3" Type="http://schemas.openxmlformats.org/officeDocument/2006/relationships/image" Target="../media/image20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1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ai.webtoons.com/" TargetMode="External" /><Relationship Id="rId3" Type="http://schemas.openxmlformats.org/officeDocument/2006/relationships/image" Target="../media/image2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7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3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petalica-paint.pixiv.dev/index_en.html" TargetMode="External" /><Relationship Id="rId3" Type="http://schemas.openxmlformats.org/officeDocument/2006/relationships/image" Target="../media/image2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5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tooning.io/" TargetMode="External" /><Relationship Id="rId3" Type="http://schemas.openxmlformats.org/officeDocument/2006/relationships/image" Target="../media/image26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7.png"  /><Relationship Id="rId3" Type="http://schemas.openxmlformats.org/officeDocument/2006/relationships/image" Target="../media/image28.png"  /><Relationship Id="rId4" Type="http://schemas.openxmlformats.org/officeDocument/2006/relationships/image" Target="../media/image29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0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1.jpeg"  /><Relationship Id="rId3" Type="http://schemas.openxmlformats.org/officeDocument/2006/relationships/image" Target="../media/image32.jpeg"  /><Relationship Id="rId4" Type="http://schemas.openxmlformats.org/officeDocument/2006/relationships/image" Target="../media/image33.png"  /><Relationship Id="rId5" Type="http://schemas.openxmlformats.org/officeDocument/2006/relationships/image" Target="../media/image34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://gaugan.org/gaugan2/" TargetMode="External" /><Relationship Id="rId3" Type="http://schemas.openxmlformats.org/officeDocument/2006/relationships/image" Target="../media/image35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hyperlink" Target="https://deepdreamgenerator.com/" TargetMode="External" /><Relationship Id="rId3" Type="http://schemas.openxmlformats.org/officeDocument/2006/relationships/image" Target="../media/image38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Relationship Id="rId6" Type="http://schemas.openxmlformats.org/officeDocument/2006/relationships/image" Target="../media/image43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44.png"  /><Relationship Id="rId4" Type="http://schemas.openxmlformats.org/officeDocument/2006/relationships/image" Target="../media/image45.png"  /><Relationship Id="rId5" Type="http://schemas.openxmlformats.org/officeDocument/2006/relationships/image" Target="../media/image46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49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.jpe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3.xml"  /><Relationship Id="rId3" Type="http://schemas.openxmlformats.org/officeDocument/2006/relationships/image" Target="../media/image8.jpeg"  /><Relationship Id="rId4" Type="http://schemas.openxmlformats.org/officeDocument/2006/relationships/image" Target="../media/image9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0.png"  /><Relationship Id="rId3" Type="http://schemas.openxmlformats.org/officeDocument/2006/relationships/image" Target="../media/image1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video" Target="https://www.youtube.com/embed/9zjIEbda57I" TargetMode="External" /><Relationship Id="rId3" Type="http://schemas.microsoft.com/office/2007/relationships/media" Target="https://www.youtube.com/embed/9zjIEbda57I" TargetMode="External" /><Relationship Id="rId4" Type="http://schemas.openxmlformats.org/officeDocument/2006/relationships/image" Target="../media/image12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.xml"  /><Relationship Id="rId2" Type="http://schemas.openxmlformats.org/officeDocument/2006/relationships/image" Target="../media/image13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4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462954" y="4190266"/>
            <a:ext cx="32675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행복한 미술 시간 만들기</a:t>
            </a:r>
            <a:endParaRPr lang="ko-KR" altLang="en-US" spc="40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고딕"/>
              <a:ea typeface="나눔고딕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 rot="0"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099435" y="2559050"/>
            <a:ext cx="5783580" cy="1620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defRPr/>
            </a:pPr>
            <a:r>
              <a:rPr lang="en-US" altLang="ko-KR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AI </a:t>
            </a:r>
            <a:r>
              <a:rPr lang="ko-KR" altLang="en-US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미술프로그램을 활용한</a:t>
            </a: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  <a:p>
            <a:pPr algn="ctr">
              <a:defRPr/>
            </a:pP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  <a:p>
            <a:pPr algn="ctr">
              <a:lnSpc>
                <a:spcPct val="40000"/>
              </a:lnSpc>
              <a:defRPr/>
            </a:pPr>
            <a:r>
              <a:rPr lang="ko-KR" altLang="en-US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초등학생의 미술위기 극복</a:t>
            </a: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초등학교 </a:t>
            </a:r>
            <a:r>
              <a:rPr lang="en-US" altLang="ko-KR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5-6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학년</a:t>
            </a:r>
            <a:endParaRPr lang="ko-KR" altLang="en-US" sz="1600" spc="-150"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6419849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5915025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6876676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7309597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982200" y="-20977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708432" y="-20977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442831" y="-20977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28" name="타원 34"/>
          <p:cNvSpPr/>
          <p:nvPr/>
        </p:nvSpPr>
        <p:spPr>
          <a:xfrm>
            <a:off x="7988674" y="34194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29" name="타원 34"/>
          <p:cNvSpPr/>
          <p:nvPr/>
        </p:nvSpPr>
        <p:spPr>
          <a:xfrm>
            <a:off x="8458760" y="3429000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3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985260" y="1079786"/>
            <a:ext cx="42119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행복한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만들기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594089" y="2541002"/>
            <a:ext cx="2081872" cy="2724418"/>
            <a:chOff x="1594089" y="2109202"/>
            <a:chExt cx="2081872" cy="272441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0405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이해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2026691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학생 개인의 미술시간에 겪는 어려움 파악하기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해결하고자 하는 문제를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파악하고 공감하기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 rot="0">
            <a:off x="3992501" y="2541002"/>
            <a:ext cx="2081873" cy="2724418"/>
            <a:chOff x="3992501" y="2109202"/>
            <a:chExt cx="2081873" cy="272441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04241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 탐구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1" y="3634882"/>
              <a:ext cx="1995967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문제에 따른 해결책 탐색하기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방법과 도구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살펴보기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6390915" y="2541002"/>
            <a:ext cx="2081872" cy="2724418"/>
            <a:chOff x="6390915" y="2401302"/>
            <a:chExt cx="2081872" cy="2724418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04429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결정 실행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2067659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 미술 프로그램을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</a:t>
              </a: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결정하고 사용방법 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익히기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인공지능을 활용하여 산출물 만들기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 rot="0">
            <a:off x="8789328" y="2541002"/>
            <a:ext cx="2098385" cy="2162443"/>
            <a:chOff x="8789328" y="2109202"/>
            <a:chExt cx="2098385" cy="2162443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04618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학습 적용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2098385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완성된 산출물 공유하기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서로의 작품 피드백 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cxnSp>
        <p:nvCxnSpPr>
          <p:cNvPr id="65" name="직선 연결선 40"/>
          <p:cNvCxnSpPr/>
          <p:nvPr/>
        </p:nvCxnSpPr>
        <p:spPr>
          <a:xfrm>
            <a:off x="1658827" y="4059610"/>
            <a:ext cx="1957585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alpha val="100000"/>
              </a:schemeClr>
            </a:solidFill>
            <a:prstDash val="solid"/>
            <a:miter/>
          </a:ln>
        </p:spPr>
      </p:cxnSp>
      <p:cxnSp>
        <p:nvCxnSpPr>
          <p:cNvPr id="67" name="직선 연결선 40"/>
          <p:cNvCxnSpPr/>
          <p:nvPr/>
        </p:nvCxnSpPr>
        <p:spPr>
          <a:xfrm>
            <a:off x="4043251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8" name="직선 연결선 40"/>
          <p:cNvCxnSpPr/>
          <p:nvPr/>
        </p:nvCxnSpPr>
        <p:spPr>
          <a:xfrm>
            <a:off x="6469157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9" name="직선 연결선 40"/>
          <p:cNvCxnSpPr/>
          <p:nvPr/>
        </p:nvCxnSpPr>
        <p:spPr>
          <a:xfrm>
            <a:off x="8909093" y="4037898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1" animBg="1"/>
      <p:bldP spid="63" grpId="2" animBg="1"/>
      <p:bldP spid="65" grpId="3" animBg="1"/>
      <p:bldP spid="68" grpId="4" animBg="1"/>
      <p:bldP spid="69" grpId="5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9723531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개인이 찾은 미술 시간에 대한 문제 상황을 파악하고 분석해 봅시다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해결 탐구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884994" y="1705985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605843" cy="359685"/>
            <a:chOff x="1153780" y="2590060"/>
            <a:chExt cx="2605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6" y="2590060"/>
              <a:ext cx="2515357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현재 상황 분석하기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056" name=""/>
          <p:cNvPicPr>
            <a:picLocks noChangeAspect="1"/>
          </p:cNvPicPr>
          <p:nvPr/>
        </p:nvPicPr>
        <p:blipFill rotWithShape="1">
          <a:blip r:embed="rId3"/>
          <a:srcRect l="26110" b="31320"/>
          <a:stretch>
            <a:fillRect/>
          </a:stretch>
        </p:blipFill>
        <p:spPr>
          <a:xfrm>
            <a:off x="3360208" y="2968201"/>
            <a:ext cx="5471583" cy="3392381"/>
          </a:xfrm>
          <a:prstGeom prst="rect">
            <a:avLst/>
          </a:prstGeom>
        </p:spPr>
      </p:pic>
      <p:sp>
        <p:nvSpPr>
          <p:cNvPr id="205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74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학생이 미술에 대해 가진 부정적 인식 및 문제점을 찾아 이를 인공지능 미술 프로그램을 활용하여 즐겁고 적극적으로 참여하는 미술 시간으로 만들어 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해결 탐구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884994" y="1705985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605843" cy="359685"/>
            <a:chOff x="1153780" y="2590060"/>
            <a:chExt cx="2605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6" y="2590060"/>
              <a:ext cx="2515357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목표 인식하기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057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575600" y="3100917"/>
            <a:ext cx="5040799" cy="3187785"/>
          </a:xfrm>
          <a:prstGeom prst="rect">
            <a:avLst/>
          </a:prstGeom>
        </p:spPr>
      </p:pic>
      <p:sp>
        <p:nvSpPr>
          <p:cNvPr id="2058" name=""/>
          <p:cNvSpPr txBox="1"/>
          <p:nvPr/>
        </p:nvSpPr>
        <p:spPr>
          <a:xfrm>
            <a:off x="4339166" y="6313804"/>
            <a:ext cx="3513668" cy="4248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협력 지능 디자인 캔버스 활용하기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06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미술에서 개인이 가지는 문제점 및 해결하고자 하는 방향에 맞는 인공지능 미술 프로그램을 탐색해 봅시다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해결 탐구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743302" y="1619202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859843" cy="359685"/>
            <a:chOff x="1153780" y="2590060"/>
            <a:chExt cx="2859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5" y="2590060"/>
              <a:ext cx="2769358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해결책 탐색하기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8" name=""/>
          <p:cNvSpPr txBox="1"/>
          <p:nvPr/>
        </p:nvSpPr>
        <p:spPr>
          <a:xfrm>
            <a:off x="4339166" y="6313804"/>
            <a:ext cx="3513668" cy="4248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해결책 요약하기와 해결책 찾기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2059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2856442" y="2622551"/>
            <a:ext cx="3013583" cy="3662255"/>
          </a:xfrm>
          <a:prstGeom prst="rect">
            <a:avLst/>
          </a:prstGeom>
        </p:spPr>
      </p:pic>
      <p:pic>
        <p:nvPicPr>
          <p:cNvPr id="2060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096000" y="2603500"/>
            <a:ext cx="2977685" cy="3661579"/>
          </a:xfrm>
          <a:prstGeom prst="rect">
            <a:avLst/>
          </a:prstGeom>
        </p:spPr>
      </p:pic>
      <p:sp>
        <p:nvSpPr>
          <p:cNvPr id="206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다양한 인공지능 미술 프로그램 도구를 찾아 살펴보고 자료를 모아 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해결 탐구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743302" y="1619202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859843" cy="359685"/>
            <a:chOff x="1153780" y="2590060"/>
            <a:chExt cx="2859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5" y="2590060"/>
              <a:ext cx="2769358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방법과 도구 살펴보기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8" name=""/>
          <p:cNvSpPr txBox="1"/>
          <p:nvPr/>
        </p:nvSpPr>
        <p:spPr>
          <a:xfrm>
            <a:off x="2587623" y="6324386"/>
            <a:ext cx="7016752" cy="418466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패들렛을 이용하여 여러 인공지능 미술프로그램을 조사하고 공유해 보기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2064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3000269" y="2656416"/>
            <a:ext cx="6191462" cy="3556421"/>
          </a:xfrm>
          <a:prstGeom prst="rect">
            <a:avLst/>
          </a:prstGeom>
        </p:spPr>
      </p:pic>
      <p:sp>
        <p:nvSpPr>
          <p:cNvPr id="206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985260" y="1079786"/>
            <a:ext cx="42119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행복한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만들기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594089" y="2541002"/>
            <a:ext cx="2081872" cy="2724418"/>
            <a:chOff x="1594089" y="2109202"/>
            <a:chExt cx="2081872" cy="272441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0405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이해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2026691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학생 개인의 미술시간에 겪는 어려움 파악하기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해결하고자 하는 문제를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파악하고 공감하기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 rot="0">
            <a:off x="3992501" y="2541002"/>
            <a:ext cx="2081873" cy="2724418"/>
            <a:chOff x="3992501" y="2109202"/>
            <a:chExt cx="2081873" cy="272441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04241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 탐구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1" y="3634882"/>
              <a:ext cx="1995967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문제에 따른 해결책 탐색하기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방법과 도구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살펴보기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6390915" y="2541002"/>
            <a:ext cx="2081872" cy="2724418"/>
            <a:chOff x="6390915" y="2401302"/>
            <a:chExt cx="2081872" cy="2724418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04429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결정 실행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2067659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 미술 프로그램을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</a:t>
              </a: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결정하고 사용방법 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익히기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인공지능을 활용하여 산출물 만들기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 rot="0">
            <a:off x="8789328" y="2541002"/>
            <a:ext cx="2098385" cy="2162443"/>
            <a:chOff x="8789328" y="2109202"/>
            <a:chExt cx="2098385" cy="2162443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04618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학습 적용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2098385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완성된 산출물 공유하기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서로의 작품 피드백 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cxnSp>
        <p:nvCxnSpPr>
          <p:cNvPr id="65" name="직선 연결선 40"/>
          <p:cNvCxnSpPr/>
          <p:nvPr/>
        </p:nvCxnSpPr>
        <p:spPr>
          <a:xfrm>
            <a:off x="1658827" y="4059610"/>
            <a:ext cx="1957585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alpha val="100000"/>
              </a:schemeClr>
            </a:solidFill>
            <a:prstDash val="solid"/>
            <a:miter/>
          </a:ln>
        </p:spPr>
      </p:cxnSp>
      <p:cxnSp>
        <p:nvCxnSpPr>
          <p:cNvPr id="67" name="직선 연결선 40"/>
          <p:cNvCxnSpPr/>
          <p:nvPr/>
        </p:nvCxnSpPr>
        <p:spPr>
          <a:xfrm>
            <a:off x="4043251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8" name="직선 연결선 40"/>
          <p:cNvCxnSpPr/>
          <p:nvPr/>
        </p:nvCxnSpPr>
        <p:spPr>
          <a:xfrm>
            <a:off x="6469157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9" name="직선 연결선 40"/>
          <p:cNvCxnSpPr/>
          <p:nvPr/>
        </p:nvCxnSpPr>
        <p:spPr>
          <a:xfrm>
            <a:off x="8909093" y="4037898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1" animBg="1"/>
      <p:bldP spid="63" grpId="2" animBg="1"/>
      <p:bldP spid="65" grpId="3" animBg="1"/>
      <p:bldP spid="67" grpId="4" animBg="1"/>
      <p:bldP spid="69" grpId="5" animBg="1"/>
    </p:bldLst>
  </p:timing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각 해결 사항에 맞는 디지털 도구를 살펴보고 익혀봅시다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결정 실행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743302" y="1619202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859843" cy="359685"/>
            <a:chOff x="1153780" y="2590060"/>
            <a:chExt cx="2859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5" y="2590060"/>
              <a:ext cx="2769358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도구 이해하기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8" name=""/>
          <p:cNvSpPr txBox="1"/>
          <p:nvPr/>
        </p:nvSpPr>
        <p:spPr>
          <a:xfrm>
            <a:off x="4185707" y="5901052"/>
            <a:ext cx="4730752" cy="42164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자신의 문제상황에 맞는 디지털도구 탐색하기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graphicFrame>
        <p:nvGraphicFramePr>
          <p:cNvPr id="2065" name=""/>
          <p:cNvGraphicFramePr>
            <a:graphicFrameLocks noGrp="1"/>
          </p:cNvGraphicFramePr>
          <p:nvPr/>
        </p:nvGraphicFramePr>
        <p:xfrm>
          <a:off x="2868507" y="2892127"/>
          <a:ext cx="6454987" cy="2939084"/>
        </p:xfrm>
        <a:graphic>
          <a:graphicData uri="http://schemas.openxmlformats.org/drawingml/2006/table">
            <a:tbl>
              <a:tblPr firstRow="1" bandRow="1"/>
              <a:tblGrid>
                <a:gridCol w="499436"/>
                <a:gridCol w="2826464"/>
                <a:gridCol w="3129086"/>
              </a:tblGrid>
              <a:tr h="416640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>
                        <a:defRPr/>
                      </a:pPr>
                      <a:endParaRPr lang="ko-KR" altLang="en-US"/>
                    </a:p>
                  </a:txBody>
                  <a:tcPr marL="91440" marR="91440" anchor="ctr">
                    <a:lnL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9525" cap="flat" cmpd="sng" algn="ctr">
                      <a:noFill/>
                      <a:prstDash val="solid"/>
                      <a:round/>
                      <a:headEnd w="med" len="med"/>
                      <a:tailEnd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300" b="1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해결사항</a:t>
                      </a:r>
                      <a:endParaRPr xmlns:mc="http://schemas.openxmlformats.org/markup-compatibility/2006" xmlns:hp="http://schemas.haansoft.com/office/presentation/8.0" sz="1300" b="1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300" b="1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디지털 도구</a:t>
                      </a:r>
                      <a:endParaRPr xmlns:mc="http://schemas.openxmlformats.org/markup-compatibility/2006" xmlns:hp="http://schemas.haansoft.com/office/presentation/8.0" sz="1300" b="1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</a:tr>
              <a:tr h="387489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0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1</a:t>
                      </a:r>
                      <a:endParaRPr xmlns:mc="http://schemas.openxmlformats.org/markup-compatibility/2006" xmlns:hp="http://schemas.haansoft.com/office/presentation/8.0" lang="EN-US" sz="10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스케치 및 드로우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오토드로우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</a:tr>
              <a:tr h="681990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0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2</a:t>
                      </a:r>
                      <a:endParaRPr xmlns:mc="http://schemas.openxmlformats.org/markup-compatibility/2006" xmlns:hp="http://schemas.haansoft.com/office/presentation/8.0" lang="EN-US" sz="10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부분 및 바탕 채색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웹툰</a:t>
                      </a:r>
                      <a:r>
                        <a:rPr xmlns:mc="http://schemas.openxmlformats.org/markup-compatibility/2006" xmlns:hp="http://schemas.haansoft.com/office/presentation/8.0" lang="EN-US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AI</a:t>
                      </a: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페인터</a:t>
                      </a:r>
                      <a:r>
                        <a:rPr xmlns:mc="http://schemas.openxmlformats.org/markup-compatibility/2006" xmlns:hp="http://schemas.haansoft.com/office/presentation/8.0" lang="EN-US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, </a:t>
                      </a:r>
                      <a:endParaRPr xmlns:mc="http://schemas.openxmlformats.org/markup-compatibility/2006" xmlns:hp="http://schemas.haansoft.com/office/presentation/8.0" lang="EN-US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페탈리카 페인트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</a:tr>
              <a:tr h="386715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0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3</a:t>
                      </a:r>
                      <a:endParaRPr xmlns:mc="http://schemas.openxmlformats.org/markup-compatibility/2006" xmlns:hp="http://schemas.haansoft.com/office/presentation/8.0" lang="EN-US" sz="10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스토리텔링 및 웹툰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투닝</a:t>
                      </a:r>
                      <a:r>
                        <a:rPr xmlns:mc="http://schemas.openxmlformats.org/markup-compatibility/2006" xmlns:hp="http://schemas.haansoft.com/office/presentation/8.0" lang="EN-US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, </a:t>
                      </a: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잇셀프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</a:tr>
              <a:tr h="681990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0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4</a:t>
                      </a:r>
                      <a:endParaRPr xmlns:mc="http://schemas.openxmlformats.org/markup-compatibility/2006" xmlns:hp="http://schemas.haansoft.com/office/presentation/8.0" lang="EN-US" sz="10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비대면 풍경화 수업 및 풍경화 그리기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gaugan2</a:t>
                      </a:r>
                      <a:endParaRPr xmlns:mc="http://schemas.openxmlformats.org/markup-compatibility/2006" xmlns:hp="http://schemas.haansoft.com/office/presentation/8.0" lang="EN-US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B>
                  </a:tcPr>
                </a:tc>
              </a:tr>
              <a:tr h="384259"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lang="EN-US" sz="10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5</a:t>
                      </a:r>
                      <a:endParaRPr xmlns:mc="http://schemas.openxmlformats.org/markup-compatibility/2006" xmlns:hp="http://schemas.haansoft.com/office/presentation/8.0" lang="EN-US" sz="10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w="med" len="med"/>
                      <a:tailEnd w="med" len="med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  <a:solidFill>
                      <a:srgbClr val="fff2e3">
                        <a:alpha val="100000"/>
                      </a:srgbClr>
                    </a:solidFill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미술 작가풍 그림 그리기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  <a:tc>
                  <a:txBody>
                    <a:bodyPr vert="horz" wrap="square" lIns="91440" tIns="45720" rIns="91440" bIns="45720" anchor="ctr" anchorCtr="0">
                      <a:spAutoFit/>
                    </a:bodyPr>
                    <a:p>
                      <a:pPr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xmlns:mc="http://schemas.openxmlformats.org/markup-compatibility/2006" xmlns:hp="http://schemas.haansoft.com/office/presentation/8.0" sz="1200" b="0" i="0" u="none" strike="noStrike" mc:Ignorable="hp" hp:hslEmbossed="0">
                          <a:solidFill>
                            <a:srgbClr val="000000"/>
                          </a:solidFill>
                          <a:latin typeface="맑은 고딕"/>
                          <a:ea typeface="맑은 고딕"/>
                        </a:rPr>
                        <a:t>딥드림제너레이터</a:t>
                      </a:r>
                      <a:endParaRPr xmlns:mc="http://schemas.openxmlformats.org/markup-compatibility/2006" xmlns:hp="http://schemas.haansoft.com/office/presentation/8.0" sz="1200" b="0" i="0" u="none" strike="noStrike" mc:Ignorable="hp" hp:hslEmbossed="0">
                        <a:solidFill>
                          <a:srgbClr val="000000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marL="91440" marR="91440" anchor="ctr">
                    <a:lnL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L>
                    <a:lnR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R>
                    <a:lnT w="4191">
                      <a:solidFill>
                        <a:srgbClr val="000000">
                          <a:alpha val="100000"/>
                        </a:srgbClr>
                      </a:solidFill>
                      <a:prstDash val="sysDash"/>
                    </a:lnT>
                    <a:lnB w="4191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06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4108638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오토 드로우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(Auto Draw)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301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오토 드로우 사이트 : 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https://www.autodraw.com/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오토 드로우는 구글에서 제공하고 있는 인공지능 그림그리기 플랫폼이다. 사용자가 간단하게 그림을 그리면 인공지능이 형태를 추측하여 이미 완성된 다양한 도형이나 그림으로 바꾸어 준다. 그림에 자신없는 학생들도 간단한 선 그리기 만으로도 멋진 그림을 완성할 수 있다.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1" name=""/>
          <p:cNvPicPr/>
          <p:nvPr/>
        </p:nvPicPr>
        <p:blipFill rotWithShape="1">
          <a:blip r:embed="rId3">
            <a:lum/>
          </a:blip>
          <a:srcRect b="10340"/>
          <a:stretch>
            <a:fillRect/>
          </a:stretch>
        </p:blipFill>
        <p:spPr>
          <a:xfrm>
            <a:off x="507026" y="1692593"/>
            <a:ext cx="5123306" cy="3536315"/>
          </a:xfrm>
          <a:prstGeom prst="rect">
            <a:avLst/>
          </a:prstGeom>
        </p:spPr>
      </p:pic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9" y="1556841"/>
            <a:ext cx="10565767" cy="207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별도의 설치프로그램이 필요없이 오토 드로우 사이트에 접속하여 쉽게 사용할 수 있다. 스케치에 자신이 없는 학생들은 간단한 그림 그리기를 통해 멋진 그림을 완성할 수 있다. 교사가 먼저 시범을 통해 간단하게 사용 방법을 설명하고 스케치 등이 어려운 학생에게 추천하여 활용하도록 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: 오토 드로우 사이트에 접속하여 본인이 원하는 그림을 먼저 구상하고 마우스나 테블릿을 이용하여 간단한 그림을 그려 그림을 완성한다.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6610" y="813086"/>
            <a:ext cx="38419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오토 드로우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21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884400" y="3545416"/>
            <a:ext cx="4423199" cy="3198919"/>
          </a:xfrm>
          <a:prstGeom prst="rect">
            <a:avLst/>
          </a:prstGeom>
        </p:spPr>
      </p:pic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2565587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웹툰 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AI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 페인터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2644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웹툰 AI 페인터 사이트 : 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https://ai.webtoons.com/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웹툰 AI 페이터는 네이버에서 만든 인공지능 채색 플랫폼이다. 기본적으로 제공하는 다양한 스케치 뿐만 아니라 사용자가 완성한 스케치를 스캔하여 업로드 후 원하는 색을 골라 각 공간을 선택하면 그라데이션이나 적절한 명암 등을 AI가 조정하여 채색한다. 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2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497415" y="1703916"/>
            <a:ext cx="5080973" cy="3208444"/>
          </a:xfrm>
          <a:prstGeom prst="rect">
            <a:avLst/>
          </a:prstGeom>
        </p:spPr>
      </p:pic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50" y="1556841"/>
            <a:ext cx="10036600" cy="1403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학년이 올라가면서 미술 실기 능력에 대한 개인적 격차가 점차 발생한다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eb5800"/>
                </a:solidFill>
                <a:effectLst/>
                <a:latin typeface="나눔명조"/>
                <a:ea typeface="나눔명조"/>
              </a:rPr>
              <a:t>사람 얼굴을 그리기 어려운 학생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eb5800"/>
                </a:solidFill>
                <a:effectLst/>
                <a:latin typeface="나눔명조"/>
                <a:ea typeface="나눔명조"/>
              </a:rPr>
              <a:t>움직임을 표현하기 어려운 학생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개개인의 미술 실기 능력의 차이는 미술 수업에 대한 부정적 생각으로 이어진다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이 수업을 통해 학생들의 생각을 자유롭게 그림으로 표현하도록 도와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명조"/>
                <a:ea typeface="나눔명조"/>
              </a:rPr>
              <a:t>즐거운 미술 수업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을 만들고자 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5585" y="813086"/>
            <a:ext cx="44230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은 왜 재미없지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?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20" name=""/>
          <p:cNvPicPr>
            <a:picLocks noChangeAspect="1"/>
          </p:cNvPicPr>
          <p:nvPr/>
        </p:nvPicPr>
        <p:blipFill rotWithShape="1">
          <a:blip r:embed="rId2"/>
          <a:srcRect t="2520" b="17980"/>
          <a:stretch>
            <a:fillRect/>
          </a:stretch>
        </p:blipFill>
        <p:spPr>
          <a:xfrm>
            <a:off x="1329402" y="3064387"/>
            <a:ext cx="9543436" cy="3648178"/>
          </a:xfrm>
          <a:prstGeom prst="rect">
            <a:avLst/>
          </a:prstGeom>
        </p:spPr>
      </p:pic>
      <p:sp>
        <p:nvSpPr>
          <p:cNvPr id="2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9" y="1556841"/>
            <a:ext cx="10565767" cy="207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스케치에 자신있는 학생들 또는 오토 드로우를 통해 스케치를 완성한 작품을 사이트에 업로드 후 원하는 색깔을 각 공간에 배치하여 채색하면 AI가 적절한 공간적 느낌을 가지고 채색을 완성한다. 채색에 어려움을 겪는 학생들에게 추천하여 활요하도록 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: 사이트에 접속하여 네이버 아이디를 통해 로그인한다. 내가 그린 스캐치를 업로드 하여 채색하거나 사이트에서 제공하는 다양한 캐릭터를 선택하여 채색하도록 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7509" y="813086"/>
            <a:ext cx="42610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웹툰 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AI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 페인터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22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765698" y="3762756"/>
            <a:ext cx="4660603" cy="2836334"/>
          </a:xfrm>
          <a:prstGeom prst="rect">
            <a:avLst/>
          </a:prstGeom>
        </p:spPr>
      </p:pic>
      <p:sp>
        <p:nvSpPr>
          <p:cNvPr id="2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2898963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페탈리카 페인트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292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페탈리카 페인트 사이트 : </a:t>
            </a:r>
            <a:r>
              <a:rPr lang="ko-KR" altLang="en-US" sz="15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https://petalica-paint.pixiv.dev/index_en.html</a:t>
            </a:r>
            <a:endParaRPr lang="ko-KR" altLang="en-US" sz="1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15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프리퍼드 네트웍스(일본 AI기업), 픽시브(그림, 일러스트 창작 커뮤니티)의 합작으로 만들어진 사이트다. 커뮤니티의 방대한 자료를 바탕으로 학습된 페이팅을 바탕으로 사용자 스케치를 업로드하면 알맞게 채색해 준다. 우리나라의 웹툰 AI 페인터와 비슷한 기능을 제공한다.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2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3250" y="1534583"/>
            <a:ext cx="4869307" cy="3656076"/>
          </a:xfrm>
          <a:prstGeom prst="rect">
            <a:avLst/>
          </a:prstGeom>
        </p:spPr>
      </p:pic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9" y="1556841"/>
            <a:ext cx="10565767" cy="239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웹툰 AI 페인터와 마찬가지로 어느 정도 스케치에 자신있는 학생들의 스케치 완성 작품 또는 오토 드로우를 통해 스케치를 완성한 작품을 업로드 후 자신이 원하는 공간에 간단히 색을 선택하면 인공지능이 채색 후 작품을 완성한다. 채색에 어려움을 겪는 학생들이 활용하도록 추천한다.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: 별도의 로그인 없이 스케치 파일을 업로드 한 후 왼쪽 메뉴에서 색상을 선택하여 칠하고 싶은 공간에 점 또는 선으로 칠하면 오른쪽에 실시간으로 인공지능이 채색된 완성 작품을 보여준다. 여러 색을 칠해 보고 가장 맘에 드는 작품을 선택하도록 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4134" y="813086"/>
            <a:ext cx="459446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페탈리카 페인트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pic>
        <p:nvPicPr>
          <p:cNvPr id="3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626125" y="3727959"/>
            <a:ext cx="4939750" cy="2765933"/>
          </a:xfrm>
          <a:prstGeom prst="rect">
            <a:avLst/>
          </a:prstGeom>
        </p:spPr>
      </p:pic>
      <p:sp>
        <p:nvSpPr>
          <p:cNvPr id="3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2451287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투닝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(Tooning)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301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투닝 사이트 : 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https://tooning.io/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투닝(tooning)은 인공지능 기반의 누구나 쉽게 웹툰형 콘텐츠를 만들 수 있는 스토리텔링형 창작 플랫폼이다. 별도의 프로그램 설치 없이 브러우저 환경에서 홈페이지상에서 다양한 콘텐츠를 제작할 수 있다. 비상업적, 교육용으로 다소 제한된 기능으로 무료로 사용 가능하다.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20</a:t>
            </a:fld>
            <a:endParaRPr lang="en-US" altLang="en-US"/>
          </a:p>
        </p:txBody>
      </p:sp>
      <p:pic>
        <p:nvPicPr>
          <p:cNvPr id="14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508000" y="1672166"/>
            <a:ext cx="5165640" cy="3876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8" y="1556841"/>
            <a:ext cx="10438770" cy="207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별도의 설치프로그램이 필요없이 투닝사이트에 접속하여 이메일 인증을 통해 가입 가능하다. 무료판의 경우 사용에 제한이 있으므로 활동 전 제한된 기능을 파악하여 활용한다.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: 인증된 이메일을 통해 로그인한다. 오른쪽 상단의                    버튼을 눌러 프로그램을 실행한다. 왼쪽 메뉴바에서 필요한 요소들을 선택하여 콘텐츠를 완성한다. 오른쪽 하단의              버튼을 눌러 텍스트(문장)으로 콘텐츠를 완성할 수 도 있다.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5810" y="813086"/>
            <a:ext cx="262278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투닝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21</a:t>
            </a:fld>
            <a:endParaRPr lang="en-US" altLang="en-US"/>
          </a:p>
        </p:txBody>
      </p:sp>
      <p:pic>
        <p:nvPicPr>
          <p:cNvPr id="3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6223000" y="2656416"/>
            <a:ext cx="756285" cy="238125"/>
          </a:xfrm>
          <a:prstGeom prst="rect">
            <a:avLst/>
          </a:prstGeom>
        </p:spPr>
      </p:pic>
      <p:pic>
        <p:nvPicPr>
          <p:cNvPr id="3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7281333" y="2995083"/>
            <a:ext cx="257556" cy="265303"/>
          </a:xfrm>
          <a:prstGeom prst="rect">
            <a:avLst/>
          </a:prstGeom>
        </p:spPr>
      </p:pic>
      <p:pic>
        <p:nvPicPr>
          <p:cNvPr id="36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4000881" y="3553968"/>
            <a:ext cx="4190237" cy="2960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4261038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잇셀프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(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안드로이드 어플</a:t>
            </a: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)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3016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안드로이드 기반 스토어 : 잇셀프 어플 다운로드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잇셀프는 간단한 조작만으로 자신이 원하는 이야기의 웹툰을 만들도록 도와주는 어플리케이션이다. 자신의 캐릭터를 만들고 인공지능을 활용하여 캐릭터의 동작 및 표정 등을 쉽게 완성할 수 있다. 다양한 소품과 배경을 선택하여 자신이 의도한 웹툰을 쉽고 간단하게 만들 수 있다.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22</a:t>
            </a:fld>
            <a:endParaRPr lang="en-US" altLang="en-US"/>
          </a:p>
        </p:txBody>
      </p:sp>
      <p:pic>
        <p:nvPicPr>
          <p:cNvPr id="16" name=""/>
          <p:cNvPicPr/>
          <p:nvPr/>
        </p:nvPicPr>
        <p:blipFill rotWithShape="1">
          <a:blip r:embed="rId2">
            <a:lum/>
          </a:blip>
          <a:srcRect t="9180" b="65570"/>
          <a:stretch>
            <a:fillRect/>
          </a:stretch>
        </p:blipFill>
        <p:spPr>
          <a:xfrm>
            <a:off x="1132417" y="2275417"/>
            <a:ext cx="3949107" cy="2984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8" y="1556841"/>
            <a:ext cx="5887934" cy="4699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안드로이드 기반의 스토어에서 잇셀프를 다운받아 설치 후 구글 아이디로 로그인을 한다. 메인화면 시작하기에서 기존에 사용자들이 완성한 다양한 웹툰을 확인할 수 있다. 학생들에게 미리 보여주면서 만화나 웹툰을 그리고 싶어하나 화면 구성 및 드로잉에 어려움을 겪는 학생들에게 추천하여 활용한다.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 : 오른쪽 하단의       버튼을 누르면 이야기 만들기가 시작된다. 첫 번째 단계에서 캐릭터를 설정하도록 되어 있는데 오른쪽 하단의          버튼을 눌러 자신의 사진을 찍으면 비슷한 캐릭터를 추천해 준다. 캐릭터를 선택 후 말풍선에 자신이 원하는 대화를 입력한 후 Ai 버튼을 누르면 말풍선에 맞는 캐릭터의 표정, 동작을 추천하여 나타내 준다. 이후 소품 배경 등을 선택하여 장면을 완성한다. 여러 컷을 완성하여 이어 붙이면 하나의 웹툰이 완성된다.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04809" y="813086"/>
            <a:ext cx="30037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잇셀프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23</a:t>
            </a:fld>
            <a:endParaRPr lang="en-US" altLang="en-US"/>
          </a:p>
        </p:txBody>
      </p:sp>
      <p:pic>
        <p:nvPicPr>
          <p:cNvPr id="24" name=""/>
          <p:cNvPicPr/>
          <p:nvPr/>
        </p:nvPicPr>
        <p:blipFill rotWithShape="1">
          <a:blip r:embed="rId2">
            <a:lum/>
          </a:blip>
          <a:srcRect t="2260"/>
          <a:stretch>
            <a:fillRect/>
          </a:stretch>
        </p:blipFill>
        <p:spPr>
          <a:xfrm>
            <a:off x="9632950" y="1605491"/>
            <a:ext cx="2259161" cy="4474760"/>
          </a:xfrm>
          <a:prstGeom prst="rect">
            <a:avLst/>
          </a:prstGeom>
        </p:spPr>
      </p:pic>
      <p:pic>
        <p:nvPicPr>
          <p:cNvPr id="25" name=""/>
          <p:cNvPicPr/>
          <p:nvPr/>
        </p:nvPicPr>
        <p:blipFill rotWithShape="1">
          <a:blip r:embed="rId3">
            <a:lum/>
          </a:blip>
          <a:srcRect t="2740"/>
          <a:stretch>
            <a:fillRect/>
          </a:stretch>
        </p:blipFill>
        <p:spPr>
          <a:xfrm>
            <a:off x="7133166" y="1566334"/>
            <a:ext cx="2294339" cy="4513197"/>
          </a:xfrm>
          <a:prstGeom prst="rect">
            <a:avLst/>
          </a:prstGeom>
        </p:spPr>
      </p:pic>
      <p:pic>
        <p:nvPicPr>
          <p:cNvPr id="26" name=""/>
          <p:cNvPicPr/>
          <p:nvPr/>
        </p:nvPicPr>
        <p:blipFill rotWithShape="1">
          <a:blip r:embed="rId4">
            <a:biLevel thresh="50000"/>
            <a:lum/>
          </a:blip>
          <a:srcRect l="10490" t="60" r="2960" b="8500"/>
          <a:stretch>
            <a:fillRect/>
          </a:stretch>
        </p:blipFill>
        <p:spPr>
          <a:xfrm>
            <a:off x="3135842" y="3641725"/>
            <a:ext cx="245872" cy="233553"/>
          </a:xfrm>
          <a:prstGeom prst="rect">
            <a:avLst/>
          </a:prstGeom>
        </p:spPr>
      </p:pic>
      <p:pic>
        <p:nvPicPr>
          <p:cNvPr id="27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2484966" y="4297891"/>
            <a:ext cx="237914" cy="270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1632138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gaugan2</a:t>
            </a:r>
            <a:endParaRPr lang="en-US" altLang="ko-KR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228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gaugan2 사이트 : 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http://gaugan.org/gaugan2/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nvidia에서 만든 인공지능 기반 이미지 생성 사이트이다. 풍경에서 원하는 것을 선택한 후 간단하게 선, 점으로 그리면 그에 맞도록 다양한 풍경 이미지를 완성해 준다.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24</a:t>
            </a:fld>
            <a:endParaRPr lang="en-US" altLang="en-US"/>
          </a:p>
        </p:txBody>
      </p:sp>
      <p:pic>
        <p:nvPicPr>
          <p:cNvPr id="14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66749" y="1270931"/>
            <a:ext cx="4795223" cy="4316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9" y="1556841"/>
            <a:ext cx="10565767" cy="272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풍경화 미술 작품을 그릴 때 학생들이 상상하는 풍경의 모습을 미리 이미지화 시킬 수 있다. 비대면 미술 수업에서 풍경화 그리기나 이국적인 풍경 모습, 상상하는 다양한 풍경의 모습을 gaugan2를 활용하여 완성한 후 이를 바탕으로 풍경화를 그리는 활동에 활용할 수 있다.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-학생 : 자신이 그리고자 하는 풍경의 모습을 떠올린다. 사이트에 접속하여 왼쪽 메뉴에서 건물, 지면, 풍경, 식물 메뉴에서 원하는 것을 골라 마우스를 이용하여 간단하게 왼쪽 화면에 그린다.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                                                                           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메뉴에서 그리고자 하는 풍경의 풍을 고른 뒤 상단의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           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화살표를 누르면 오른쪽 화면에 완성된 작품이 나온다. 이를 보고 자신만의 풍경화를 완성한다.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0485" y="813086"/>
            <a:ext cx="33181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ko-KR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gaugan2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25</a:t>
            </a:fld>
            <a:endParaRPr lang="en-US" altLang="en-US"/>
          </a:p>
        </p:txBody>
      </p:sp>
      <p:pic>
        <p:nvPicPr>
          <p:cNvPr id="24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8011582" y="3301682"/>
            <a:ext cx="2751455" cy="254635"/>
          </a:xfrm>
          <a:prstGeom prst="rect">
            <a:avLst/>
          </a:prstGeom>
        </p:spPr>
      </p:pic>
      <p:pic>
        <p:nvPicPr>
          <p:cNvPr id="2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6096000" y="3661833"/>
            <a:ext cx="244602" cy="231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3365688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딥 드림 제너레이터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857642" cy="256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딥 드림 제너레이터 사이트 : 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  <a:hlinkClick r:id="rId2"/>
              </a:rPr>
              <a:t>https://deepdreamgenerator.com/</a:t>
            </a: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endParaRPr lang="ko-KR" altLang="en-US" sz="16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85600" indent="-285600">
              <a:lnSpc>
                <a:spcPct val="120000"/>
              </a:lnSpc>
              <a:buFont typeface="Wingdings"/>
              <a:buChar char="u"/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소개 : 딥러닝 기반의 이미지 변환 사이트이다. 기존의 작품을 다양한 미술 작가의 풍으로 쉽게 변환하여 작품을 완성한다. 예를 들어 내가 그린 풍경화를 업로드 후 고흐풍의 작품을 선택하면 내 작품이 고흐의 작품처럼 변환된다.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26</a:t>
            </a:fld>
            <a:endParaRPr lang="en-US" altLang="en-US"/>
          </a:p>
        </p:txBody>
      </p:sp>
      <p:pic>
        <p:nvPicPr>
          <p:cNvPr id="15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591693" y="1674791"/>
            <a:ext cx="4975140" cy="3508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985260" y="1079786"/>
            <a:ext cx="42119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행복한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만들기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594089" y="2541002"/>
            <a:ext cx="2081872" cy="2724418"/>
            <a:chOff x="1594089" y="2109202"/>
            <a:chExt cx="2081872" cy="272441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0405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이해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2026691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학생 개인의 미술시간에 겪는 어려움 파악하기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해결하고자 하는 문제를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파악하고 공감하기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 rot="0">
            <a:off x="3992501" y="2541002"/>
            <a:ext cx="2081873" cy="2724418"/>
            <a:chOff x="3992501" y="2109202"/>
            <a:chExt cx="2081873" cy="272441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04241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 탐구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1" y="3634882"/>
              <a:ext cx="1995967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문제에 따른 해결책 탐색하기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방법과 도구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살펴보기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6390915" y="2541002"/>
            <a:ext cx="2081872" cy="2724418"/>
            <a:chOff x="6390915" y="2401302"/>
            <a:chExt cx="2081872" cy="2724418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04429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결정 실행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2067659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 미술 프로그램을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</a:t>
              </a: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결정하고 사용방법 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익히기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인공지능을 활용하여 산출물 만들기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 rot="0">
            <a:off x="8789328" y="2541002"/>
            <a:ext cx="2098385" cy="2162443"/>
            <a:chOff x="8789328" y="2109202"/>
            <a:chExt cx="2098385" cy="2162443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04618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학습 적용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2098385" cy="636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완성된 산출물 공유하기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서로의 작품 피드백 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cxnSp>
        <p:nvCxnSpPr>
          <p:cNvPr id="65" name="직선 연결선 40"/>
          <p:cNvCxnSpPr/>
          <p:nvPr/>
        </p:nvCxnSpPr>
        <p:spPr>
          <a:xfrm>
            <a:off x="1658827" y="4059610"/>
            <a:ext cx="1957585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alpha val="100000"/>
              </a:schemeClr>
            </a:solidFill>
            <a:prstDash val="solid"/>
            <a:miter/>
          </a:ln>
        </p:spPr>
      </p:cxnSp>
      <p:cxnSp>
        <p:nvCxnSpPr>
          <p:cNvPr id="67" name="직선 연결선 40"/>
          <p:cNvCxnSpPr/>
          <p:nvPr/>
        </p:nvCxnSpPr>
        <p:spPr>
          <a:xfrm>
            <a:off x="4043251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8" name="직선 연결선 40"/>
          <p:cNvCxnSpPr/>
          <p:nvPr/>
        </p:nvCxnSpPr>
        <p:spPr>
          <a:xfrm>
            <a:off x="6469157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9" name="직선 연결선 40"/>
          <p:cNvCxnSpPr/>
          <p:nvPr/>
        </p:nvCxnSpPr>
        <p:spPr>
          <a:xfrm>
            <a:off x="8909093" y="4037898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sp>
        <p:nvSpPr>
          <p:cNvPr id="70" name="사각형: 둥근 모서리 32"/>
          <p:cNvSpPr/>
          <p:nvPr/>
        </p:nvSpPr>
        <p:spPr>
          <a:xfrm>
            <a:off x="5105400" y="-97635"/>
            <a:ext cx="1981200" cy="746923"/>
          </a:xfrm>
          <a:prstGeom prst="roundRect">
            <a:avLst>
              <a:gd name="adj" fmla="val 13004"/>
            </a:avLst>
          </a:prstGeom>
          <a:solidFill>
            <a:srgbClr val="0fa3d6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>
              <a:lnSpc>
                <a:spcPct val="130000"/>
              </a:lnSpc>
              <a:buFontTx/>
              <a:buNone/>
              <a:defRPr/>
            </a:pPr>
            <a:r>
              <a:rPr lang="ko-KR" altLang="en-US" sz="2400" b="1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lt1"/>
                </a:solidFill>
                <a:effectLst/>
                <a:latin typeface="나눔스퀘어라운드 Light"/>
                <a:ea typeface="나눔스퀘어라운드 Light"/>
              </a:rPr>
              <a:t>순서</a:t>
            </a:r>
            <a:endParaRPr lang="ko-KR" altLang="en-US" sz="2400" b="1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lt1"/>
              </a:solidFill>
              <a:effectLst/>
              <a:latin typeface="나눔스퀘어라운드 Light"/>
              <a:ea typeface="나눔스퀘어라운드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1" animBg="1"/>
      <p:bldP spid="63" grpId="2" animBg="1"/>
      <p:bldP spid="67" grpId="3" animBg="1"/>
      <p:bldP spid="68" grpId="4" animBg="1"/>
      <p:bldP spid="69" grpId="5" animBg="1"/>
    </p:bldLst>
  </p:timing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937749" y="1556841"/>
            <a:ext cx="10565767" cy="207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교사 : 이미 완성된 작품을 다양한 미술가 풍의 작품으로 변환하는데 활용한다. 완성한 작품을 평소 학생이 좋아하는 미술가를 선택하여 선택한 미술가가 그린 작품처럼 변환하여 작품 전시 등에 활용할 수 있다.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marL="257040" indent="-257040">
              <a:lnSpc>
                <a:spcPct val="120000"/>
              </a:lnSpc>
              <a:buFont typeface="Wingdings"/>
              <a:buChar char="Ø"/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학생 : 이메일을 통해 회원가입 후 이메일 확인을 하면 사이트에 접속된다. 상단의                           을 누르고 시작한다.  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lt1"/>
                </a:solidFill>
                <a:effectLst/>
                <a:latin typeface="나눔명조"/>
                <a:ea typeface="나눔명조"/>
              </a:rPr>
              <a:t>ㅁ을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                        을 눌러 본인의 작품을 업로드 한다.                          에서 본인이 선호하는 작가의 스타일을 선택한다. 마지막으로                                    버튼을 눌러 이미지를 생성한다.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7410" y="813086"/>
            <a:ext cx="50611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딥 드림 제너레이터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활용 방법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2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27</a:t>
            </a:fld>
            <a:endParaRPr lang="en-US" altLang="en-US"/>
          </a:p>
        </p:txBody>
      </p:sp>
      <p:pic>
        <p:nvPicPr>
          <p:cNvPr id="26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3820202" y="3758523"/>
            <a:ext cx="4551595" cy="2919560"/>
          </a:xfrm>
          <a:prstGeom prst="rect">
            <a:avLst/>
          </a:prstGeom>
        </p:spPr>
      </p:pic>
      <p:pic>
        <p:nvPicPr>
          <p:cNvPr id="27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8519584" y="2654300"/>
            <a:ext cx="1022223" cy="275378"/>
          </a:xfrm>
          <a:prstGeom prst="rect">
            <a:avLst/>
          </a:prstGeom>
        </p:spPr>
      </p:pic>
      <p:pic>
        <p:nvPicPr>
          <p:cNvPr id="29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5969000" y="2984500"/>
            <a:ext cx="1107778" cy="278595"/>
          </a:xfrm>
          <a:prstGeom prst="rect">
            <a:avLst/>
          </a:prstGeom>
        </p:spPr>
      </p:pic>
      <p:pic>
        <p:nvPicPr>
          <p:cNvPr id="28" name=""/>
          <p:cNvPicPr/>
          <p:nvPr/>
        </p:nvPicPr>
        <p:blipFill rotWithShape="1">
          <a:blip r:embed="rId5">
            <a:lum/>
          </a:blip>
          <a:srcRect/>
          <a:stretch>
            <a:fillRect/>
          </a:stretch>
        </p:blipFill>
        <p:spPr>
          <a:xfrm>
            <a:off x="1312333" y="2984500"/>
            <a:ext cx="1437216" cy="278680"/>
          </a:xfrm>
          <a:prstGeom prst="rect">
            <a:avLst/>
          </a:prstGeom>
        </p:spPr>
      </p:pic>
      <p:pic>
        <p:nvPicPr>
          <p:cNvPr id="30" name=""/>
          <p:cNvPicPr/>
          <p:nvPr/>
        </p:nvPicPr>
        <p:blipFill rotWithShape="1">
          <a:blip r:embed="rId6">
            <a:lum/>
          </a:blip>
          <a:srcRect/>
          <a:stretch>
            <a:fillRect/>
          </a:stretch>
        </p:blipFill>
        <p:spPr>
          <a:xfrm>
            <a:off x="2667000" y="3324352"/>
            <a:ext cx="1148545" cy="2939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인공지능 미술 프로그램을 활용하여 그림을 그려봅시다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결정 실행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743302" y="1619202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859843" cy="359685"/>
            <a:chOff x="1153780" y="2590060"/>
            <a:chExt cx="2859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5" y="2590060"/>
              <a:ext cx="2769358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활동 실행하기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066" name=""/>
          <p:cNvPicPr/>
          <p:nvPr/>
        </p:nvPicPr>
        <p:blipFill rotWithShape="1">
          <a:blip r:embed="rId3">
            <a:lum/>
          </a:blip>
          <a:srcRect/>
          <a:stretch>
            <a:fillRect/>
          </a:stretch>
        </p:blipFill>
        <p:spPr>
          <a:xfrm>
            <a:off x="1259416" y="2995083"/>
            <a:ext cx="4530175" cy="3190197"/>
          </a:xfrm>
          <a:prstGeom prst="rect">
            <a:avLst/>
          </a:prstGeom>
        </p:spPr>
      </p:pic>
      <p:pic>
        <p:nvPicPr>
          <p:cNvPr id="2067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381751" y="2931583"/>
            <a:ext cx="2594611" cy="3326427"/>
          </a:xfrm>
          <a:prstGeom prst="rect">
            <a:avLst/>
          </a:prstGeom>
        </p:spPr>
      </p:pic>
      <p:pic>
        <p:nvPicPr>
          <p:cNvPr id="2068" name=""/>
          <p:cNvPicPr/>
          <p:nvPr/>
        </p:nvPicPr>
        <p:blipFill rotWithShape="1">
          <a:blip r:embed="rId5">
            <a:lum/>
          </a:blip>
          <a:srcRect l="17300" r="16290"/>
          <a:stretch>
            <a:fillRect/>
          </a:stretch>
        </p:blipFill>
        <p:spPr>
          <a:xfrm>
            <a:off x="9080500" y="3005666"/>
            <a:ext cx="2542962" cy="3246247"/>
          </a:xfrm>
          <a:prstGeom prst="rect">
            <a:avLst/>
          </a:prstGeom>
        </p:spPr>
      </p:pic>
      <p:sp>
        <p:nvSpPr>
          <p:cNvPr id="2070" name=""/>
          <p:cNvSpPr txBox="1"/>
          <p:nvPr/>
        </p:nvSpPr>
        <p:spPr>
          <a:xfrm>
            <a:off x="1682749" y="6300152"/>
            <a:ext cx="3651249" cy="42259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오토드로우를 이용한 스케치 활동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071" name=""/>
          <p:cNvSpPr txBox="1"/>
          <p:nvPr/>
        </p:nvSpPr>
        <p:spPr>
          <a:xfrm>
            <a:off x="6879166" y="6300151"/>
            <a:ext cx="4212168" cy="422594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채색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AI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미술 프로그램을 이용한 채색 활동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07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985260" y="1079786"/>
            <a:ext cx="421195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행복한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377ca7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 만들기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grpSp>
        <p:nvGrpSpPr>
          <p:cNvPr id="61" name="그룹 60"/>
          <p:cNvGrpSpPr/>
          <p:nvPr/>
        </p:nvGrpSpPr>
        <p:grpSpPr>
          <a:xfrm rot="0">
            <a:off x="1594089" y="2541002"/>
            <a:ext cx="2081872" cy="2724418"/>
            <a:chOff x="1594089" y="2109202"/>
            <a:chExt cx="2081872" cy="2724418"/>
          </a:xfrm>
        </p:grpSpPr>
        <p:sp>
          <p:nvSpPr>
            <p:cNvPr id="47" name="사각형: 둥근 모서리 46"/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01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94089" y="3213409"/>
              <a:ext cx="104052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문제 이해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594089" y="3634882"/>
              <a:ext cx="2026691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학생 개인의 미술시간에 겪는 어려움 파악하기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해결하고자 하는 문제를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파악하고 공감하기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 rot="0">
            <a:off x="3992501" y="2541002"/>
            <a:ext cx="2081873" cy="2724418"/>
            <a:chOff x="3992501" y="2109202"/>
            <a:chExt cx="2081873" cy="2724418"/>
          </a:xfrm>
        </p:grpSpPr>
        <p:sp>
          <p:nvSpPr>
            <p:cNvPr id="48" name="사각형: 둥근 모서리 47"/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02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92502" y="3213409"/>
              <a:ext cx="1042413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해결 탐구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992501" y="3634882"/>
              <a:ext cx="1995967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문제에 따른 해결책 탐색하기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협력 방법과 도구</a:t>
              </a: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살펴보기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 rot="0">
            <a:off x="6390915" y="2541002"/>
            <a:ext cx="2081872" cy="2724418"/>
            <a:chOff x="6390915" y="2401302"/>
            <a:chExt cx="2081872" cy="2724418"/>
          </a:xfrm>
        </p:grpSpPr>
        <p:sp>
          <p:nvSpPr>
            <p:cNvPr id="49" name="사각형: 둥근 모서리 48"/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03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0915" y="3505509"/>
              <a:ext cx="104429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결정 실행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90915" y="3926982"/>
              <a:ext cx="2067659" cy="1198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 미술 프로그램을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 </a:t>
              </a:r>
              <a:r>
                <a:rPr lang="ko-KR" altLang="en-US" sz="1400" spc="-2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결정하고 사용방법 </a:t>
              </a: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익히기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인공지능을 활용하여 산출물 만들기</a:t>
              </a:r>
              <a:endParaRPr lang="ko-KR" altLang="en-US" sz="1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 rot="0">
            <a:off x="8789328" y="2541002"/>
            <a:ext cx="2098385" cy="2162443"/>
            <a:chOff x="8789328" y="2109202"/>
            <a:chExt cx="2098385" cy="2162443"/>
          </a:xfrm>
        </p:grpSpPr>
        <p:sp>
          <p:nvSpPr>
            <p:cNvPr id="50" name="사각형: 둥근 모서리 49"/>
            <p:cNvSpPr/>
            <p:nvPr/>
          </p:nvSpPr>
          <p:spPr>
            <a:xfrm>
              <a:off x="8789328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0" spc="-3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/>
                  <a:ea typeface="나눔스퀘어라운드 ExtraBold"/>
                </a:rPr>
                <a:t>04</a:t>
              </a:r>
              <a:endParaRPr lang="ko-KR" altLang="en-US" sz="4800" spc="-3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89328" y="3213409"/>
              <a:ext cx="104618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b="1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/>
                  <a:ea typeface="나눔스퀘어라운드 ExtraBold"/>
                </a:rPr>
                <a:t>학습 적용</a:t>
              </a:r>
              <a:endParaRPr lang="ko-KR" altLang="en-US" b="1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789328" y="3634882"/>
              <a:ext cx="2098385" cy="6367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완성된 산출물 공유하기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  <a:defRPr/>
              </a:pPr>
              <a:r>
                <a:rPr lang="ko-KR" altLang="en-US" sz="1400" spc="-10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/>
                  <a:ea typeface="나눔스퀘어라운드 Light"/>
                </a:rPr>
                <a:t>서로의 작품 피드백 하기</a:t>
              </a:r>
              <a:endParaRPr lang="ko-KR" altLang="en-US" sz="1400" spc="-1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/>
                <a:ea typeface="나눔스퀘어라운드 Light"/>
              </a:endParaRPr>
            </a:p>
          </p:txBody>
        </p:sp>
      </p:grpSp>
      <p:cxnSp>
        <p:nvCxnSpPr>
          <p:cNvPr id="65" name="직선 연결선 40"/>
          <p:cNvCxnSpPr/>
          <p:nvPr/>
        </p:nvCxnSpPr>
        <p:spPr>
          <a:xfrm>
            <a:off x="1658827" y="4059610"/>
            <a:ext cx="1957585" cy="0"/>
          </a:xfrm>
          <a:prstGeom prst="line">
            <a:avLst/>
          </a:prstGeom>
          <a:noFill/>
          <a:ln w="28575" cap="flat" cmpd="sng" algn="ctr">
            <a:solidFill>
              <a:schemeClr val="accent2">
                <a:alpha val="100000"/>
              </a:schemeClr>
            </a:solidFill>
            <a:prstDash val="solid"/>
            <a:miter/>
          </a:ln>
        </p:spPr>
      </p:cxnSp>
      <p:cxnSp>
        <p:nvCxnSpPr>
          <p:cNvPr id="67" name="직선 연결선 40"/>
          <p:cNvCxnSpPr/>
          <p:nvPr/>
        </p:nvCxnSpPr>
        <p:spPr>
          <a:xfrm>
            <a:off x="4043251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8" name="직선 연결선 40"/>
          <p:cNvCxnSpPr/>
          <p:nvPr/>
        </p:nvCxnSpPr>
        <p:spPr>
          <a:xfrm>
            <a:off x="6469157" y="4048139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  <p:cxnSp>
        <p:nvCxnSpPr>
          <p:cNvPr id="69" name="직선 연결선 40"/>
          <p:cNvCxnSpPr/>
          <p:nvPr/>
        </p:nvCxnSpPr>
        <p:spPr>
          <a:xfrm>
            <a:off x="8909093" y="4037898"/>
            <a:ext cx="1957585" cy="0"/>
          </a:xfrm>
          <a:prstGeom prst="line">
            <a:avLst/>
          </a:prstGeom>
          <a:noFill/>
          <a:ln w="28575" cap="flat" cmpd="sng" algn="ctr">
            <a:solidFill>
              <a:srgbClr val="ed7d31">
                <a:alpha val="100000"/>
              </a:srgbClr>
            </a:solidFill>
            <a:prstDash val="solid"/>
            <a:miter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1" animBg="1"/>
      <p:bldP spid="65" grpId="2" animBg="1"/>
      <p:bldP spid="68" grpId="3" animBg="1"/>
      <p:bldP spid="62" grpId="4" animBg="1"/>
      <p:bldP spid="67" grpId="5" animBg="1"/>
    </p:bldLst>
  </p:timing>
</p:sld>
</file>

<file path=ppt/slides/slide3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10062197" cy="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완성된 산출물을 친구들과 함께 감상하여 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777692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학습 적용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3743302" y="1619202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2859843" cy="359685"/>
            <a:chOff x="1153780" y="2590060"/>
            <a:chExt cx="2859843" cy="359685"/>
          </a:xfrm>
        </p:grpSpPr>
        <p:sp>
          <p:nvSpPr>
            <p:cNvPr id="46" name="TextBox 45"/>
            <p:cNvSpPr txBox="1"/>
            <p:nvPr/>
          </p:nvSpPr>
          <p:spPr>
            <a:xfrm>
              <a:off x="1244265" y="2590060"/>
              <a:ext cx="2769358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협력 결과 공유하기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70" name=""/>
          <p:cNvSpPr txBox="1"/>
          <p:nvPr/>
        </p:nvSpPr>
        <p:spPr>
          <a:xfrm>
            <a:off x="3802592" y="6176327"/>
            <a:ext cx="4815416" cy="422593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&lt;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게더타운 내 미술 전시관을 만들어 작품 전시하기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&gt;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073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29</a:t>
            </a:fld>
            <a:endParaRPr lang="en-US" altLang="en-US"/>
          </a:p>
        </p:txBody>
      </p:sp>
      <p:pic>
        <p:nvPicPr>
          <p:cNvPr id="2075" name=""/>
          <p:cNvPicPr/>
          <p:nvPr/>
        </p:nvPicPr>
        <p:blipFill rotWithShape="1">
          <a:blip r:embed="rId3">
            <a:lum/>
          </a:blip>
          <a:srcRect r="2270" b="4220"/>
          <a:stretch>
            <a:fillRect/>
          </a:stretch>
        </p:blipFill>
        <p:spPr>
          <a:xfrm>
            <a:off x="1206500" y="2764409"/>
            <a:ext cx="4889500" cy="3107182"/>
          </a:xfrm>
          <a:prstGeom prst="rect">
            <a:avLst/>
          </a:prstGeom>
        </p:spPr>
      </p:pic>
      <p:pic>
        <p:nvPicPr>
          <p:cNvPr id="2076" name=""/>
          <p:cNvPicPr/>
          <p:nvPr/>
        </p:nvPicPr>
        <p:blipFill rotWithShape="1">
          <a:blip r:embed="rId4">
            <a:lum/>
          </a:blip>
          <a:srcRect/>
          <a:stretch>
            <a:fillRect/>
          </a:stretch>
        </p:blipFill>
        <p:spPr>
          <a:xfrm>
            <a:off x="6371166" y="2783416"/>
            <a:ext cx="4707591" cy="30650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60227" y="1485880"/>
            <a:ext cx="4213413" cy="6743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/>
                <a:ea typeface="나눔스퀘어라운드 ExtraBold"/>
              </a:rPr>
              <a:t>행복한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 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1"/>
                </a:solidFill>
                <a:effectLst/>
                <a:latin typeface="나눔스퀘어라운드 ExtraBold"/>
                <a:ea typeface="나눔스퀘어라운드 ExtraBold"/>
              </a:rPr>
              <a:t>미술 시간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 만들기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226" y="2563728"/>
            <a:ext cx="5529558" cy="3377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완성한 멋진 작품을 친구들과 함께 공유하면서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더 멋지고 아름답게 완성해 봅시다 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어려운 미술 시간이 아닌 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평소 쉽게 접하는 스마트 기기나 컴퓨터를 활용하여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인공지능과 협력하여 완성한 멋진 미술작품은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즐겁고 행복한 미술 수업을 만들어 줍니다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>
              <a:lnSpc>
                <a:spcPct val="120000"/>
              </a:lnSpc>
              <a:defRPr/>
            </a:pP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인공지능을 활용하여 다양한 작품을 만들어 봅시다</a:t>
            </a:r>
            <a:endParaRPr lang="ko-KR" altLang="en-US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962650" y="2247900"/>
            <a:ext cx="2883355" cy="131081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34</a:t>
            </a:fld>
            <a:endParaRPr lang="en-US" altLang="en-US"/>
          </a:p>
        </p:txBody>
      </p:sp>
      <p:pic>
        <p:nvPicPr>
          <p:cNvPr id="14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650999" y="1170771"/>
            <a:ext cx="3227648" cy="4860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 rot="0"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8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l="39670" t="42500" r="39700" b="42590"/>
          <a:stretch>
            <a:fillRect/>
          </a:stretch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920" t="26850" r="4080" b="28700"/>
          <a:stretch>
            <a:fillRect/>
          </a:stretch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4820" y="6162675"/>
            <a:ext cx="1735802" cy="482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462954" y="4190266"/>
            <a:ext cx="32675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pc="40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/>
                <a:ea typeface="나눔고딕"/>
              </a:rPr>
              <a:t>행복한 미술 시간 만들기</a:t>
            </a:r>
            <a:endParaRPr lang="ko-KR" altLang="en-US" spc="40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고딕"/>
              <a:ea typeface="나눔고딕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CCI</a:t>
            </a:r>
            <a:b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</a:b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/>
                <a:ea typeface="나눔스퀘어라운드 Bold"/>
              </a:rPr>
              <a:t>프로그램</a:t>
            </a:r>
            <a:endParaRPr lang="ko-KR" altLang="en-US" sz="2000" spc="-150">
              <a:solidFill>
                <a:schemeClr val="bg1"/>
              </a:solidFill>
              <a:latin typeface="나눔스퀘어라운드 Bold"/>
              <a:ea typeface="나눔스퀘어라운드 Bold"/>
            </a:endParaRPr>
          </a:p>
        </p:txBody>
      </p:sp>
      <p:grpSp>
        <p:nvGrpSpPr>
          <p:cNvPr id="25" name="그룹 24"/>
          <p:cNvGrpSpPr/>
          <p:nvPr/>
        </p:nvGrpSpPr>
        <p:grpSpPr>
          <a:xfrm rot="0"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/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7" name="직사각형 10"/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8" name="직사각형 10"/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30" name="타원 29"/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099435" y="2559050"/>
            <a:ext cx="5783580" cy="1620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  <a:defRPr/>
            </a:pPr>
            <a:r>
              <a:rPr lang="en-US" altLang="ko-KR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AI </a:t>
            </a:r>
            <a:r>
              <a:rPr lang="ko-KR" altLang="en-US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미술프로그램을 활용한</a:t>
            </a: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  <a:p>
            <a:pPr algn="ctr">
              <a:defRPr/>
            </a:pP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  <a:p>
            <a:pPr algn="ctr">
              <a:lnSpc>
                <a:spcPct val="40000"/>
              </a:lnSpc>
              <a:defRPr/>
            </a:pPr>
            <a:r>
              <a:rPr lang="ko-KR" altLang="en-US" sz="4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/>
                <a:ea typeface="나눔스퀘어라운드 ExtraBold"/>
              </a:rPr>
              <a:t>초등학생의 미술위기 극복</a:t>
            </a:r>
            <a:endParaRPr lang="ko-KR" altLang="en-US" sz="4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/>
              <a:ea typeface="나눔스퀘어라운드 Extra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5634" y="6279370"/>
            <a:ext cx="150073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초등학교 </a:t>
            </a:r>
            <a:r>
              <a:rPr lang="en-US" altLang="ko-KR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5-6</a:t>
            </a:r>
            <a:r>
              <a:rPr lang="ko-KR" altLang="en-US" sz="16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/>
                <a:ea typeface="나눔스퀘어라운드 ExtraBold"/>
              </a:rPr>
              <a:t>학년</a:t>
            </a:r>
            <a:endParaRPr lang="ko-KR" altLang="en-US" sz="1600" spc="-150">
              <a:solidFill>
                <a:srgbClr val="f18101"/>
              </a:solidFill>
              <a:latin typeface="나눔스퀘어라운드 ExtraBold"/>
              <a:ea typeface="나눔스퀘어라운드 ExtraBold"/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6419849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5915025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6876676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7309597" y="3419475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9982200" y="-20977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10708432" y="-20977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8" name="직사각형 37"/>
          <p:cNvSpPr/>
          <p:nvPr/>
        </p:nvSpPr>
        <p:spPr>
          <a:xfrm>
            <a:off x="11442831" y="-20977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028" name="타원 34"/>
          <p:cNvSpPr/>
          <p:nvPr/>
        </p:nvSpPr>
        <p:spPr>
          <a:xfrm>
            <a:off x="7988674" y="3419475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29" name="타원 34"/>
          <p:cNvSpPr/>
          <p:nvPr/>
        </p:nvSpPr>
        <p:spPr>
          <a:xfrm>
            <a:off x="8458760" y="3429000"/>
            <a:ext cx="152400" cy="152400"/>
          </a:xfrm>
          <a:prstGeom prst="ellipse">
            <a:avLst/>
          </a:prstGeom>
          <a:solidFill>
            <a:srgbClr val="f18101">
              <a:alpha val="100000"/>
            </a:srgbClr>
          </a:solidFill>
          <a:ln w="12700" cap="flat" cmpd="sng" algn="ctr">
            <a:noFill/>
            <a:prstDash val="solid"/>
            <a:miter/>
          </a:ln>
        </p:spPr>
        <p:txBody>
          <a:bodyPr anchor="ctr"/>
          <a:p>
            <a:pPr mar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031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997" y="2156171"/>
            <a:ext cx="9723531" cy="74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학생들이 학년이 올라가면서 미술의 기술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기능적 차이가 발생하면서 미술에 대한 부정적 생각이 증가한다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각 개인이 처한 미술 위기 상황을 알아보자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.</a:t>
            </a:r>
            <a:endParaRPr lang="en-US" altLang="ko-KR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9322" y="813086"/>
            <a:ext cx="1682443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문제이해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2484944" y="1705985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 rot="0">
            <a:off x="1220455" y="1848210"/>
            <a:ext cx="1547510" cy="369332"/>
            <a:chOff x="1153780" y="2590060"/>
            <a:chExt cx="1547510" cy="369332"/>
          </a:xfrm>
        </p:grpSpPr>
        <p:sp>
          <p:nvSpPr>
            <p:cNvPr id="46" name="TextBox 45"/>
            <p:cNvSpPr txBox="1"/>
            <p:nvPr/>
          </p:nvSpPr>
          <p:spPr>
            <a:xfrm>
              <a:off x="1244266" y="2590060"/>
              <a:ext cx="1457023" cy="35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제시하기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pic>
        <p:nvPicPr>
          <p:cNvPr id="2052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831579" y="3370571"/>
            <a:ext cx="4163217" cy="2980530"/>
          </a:xfrm>
          <a:prstGeom prst="rect">
            <a:avLst/>
          </a:prstGeom>
        </p:spPr>
      </p:pic>
      <p:pic>
        <p:nvPicPr>
          <p:cNvPr id="2053" name="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251975" y="3387545"/>
            <a:ext cx="4024312" cy="2965144"/>
          </a:xfrm>
          <a:prstGeom prst="rect">
            <a:avLst/>
          </a:prstGeom>
        </p:spPr>
      </p:pic>
      <p:sp>
        <p:nvSpPr>
          <p:cNvPr id="205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22" y="813086"/>
            <a:ext cx="1682443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문제이해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9399" y="3429000"/>
            <a:ext cx="10665470" cy="1403895"/>
          </a:xfrm>
          <a:prstGeom prst="rect">
            <a:avLst/>
          </a:prstGeom>
          <a:solidFill>
            <a:srgbClr val="dfe6f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미술 시간을 즐겁다고 여기는 학생들은 9명으로 32.1%인 반면, '보통'이라고 답한 학생은 15명(53.6%)로 나타났다. 또한 미술 시간을 '좋아하지 않는다'고 답한 학생은 4명(14.3%)로 나타났다. 미술 시간에 대한 흥미도 중 '보통이다'라고 답한 학생은 재미있는 것도 있지만 재미없는 것도 많기 때문에, 작품을 만들 때 힘들기 때문에 그렇게 답하였다고 하였다. 또한 그리는 데에 별로 소질이 없어서, 어려워서 미술 시간을 좋아하지 않는다고 하였다.  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-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</a:t>
            </a:r>
            <a:r>
              <a:rPr lang="ko-KR" altLang="en-US" sz="1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김윤경</a:t>
            </a:r>
            <a:r>
              <a:rPr lang="en-US" altLang="ko-KR" sz="1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(2009).</a:t>
            </a:r>
            <a:r>
              <a:rPr lang="ko-KR" altLang="en-US" sz="11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미술과 흥미유발을 위한 북아트 지도연구</a:t>
            </a:r>
            <a:endParaRPr lang="ko-KR" altLang="en-US" sz="11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2398425" y="186262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 rot="0">
            <a:off x="1133936" y="1989984"/>
            <a:ext cx="1547510" cy="369332"/>
            <a:chOff x="1153780" y="2590060"/>
            <a:chExt cx="1547510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1244266" y="2590060"/>
              <a:ext cx="145781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5" name=""/>
          <p:cNvSpPr txBox="1"/>
          <p:nvPr/>
        </p:nvSpPr>
        <p:spPr>
          <a:xfrm>
            <a:off x="1162844" y="2430305"/>
            <a:ext cx="6096000" cy="4221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미술의 어려운 점에 대해 이야기 나눠 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205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22" y="813086"/>
            <a:ext cx="1682443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문제이해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2398425" y="1862624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 rot="0">
            <a:off x="1133936" y="1989985"/>
            <a:ext cx="1548303" cy="369332"/>
            <a:chOff x="1153780" y="2590060"/>
            <a:chExt cx="1548303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1244266" y="2590060"/>
              <a:ext cx="1457817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 인식하기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5" name=""/>
          <p:cNvSpPr txBox="1"/>
          <p:nvPr/>
        </p:nvSpPr>
        <p:spPr>
          <a:xfrm>
            <a:off x="1162844" y="2430305"/>
            <a:ext cx="6096000" cy="4221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멘티미터에 미술에 대한 자신의 문제점</a:t>
            </a:r>
            <a:r>
              <a: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,</a:t>
            </a: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 어려운 점 적어보기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205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829322" y="3027918"/>
            <a:ext cx="6533356" cy="3830080"/>
          </a:xfrm>
          <a:prstGeom prst="rect">
            <a:avLst/>
          </a:prstGeom>
        </p:spPr>
      </p:pic>
      <p:sp>
        <p:nvSpPr>
          <p:cNvPr id="2057" name=""/>
          <p:cNvSpPr/>
          <p:nvPr/>
        </p:nvSpPr>
        <p:spPr>
          <a:xfrm>
            <a:off x="5808266" y="2989455"/>
            <a:ext cx="1131092" cy="487170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r>
              <a:rPr lang="ko-KR" altLang="en-US" sz="1200" b="1">
                <a:solidFill>
                  <a:srgbClr val="377ca7"/>
                </a:solidFill>
              </a:rPr>
              <a:t>코드번호</a:t>
            </a:r>
            <a:endParaRPr lang="ko-KR" altLang="en-US" sz="1200" b="1">
              <a:solidFill>
                <a:srgbClr val="377ca7"/>
              </a:solidFill>
            </a:endParaRPr>
          </a:p>
        </p:txBody>
      </p:sp>
      <p:pic>
        <p:nvPicPr>
          <p:cNvPr id="2058" name=""/>
          <p:cNvPicPr/>
          <p:nvPr/>
        </p:nvPicPr>
        <p:blipFill rotWithShape="1">
          <a:blip r:embed="rId3">
            <a:lum/>
          </a:blip>
          <a:srcRect b="5080"/>
          <a:stretch>
            <a:fillRect/>
          </a:stretch>
        </p:blipFill>
        <p:spPr>
          <a:xfrm>
            <a:off x="3898852" y="3224609"/>
            <a:ext cx="4394295" cy="3153569"/>
          </a:xfrm>
          <a:prstGeom prst="rect">
            <a:avLst/>
          </a:prstGeom>
        </p:spPr>
      </p:pic>
      <p:sp>
        <p:nvSpPr>
          <p:cNvPr id="206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22" y="813086"/>
            <a:ext cx="1682443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문제이해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4368419" y="1820602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 rot="0">
            <a:off x="1133936" y="1989985"/>
            <a:ext cx="4224828" cy="369332"/>
            <a:chOff x="1153780" y="2590060"/>
            <a:chExt cx="4224828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1244266" y="2590060"/>
              <a:ext cx="41343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인공지능이 나의 그림에 채색을 도와준다면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?</a:t>
              </a:r>
              <a:endParaRPr lang="en-US" altLang="ko-KR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  <p:pic>
        <p:nvPicPr>
          <p:cNvPr id="2059" name="9zjIEbda57I">
            <a:hlinkClick r:id="" action="ppaction://media"/>
          </p:cNvPr>
          <p:cNvPicPr>
            <a:picLocks noRot="1" noChangeAspect="1"/>
          </p:cNvPicPr>
          <p:nvPr>
            <a:videoFile r:link="rId2">
              <a:extLst>
                <a:ext uri="902D6385-CB7F-49a9-B0FC-64C1F869F237">
                  <hp:hncflashPr xmlns:hp="http://schemas.haansoft.com/office/presentation/8.0" scaleMode="0"/>
                </a:ext>
              </a:extLst>
            </a:videoFile>
          </p:nvPr>
        </p:nvPicPr>
        <p:blipFill rotWithShape="1">
          <a:blip r:embed="rId4"/>
          <a:stretch>
            <a:fillRect/>
          </a:stretch>
        </p:blipFill>
        <p:spPr>
          <a:xfrm>
            <a:off x="3367086" y="2438400"/>
            <a:ext cx="5457825" cy="4093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9322" y="813086"/>
            <a:ext cx="1682443" cy="575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/>
                <a:ea typeface="나눔스퀘어라운드 ExtraBold"/>
              </a:rPr>
              <a:t>문제이해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rgbClr val="0fa3d6"/>
              </a:solidFill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4368419" y="1820602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51" name="그룹 50"/>
          <p:cNvGrpSpPr/>
          <p:nvPr/>
        </p:nvGrpSpPr>
        <p:grpSpPr>
          <a:xfrm rot="0">
            <a:off x="1133936" y="1989985"/>
            <a:ext cx="3805728" cy="369332"/>
            <a:chOff x="1153780" y="2590060"/>
            <a:chExt cx="3805728" cy="369332"/>
          </a:xfrm>
        </p:grpSpPr>
        <p:sp>
          <p:nvSpPr>
            <p:cNvPr id="52" name="TextBox 51"/>
            <p:cNvSpPr txBox="1"/>
            <p:nvPr/>
          </p:nvSpPr>
          <p:spPr>
            <a:xfrm>
              <a:off x="1244266" y="2590060"/>
              <a:ext cx="37152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‘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문제정의</a:t>
              </a:r>
              <a:r>
                <a:rPr lang="en-US" altLang="ko-KR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’</a:t>
              </a:r>
              <a:r>
                <a:rPr lang="ko-KR" altLang="en-US" spc="-150">
                  <a:ln w="9525"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/>
                  <a:ea typeface="나눔스퀘어라운드 ExtraBold"/>
                </a:rPr>
                <a:t>  활동지 를 활용하여 정리하기</a:t>
              </a:r>
              <a:endPara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  <p:sp>
        <p:nvSpPr>
          <p:cNvPr id="2055" name=""/>
          <p:cNvSpPr txBox="1"/>
          <p:nvPr/>
        </p:nvSpPr>
        <p:spPr>
          <a:xfrm>
            <a:off x="1162844" y="2430305"/>
            <a:ext cx="6096000" cy="4221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120000"/>
              </a:lnSpc>
              <a:defRPr/>
            </a:pPr>
            <a:r>
              <a:rPr lang="ko-KR" altLang="en-US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문항을 보고 활동지에 답해 봅시다</a:t>
            </a:r>
            <a:endParaRPr lang="ko-KR" altLang="en-US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pic>
        <p:nvPicPr>
          <p:cNvPr id="2056" name=""/>
          <p:cNvPicPr/>
          <p:nvPr/>
        </p:nvPicPr>
        <p:blipFill rotWithShape="1">
          <a:blip r:embed="rId2">
            <a:lum/>
          </a:blip>
          <a:srcRect/>
          <a:stretch>
            <a:fillRect/>
          </a:stretch>
        </p:blipFill>
        <p:spPr>
          <a:xfrm>
            <a:off x="4520658" y="3081617"/>
            <a:ext cx="3150683" cy="3592635"/>
          </a:xfrm>
          <a:prstGeom prst="rect">
            <a:avLst/>
          </a:prstGeom>
        </p:spPr>
      </p:pic>
      <p:sp>
        <p:nvSpPr>
          <p:cNvPr id="2058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7872980" cy="6858000"/>
          </a:xfrm>
          <a:prstGeom prst="rect">
            <a:avLst/>
          </a:prstGeom>
        </p:spPr>
      </p:pic>
      <p:sp>
        <p:nvSpPr>
          <p:cNvPr id="11" name="직각 삼각형 10"/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789083" y="1607325"/>
            <a:ext cx="5950046" cy="676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/>
                <a:ea typeface="나눔스퀘어라운드 ExtraBold"/>
              </a:rPr>
              <a:t>문제를</a:t>
            </a:r>
            <a:r>
              <a:rPr lang="ko-KR" altLang="en-US" sz="3200" spc="-150">
                <a:ln w="9525"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/>
                <a:ea typeface="나눔스퀘어라운드 ExtraBold"/>
              </a:rPr>
              <a:t> 함께 나눠요</a:t>
            </a:r>
            <a:endParaRPr lang="ko-KR" altLang="en-US" sz="3200" spc="-150">
              <a:ln w="9525"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/>
              <a:ea typeface="나눔스퀘어라운드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9747" y="2779832"/>
            <a:ext cx="7240551" cy="228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“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사람의 얼굴을 그리는 것이 너무 어려워요</a:t>
            </a: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”</a:t>
            </a: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“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자전거를 타는 모습을 그리고 싶은데 마음대로 안되요</a:t>
            </a: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”</a:t>
            </a: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“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웹툰처럼 만화 캐릭터를 그려 이야기를 만들어 보고 싶어요</a:t>
            </a: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”</a:t>
            </a: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“</a:t>
            </a:r>
            <a:r>
              <a:rPr lang="ko-KR" altLang="en-US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멋지게 스케치한 그림이 물감만 칠하면 이상해져요</a:t>
            </a:r>
            <a:r>
              <a:rPr lang="en-US" altLang="ko-KR" sz="2000" spc="-150">
                <a:ln w="9525"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/>
                <a:ea typeface="나눔명조"/>
              </a:rPr>
              <a:t>”</a:t>
            </a: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  <a:p>
            <a:pPr algn="r">
              <a:lnSpc>
                <a:spcPct val="120000"/>
              </a:lnSpc>
              <a:defRPr/>
            </a:pPr>
            <a:endParaRPr lang="en-US" altLang="ko-KR" sz="2000" spc="-150">
              <a:ln w="9525"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/>
              <a:ea typeface="나눔명조"/>
            </a:endParaRPr>
          </a:p>
        </p:txBody>
      </p: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668413F6-9D5C-4857-B485-B6081B5D6BB1}" type="slidenum">
              <a:rPr lang="en-US" altLang="en-US"/>
              <a:pPr lvl="0"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 w="9525"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/>
            <a:ea typeface="나눔명조"/>
          </a:defRPr>
        </a:defPPr>
      </a:lstStyle>
    </a:txDef>
  </a:objectDefaul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한컴오피스">
      <a:maj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Times New Roman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1468</ep:Words>
  <ep:PresentationFormat>와이드스크린</ep:PresentationFormat>
  <ep:Paragraphs>138</ep:Paragraphs>
  <ep:Slides>35</ep:Slides>
  <ep:Notes>8</ep:Notes>
  <ep:TotalTime>0</ep:TotalTime>
  <ep:HiddenSlides>0</ep:HiddenSlides>
  <ep:MMClips>1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ep:HeadingPairs>
  <ep:TitlesOfParts>
    <vt:vector size="36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2021-10-14T08:13:29.000</dcterms:created>
  <dc:creator>user</dc:creator>
  <cp:lastModifiedBy>1</cp:lastModifiedBy>
  <dcterms:modified xsi:type="dcterms:W3CDTF">2022-04-28T14:39:34.878</dcterms:modified>
  <cp:revision>42</cp:revision>
  <dc:title>PowerPoint 프레젠테이션</dc:title>
  <cp:version/>
</cp:coreProperties>
</file>