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9" r:id="rId3"/>
    <p:sldId id="260" r:id="rId4"/>
    <p:sldId id="263" r:id="rId5"/>
    <p:sldId id="261" r:id="rId6"/>
    <p:sldId id="262" r:id="rId7"/>
    <p:sldId id="264" r:id="rId8"/>
    <p:sldId id="267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9" r:id="rId21"/>
    <p:sldId id="311" r:id="rId22"/>
    <p:sldId id="310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265" r:id="rId36"/>
  </p:sldIdLst>
  <p:sldSz cx="12192000" cy="6858000"/>
  <p:notesSz cx="6858000" cy="9144000"/>
  <p:embeddedFontLst>
    <p:embeddedFont>
      <p:font typeface="나눔고딕" panose="020D0604000000000000" pitchFamily="50" charset="-127"/>
      <p:regular r:id="rId38"/>
      <p:bold r:id="rId39"/>
    </p:embeddedFont>
    <p:embeddedFont>
      <p:font typeface="나눔명조" panose="02020603020101020101" pitchFamily="18" charset="-127"/>
      <p:regular r:id="rId40"/>
      <p:bold r:id="rId41"/>
    </p:embeddedFont>
    <p:embeddedFont>
      <p:font typeface="나눔스퀘어_ac Bold" panose="020B0600000101010101" pitchFamily="50" charset="-127"/>
      <p:bold r:id="rId42"/>
    </p:embeddedFont>
    <p:embeddedFont>
      <p:font typeface="나눔스퀘어_ac Light" panose="020B0600000101010101" pitchFamily="50" charset="-127"/>
      <p:regular r:id="rId43"/>
    </p:embeddedFont>
    <p:embeddedFont>
      <p:font typeface="나눔스퀘어라운드 Bold" panose="020B0600000101010101" pitchFamily="50" charset="-127"/>
      <p:bold r:id="rId44"/>
    </p:embeddedFont>
    <p:embeddedFont>
      <p:font typeface="나눔스퀘어라운드 ExtraBold" panose="020B0600000101010101" pitchFamily="50" charset="-127"/>
      <p:bold r:id="rId45"/>
    </p:embeddedFont>
    <p:embeddedFont>
      <p:font typeface="나눔스퀘어라운드 Light" panose="020B0600000101010101" pitchFamily="50" charset="-127"/>
      <p:regular r:id="rId46"/>
    </p:embeddedFont>
    <p:embeddedFont>
      <p:font typeface="맑은 고딕" panose="020B0503020000020004" pitchFamily="50" charset="-127"/>
      <p:regular r:id="rId47"/>
      <p:bold r:id="rId4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A3D6"/>
    <a:srgbClr val="F18101"/>
    <a:srgbClr val="377CA7"/>
    <a:srgbClr val="F45E5E"/>
    <a:srgbClr val="285B7A"/>
    <a:srgbClr val="C04C4C"/>
    <a:srgbClr val="F45A5A"/>
    <a:srgbClr val="2B6183"/>
    <a:srgbClr val="3679A4"/>
    <a:srgbClr val="F56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372" autoAdjust="0"/>
  </p:normalViewPr>
  <p:slideViewPr>
    <p:cSldViewPr snapToGrid="0">
      <p:cViewPr varScale="1">
        <p:scale>
          <a:sx n="93" d="100"/>
          <a:sy n="93" d="100"/>
        </p:scale>
        <p:origin x="51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ABB60-6751-4500-B0BA-50D36A63B756}" type="datetimeFigureOut">
              <a:rPr lang="ko-KR" altLang="en-US" smtClean="0"/>
              <a:t>2022-04-29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41B56-F0B8-4B28-BB4D-81352F430A4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276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41B56-F0B8-4B28-BB4D-81352F430A4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9916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BC1191-894B-499A-B8BC-8F7DC0E8E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5303767-9CB5-4AC2-A843-BA0C9E058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C23EF8-D35C-4914-862B-8F4AB13E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2022-04-29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3F84F6-9A74-4305-8021-CD6A1130C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3806670-4CB3-495A-B5D2-F0A89AE5C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857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2022-04-29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>
            <a:extLst>
              <a:ext uri="{FF2B5EF4-FFF2-40B4-BE49-F238E27FC236}">
                <a16:creationId xmlns:a16="http://schemas.microsoft.com/office/drawing/2014/main" id="{64D8AF46-03E4-4405-ABB4-995914277A56}"/>
              </a:ext>
            </a:extLst>
          </p:cNvPr>
          <p:cNvSpPr/>
          <p:nvPr userDrawn="1"/>
        </p:nvSpPr>
        <p:spPr>
          <a:xfrm>
            <a:off x="10708432" y="654106"/>
            <a:ext cx="600328" cy="600328"/>
          </a:xfrm>
          <a:prstGeom prst="ellipse">
            <a:avLst/>
          </a:prstGeom>
          <a:solidFill>
            <a:srgbClr val="FEC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272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2022-04-29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" name="타원 19">
            <a:extLst>
              <a:ext uri="{FF2B5EF4-FFF2-40B4-BE49-F238E27FC236}">
                <a16:creationId xmlns:a16="http://schemas.microsoft.com/office/drawing/2014/main" id="{6695CC67-9853-4B40-8F65-39622294F6CD}"/>
              </a:ext>
            </a:extLst>
          </p:cNvPr>
          <p:cNvSpPr/>
          <p:nvPr userDrawn="1"/>
        </p:nvSpPr>
        <p:spPr>
          <a:xfrm>
            <a:off x="7593518" y="714241"/>
            <a:ext cx="1327641" cy="132764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747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bg>
      <p:bgPr>
        <a:gradFill>
          <a:gsLst>
            <a:gs pos="38000">
              <a:schemeClr val="accent1">
                <a:lumMod val="5000"/>
                <a:lumOff val="95000"/>
              </a:schemeClr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960" b="55879" l="41227" r="59002">
                        <a14:foregroundMark x1="42087" y1="49455" x2="41284" y2="49778"/>
                        <a14:foregroundMark x1="45814" y1="55636" x2="59002" y2="47515"/>
                        <a14:foregroundMark x1="54300" y1="54384" x2="47477" y2="54828"/>
                        <a14:foregroundMark x1="47477" y1="55071" x2="53326" y2="54707"/>
                        <a14:foregroundMark x1="52179" y1="51636" x2="50229" y2="46020"/>
                        <a14:foregroundMark x1="52523" y1="49212" x2="46502" y2="51636"/>
                        <a14:foregroundMark x1="52179" y1="51394" x2="51376" y2="50384"/>
                        <a14:foregroundMark x1="53670" y1="49778" x2="54128" y2="48202"/>
                        <a14:foregroundMark x1="54472" y1="48081" x2="46961" y2="49333"/>
                        <a14:foregroundMark x1="51204" y1="50586" x2="44839" y2="48768"/>
                        <a14:foregroundMark x1="51376" y1="50020" x2="46961" y2="53818"/>
                        <a14:foregroundMark x1="47305" y1="54626" x2="54472" y2="54949"/>
                        <a14:foregroundMark x1="52695" y1="55758" x2="48108" y2="55515"/>
                        <a14:foregroundMark x1="48280" y1="55434" x2="46502" y2="50465"/>
                        <a14:foregroundMark x1="49885" y1="52323" x2="50229" y2="52202"/>
                        <a14:foregroundMark x1="53670" y1="52323" x2="51548" y2="48283"/>
                        <a14:foregroundMark x1="49885" y1="45657" x2="50917" y2="49455"/>
                        <a14:foregroundMark x1="49427" y1="53253" x2="47821" y2="51636"/>
                        <a14:foregroundMark x1="52695" y1="46909" x2="50917" y2="5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8853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388D064-A5B3-4B8B-9278-8B40DE2EC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7DE550A-4B8D-46FC-995E-7037DD488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8515A1-9CA4-4E11-B60E-29AC42928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CC078-3779-4476-A261-CCFF7128A1F5}" type="datetimeFigureOut">
              <a:rPr lang="ko-KR" altLang="en-US" smtClean="0"/>
              <a:t>2022-04-29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658823-5956-4066-A690-71ED3E777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63ADD3-67EB-4443-B4CB-CC88D6F05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rtsexperiments.withgoogle.com/living-archive/camera?token=1651211690" TargetMode="Externa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rtsexperiments.withgoogle.com/living-archive/camera?token=1651211690" TargetMode="Externa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32985045@N08/49968110753" TargetMode="External"/><Relationship Id="rId3" Type="http://schemas.openxmlformats.org/officeDocument/2006/relationships/image" Target="../media/image35.pn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artsexperiments.withgoogle.com/living-archive/camera?token=1651211690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mentimeter.com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8E25EC-409F-4A16-9E17-4E6089C8D2BA}"/>
              </a:ext>
            </a:extLst>
          </p:cNvPr>
          <p:cNvSpPr txBox="1"/>
          <p:nvPr/>
        </p:nvSpPr>
        <p:spPr>
          <a:xfrm>
            <a:off x="4178648" y="4111198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아이디어 생성을 위한 수업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C18D20F-7370-47E6-9FBD-C50D896919AF}"/>
              </a:ext>
            </a:extLst>
          </p:cNvPr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6B874-F36A-4EE8-839D-D4BCFEAACF86}"/>
              </a:ext>
            </a:extLst>
          </p:cNvPr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CCI</a:t>
            </a:r>
            <a:b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</a:b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프로그램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0AE39DA-CA67-4289-BBB7-510E75F70099}"/>
              </a:ext>
            </a:extLst>
          </p:cNvPr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>
              <a:extLst>
                <a:ext uri="{FF2B5EF4-FFF2-40B4-BE49-F238E27FC236}">
                  <a16:creationId xmlns:a16="http://schemas.microsoft.com/office/drawing/2014/main" id="{D4AE8B7D-9074-4674-98BA-9A044EB67A84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직사각형 10">
              <a:extLst>
                <a:ext uri="{FF2B5EF4-FFF2-40B4-BE49-F238E27FC236}">
                  <a16:creationId xmlns:a16="http://schemas.microsoft.com/office/drawing/2014/main" id="{20BABC14-7EE1-40CE-980C-506F881DD572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10">
              <a:extLst>
                <a:ext uri="{FF2B5EF4-FFF2-40B4-BE49-F238E27FC236}">
                  <a16:creationId xmlns:a16="http://schemas.microsoft.com/office/drawing/2014/main" id="{3CB57491-A65A-4210-81DC-5EE6A662B78C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898A6DF-4806-45B7-8F9F-861959E5108E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타원 29">
            <a:extLst>
              <a:ext uri="{FF2B5EF4-FFF2-40B4-BE49-F238E27FC236}">
                <a16:creationId xmlns:a16="http://schemas.microsoft.com/office/drawing/2014/main" id="{D0BADAD2-7ADF-4B83-815D-A9EF8C73FEA7}"/>
              </a:ext>
            </a:extLst>
          </p:cNvPr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50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초등학교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5-6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360DC7A-307E-499E-98C4-C73AEAD9F3AC}"/>
              </a:ext>
            </a:extLst>
          </p:cNvPr>
          <p:cNvSpPr/>
          <p:nvPr/>
        </p:nvSpPr>
        <p:spPr>
          <a:xfrm>
            <a:off x="9982200" y="-800328"/>
            <a:ext cx="667657" cy="5225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4A293EA-F194-4515-992D-D1CC297EA6E0}"/>
              </a:ext>
            </a:extLst>
          </p:cNvPr>
          <p:cNvSpPr/>
          <p:nvPr/>
        </p:nvSpPr>
        <p:spPr>
          <a:xfrm>
            <a:off x="10708432" y="-800328"/>
            <a:ext cx="667657" cy="522515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8B02412F-783B-452C-8C54-8A3F359BCA9B}"/>
              </a:ext>
            </a:extLst>
          </p:cNvPr>
          <p:cNvSpPr/>
          <p:nvPr/>
        </p:nvSpPr>
        <p:spPr>
          <a:xfrm>
            <a:off x="11442831" y="-800328"/>
            <a:ext cx="667657" cy="522515"/>
          </a:xfrm>
          <a:prstGeom prst="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69B04B-771A-4359-8073-12BA0C5898A9}"/>
              </a:ext>
            </a:extLst>
          </p:cNvPr>
          <p:cNvSpPr txBox="1"/>
          <p:nvPr/>
        </p:nvSpPr>
        <p:spPr>
          <a:xfrm>
            <a:off x="2567634" y="2559050"/>
            <a:ext cx="70567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스마트폰으로부터의 탈출</a:t>
            </a:r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42426437-C7BA-4DDB-B179-B65980E1138B}"/>
              </a:ext>
            </a:extLst>
          </p:cNvPr>
          <p:cNvSpPr/>
          <p:nvPr/>
        </p:nvSpPr>
        <p:spPr>
          <a:xfrm>
            <a:off x="8488200" y="2439468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id="{F40477AE-3BCE-4C6B-ACE2-CA2AE1092E0E}"/>
              </a:ext>
            </a:extLst>
          </p:cNvPr>
          <p:cNvSpPr/>
          <p:nvPr/>
        </p:nvSpPr>
        <p:spPr>
          <a:xfrm>
            <a:off x="9085097" y="2434413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866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7371920" y="788949"/>
            <a:ext cx="4123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CC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디자인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플레이북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7" name="_x11458736" descr="EMB000028ac3e7a">
            <a:extLst>
              <a:ext uri="{FF2B5EF4-FFF2-40B4-BE49-F238E27FC236}">
                <a16:creationId xmlns:a16="http://schemas.microsoft.com/office/drawing/2014/main" id="{7B1DD986-2AAD-4C68-BFB0-AE1E33E21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027" y="1373724"/>
            <a:ext cx="973138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F43CDF-9AAA-453B-A811-AEDB58741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738316936" descr="EMB00005a70289e">
            <a:extLst>
              <a:ext uri="{FF2B5EF4-FFF2-40B4-BE49-F238E27FC236}">
                <a16:creationId xmlns:a16="http://schemas.microsoft.com/office/drawing/2014/main" id="{DAE2EDF6-9D1F-4116-B3F8-F440093A2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40" y="267578"/>
            <a:ext cx="4494281" cy="621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247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C3FEDDF-ED6D-4DC0-9209-EEF6E7B6A872}"/>
              </a:ext>
            </a:extLst>
          </p:cNvPr>
          <p:cNvSpPr txBox="1"/>
          <p:nvPr/>
        </p:nvSpPr>
        <p:spPr>
          <a:xfrm>
            <a:off x="3099831" y="1079786"/>
            <a:ext cx="5992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스마트폰으로부터의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탈출 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 탐구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8AFB0303-9CBC-451B-AA78-ADFB57596684}"/>
              </a:ext>
            </a:extLst>
          </p:cNvPr>
          <p:cNvGrpSpPr/>
          <p:nvPr/>
        </p:nvGrpSpPr>
        <p:grpSpPr>
          <a:xfrm>
            <a:off x="1584041" y="2541002"/>
            <a:ext cx="2081872" cy="2437917"/>
            <a:chOff x="1594089" y="2109202"/>
            <a:chExt cx="2081872" cy="2437917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6A2B9816-867C-48A3-AB44-14B3CEF76EDD}"/>
                </a:ext>
              </a:extLst>
            </p:cNvPr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B99717-8C07-400D-BFE7-06C2D936FB78}"/>
                </a:ext>
              </a:extLst>
            </p:cNvPr>
            <p:cNvSpPr txBox="1"/>
            <p:nvPr/>
          </p:nvSpPr>
          <p:spPr>
            <a:xfrm>
              <a:off x="1594089" y="3213409"/>
              <a:ext cx="1787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현재 상황 분석하기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99BF28-EE01-4504-944B-D5FF877F8B63}"/>
                </a:ext>
              </a:extLst>
            </p:cNvPr>
            <p:cNvSpPr txBox="1"/>
            <p:nvPr/>
          </p:nvSpPr>
          <p:spPr>
            <a:xfrm>
              <a:off x="1594089" y="3634882"/>
              <a:ext cx="1821853" cy="91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스마트폰 </a:t>
              </a:r>
              <a:r>
                <a:rPr lang="ko-KR" altLang="en-US" sz="1400" dirty="0" err="1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과의존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 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실태를 데이터를 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 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통해 확인해봅시다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226E2301-1F47-47F9-92BF-5A3248BF25AB}"/>
              </a:ext>
            </a:extLst>
          </p:cNvPr>
          <p:cNvGrpSpPr/>
          <p:nvPr/>
        </p:nvGrpSpPr>
        <p:grpSpPr>
          <a:xfrm>
            <a:off x="3900516" y="2541002"/>
            <a:ext cx="2081872" cy="2157841"/>
            <a:chOff x="3992502" y="2109202"/>
            <a:chExt cx="2081872" cy="2157841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78D35DBE-0EC2-4C04-82A4-F3EFCF4B21AF}"/>
                </a:ext>
              </a:extLst>
            </p:cNvPr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3379E95-98A6-48E2-A9B3-D6BC5A8F1EB6}"/>
                </a:ext>
              </a:extLst>
            </p:cNvPr>
            <p:cNvSpPr txBox="1"/>
            <p:nvPr/>
          </p:nvSpPr>
          <p:spPr>
            <a:xfrm>
              <a:off x="3992502" y="3213409"/>
              <a:ext cx="1367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목표 인식</a:t>
              </a:r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하기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7F7325-19F4-43BC-BB69-C16AB6D8B46A}"/>
                </a:ext>
              </a:extLst>
            </p:cNvPr>
            <p:cNvSpPr txBox="1"/>
            <p:nvPr/>
          </p:nvSpPr>
          <p:spPr>
            <a:xfrm>
              <a:off x="3992502" y="3634882"/>
              <a:ext cx="1821853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우리의 최종 목표를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 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정해봅시다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D3CE8525-F0B1-4047-9B6B-5EE61D1357DE}"/>
              </a:ext>
            </a:extLst>
          </p:cNvPr>
          <p:cNvGrpSpPr/>
          <p:nvPr/>
        </p:nvGrpSpPr>
        <p:grpSpPr>
          <a:xfrm>
            <a:off x="6209614" y="2541002"/>
            <a:ext cx="2081872" cy="2157841"/>
            <a:chOff x="6390915" y="2401302"/>
            <a:chExt cx="2081872" cy="2157841"/>
          </a:xfrm>
        </p:grpSpPr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06FE1A57-89E3-4F70-9D2E-B705382F620C}"/>
                </a:ext>
              </a:extLst>
            </p:cNvPr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BC5331-67F9-488A-ACF3-C69A14CD7E73}"/>
                </a:ext>
              </a:extLst>
            </p:cNvPr>
            <p:cNvSpPr txBox="1"/>
            <p:nvPr/>
          </p:nvSpPr>
          <p:spPr>
            <a:xfrm>
              <a:off x="6390915" y="3505509"/>
              <a:ext cx="1558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해결책 탐색하기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87A7952-E99B-43A4-AC16-7ADEAB880273}"/>
                </a:ext>
              </a:extLst>
            </p:cNvPr>
            <p:cNvSpPr txBox="1"/>
            <p:nvPr/>
          </p:nvSpPr>
          <p:spPr>
            <a:xfrm>
              <a:off x="6390915" y="3926982"/>
              <a:ext cx="1989841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어떤 해결책이 있을지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찾아봅시다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8E52C1D1-926E-4D2F-98AD-FC793C7F7E48}"/>
              </a:ext>
            </a:extLst>
          </p:cNvPr>
          <p:cNvGrpSpPr/>
          <p:nvPr/>
        </p:nvGrpSpPr>
        <p:grpSpPr>
          <a:xfrm>
            <a:off x="8564749" y="2541002"/>
            <a:ext cx="2398413" cy="2157841"/>
            <a:chOff x="8789328" y="2109202"/>
            <a:chExt cx="2398413" cy="2157841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47E98A65-D9F2-47DB-A1B9-0CC579FC5797}"/>
                </a:ext>
              </a:extLst>
            </p:cNvPr>
            <p:cNvSpPr/>
            <p:nvPr/>
          </p:nvSpPr>
          <p:spPr>
            <a:xfrm>
              <a:off x="8789328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04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07C369-BF65-454C-A3F9-0705FDA6064C}"/>
                </a:ext>
              </a:extLst>
            </p:cNvPr>
            <p:cNvSpPr txBox="1"/>
            <p:nvPr/>
          </p:nvSpPr>
          <p:spPr>
            <a:xfrm>
              <a:off x="8789328" y="3213409"/>
              <a:ext cx="23984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협력 방법과 도구 살펴보기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9AA4B8-7627-423F-A971-A18E405989DB}"/>
                </a:ext>
              </a:extLst>
            </p:cNvPr>
            <p:cNvSpPr txBox="1"/>
            <p:nvPr/>
          </p:nvSpPr>
          <p:spPr>
            <a:xfrm>
              <a:off x="8789328" y="3634882"/>
              <a:ext cx="1821853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다양한 협력 방법과 도구를 살펴봅시다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5488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2028560"/>
            <a:ext cx="9420867" cy="1061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다른 사람들의 스마트폰 이용은 어떨까요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 </a:t>
            </a: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우리반 친구들 말고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다른 사람들도 스마트폰을 많이 사용하고 있을까요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 </a:t>
            </a: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실제 데이터로 알아보겠습니다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56877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우리반 친구들 말고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다른 사람들의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스마트폰 이용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은 어떨까요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8C4B33FD-DE68-4756-8A3B-3B37085F65B4}"/>
              </a:ext>
            </a:extLst>
          </p:cNvPr>
          <p:cNvGrpSpPr/>
          <p:nvPr/>
        </p:nvGrpSpPr>
        <p:grpSpPr>
          <a:xfrm>
            <a:off x="1131454" y="3428999"/>
            <a:ext cx="5217975" cy="1831369"/>
            <a:chOff x="1084324" y="3324756"/>
            <a:chExt cx="4871976" cy="1386944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AF8E84C5-1AE5-470F-9B85-B9FFA32D3E6B}"/>
                </a:ext>
              </a:extLst>
            </p:cNvPr>
            <p:cNvGrpSpPr/>
            <p:nvPr/>
          </p:nvGrpSpPr>
          <p:grpSpPr>
            <a:xfrm>
              <a:off x="1084324" y="3429000"/>
              <a:ext cx="4871976" cy="1282700"/>
              <a:chOff x="1084324" y="3429000"/>
              <a:chExt cx="4871976" cy="1282700"/>
            </a:xfrm>
          </p:grpSpPr>
          <p:sp>
            <p:nvSpPr>
              <p:cNvPr id="2" name="사각형: 둥근 모서리 1">
                <a:extLst>
                  <a:ext uri="{FF2B5EF4-FFF2-40B4-BE49-F238E27FC236}">
                    <a16:creationId xmlns:a16="http://schemas.microsoft.com/office/drawing/2014/main" id="{AA5DBCB1-34FC-479C-BBD1-979B18E22BBF}"/>
                  </a:ext>
                </a:extLst>
              </p:cNvPr>
              <p:cNvSpPr/>
              <p:nvPr/>
            </p:nvSpPr>
            <p:spPr>
              <a:xfrm>
                <a:off x="1084324" y="3429000"/>
                <a:ext cx="4871976" cy="1282700"/>
              </a:xfrm>
              <a:prstGeom prst="roundRect">
                <a:avLst>
                  <a:gd name="adj" fmla="val 10351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FE6BC0A-BF76-4993-9ECA-3CDE47FAD59F}"/>
                  </a:ext>
                </a:extLst>
              </p:cNvPr>
              <p:cNvSpPr txBox="1"/>
              <p:nvPr/>
            </p:nvSpPr>
            <p:spPr>
              <a:xfrm>
                <a:off x="2261522" y="3600238"/>
                <a:ext cx="22124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pc="-150" dirty="0" err="1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를</a:t>
                </a:r>
                <a:r>
                  <a:rPr lang="ko-KR" altLang="en-US" spc="-15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 입력하여 </a:t>
                </a:r>
                <a:r>
                  <a:rPr lang="ko-KR" altLang="en-US" spc="-15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들어오세요</a:t>
                </a:r>
                <a:r>
                  <a:rPr lang="en-US" altLang="ko-KR" spc="-15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.</a:t>
                </a:r>
                <a:endPara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176D185-BCB6-444B-ABA4-88586307689A}"/>
                  </a:ext>
                </a:extLst>
              </p:cNvPr>
              <p:cNvSpPr txBox="1"/>
              <p:nvPr/>
            </p:nvSpPr>
            <p:spPr>
              <a:xfrm>
                <a:off x="2337537" y="3906363"/>
                <a:ext cx="3382139" cy="352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4000" indent="-144000">
                  <a:lnSpc>
                    <a:spcPct val="130000"/>
                  </a:lnSpc>
                  <a:buFontTx/>
                  <a:buChar char="-"/>
                </a:pPr>
                <a:r>
                  <a:rPr lang="en-US" altLang="ko-KR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https://playentry.org/</a:t>
                </a:r>
              </a:p>
            </p:txBody>
          </p: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DCCBAF5F-AD6D-4C5F-8AD8-265DD5105634}"/>
                </a:ext>
              </a:extLst>
            </p:cNvPr>
            <p:cNvGrpSpPr/>
            <p:nvPr/>
          </p:nvGrpSpPr>
          <p:grpSpPr>
            <a:xfrm>
              <a:off x="1341438" y="3324756"/>
              <a:ext cx="920084" cy="804249"/>
              <a:chOff x="1341438" y="3324756"/>
              <a:chExt cx="920084" cy="804249"/>
            </a:xfrm>
          </p:grpSpPr>
          <p:sp>
            <p:nvSpPr>
              <p:cNvPr id="3" name="사각형: 둥근 모서리 2">
                <a:extLst>
                  <a:ext uri="{FF2B5EF4-FFF2-40B4-BE49-F238E27FC236}">
                    <a16:creationId xmlns:a16="http://schemas.microsoft.com/office/drawing/2014/main" id="{43EBC7B1-3B9C-4F22-8166-65D7B8328D32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61347" cy="804249"/>
              </a:xfrm>
              <a:prstGeom prst="roundRect">
                <a:avLst>
                  <a:gd name="adj" fmla="val 3851"/>
                </a:avLst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32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주소</a:t>
                </a: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61C1E265-2ED9-4E3F-AC65-2323FEC16353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4" name="현 13">
                <a:extLst>
                  <a:ext uri="{FF2B5EF4-FFF2-40B4-BE49-F238E27FC236}">
                    <a16:creationId xmlns:a16="http://schemas.microsoft.com/office/drawing/2014/main" id="{E26753AF-1A40-43C9-AA28-ED9D882B08A3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C04C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4" name="Rectangle 2">
            <a:extLst>
              <a:ext uri="{FF2B5EF4-FFF2-40B4-BE49-F238E27FC236}">
                <a16:creationId xmlns:a16="http://schemas.microsoft.com/office/drawing/2014/main" id="{A361B1A2-2712-4857-9882-5453F97FF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187" y="21776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8A843F-DB64-4B52-9311-B17D413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36A6DD-50DE-47AA-A4C1-8A894F6717A6}"/>
              </a:ext>
            </a:extLst>
          </p:cNvPr>
          <p:cNvSpPr txBox="1"/>
          <p:nvPr/>
        </p:nvSpPr>
        <p:spPr>
          <a:xfrm>
            <a:off x="2392254" y="4707655"/>
            <a:ext cx="381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여러분의 네이버 아이디로 로그인 해주세요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8E83509-3F65-4178-AB30-450B55AC6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803" y="2924332"/>
            <a:ext cx="4814559" cy="356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81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C6B1F28-D1C0-4BBF-A2A5-D5CF99A73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51" y="2932444"/>
            <a:ext cx="11258550" cy="3505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92FD79-0195-48C1-A818-B880FE163C35}"/>
              </a:ext>
            </a:extLst>
          </p:cNvPr>
          <p:cNvSpPr txBox="1"/>
          <p:nvPr/>
        </p:nvSpPr>
        <p:spPr>
          <a:xfrm>
            <a:off x="1009322" y="2028560"/>
            <a:ext cx="9420867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위쪽 메뉴에서 만들기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-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작품 만들기로 들어가봅시다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AE69B-A2CF-48A6-9F6E-4159954F0BBE}"/>
              </a:ext>
            </a:extLst>
          </p:cNvPr>
          <p:cNvSpPr txBox="1"/>
          <p:nvPr/>
        </p:nvSpPr>
        <p:spPr>
          <a:xfrm>
            <a:off x="1009322" y="813086"/>
            <a:ext cx="56877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우리반 친구들 말고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다른 사람들의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스마트폰 이용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은 어떨까요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3490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92FD79-0195-48C1-A818-B880FE163C35}"/>
              </a:ext>
            </a:extLst>
          </p:cNvPr>
          <p:cNvSpPr txBox="1"/>
          <p:nvPr/>
        </p:nvSpPr>
        <p:spPr>
          <a:xfrm>
            <a:off x="1009322" y="2028560"/>
            <a:ext cx="9420867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블록 메뉴의 데이터 분석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-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테이블 불러오기를 눌러 테이블 추가하기로 들어가봅시다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AE69B-A2CF-48A6-9F6E-4159954F0BBE}"/>
              </a:ext>
            </a:extLst>
          </p:cNvPr>
          <p:cNvSpPr txBox="1"/>
          <p:nvPr/>
        </p:nvSpPr>
        <p:spPr>
          <a:xfrm>
            <a:off x="1009322" y="813086"/>
            <a:ext cx="56877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우리반 친구들 말고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다른 사람들의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스마트폰 이용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은 어떨까요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443217B-86A3-4782-BACF-26210D5FE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770621728" descr="EMB000035741925">
            <a:extLst>
              <a:ext uri="{FF2B5EF4-FFF2-40B4-BE49-F238E27FC236}">
                <a16:creationId xmlns:a16="http://schemas.microsoft.com/office/drawing/2014/main" id="{AEF8235A-4BE9-4197-BD97-C8FC92DFC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156" y="2828611"/>
            <a:ext cx="2190541" cy="372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CDB0D5C5-7A89-4B3A-A5EB-4CC9B1176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9" name="_x770621800" descr="EMB000035741926">
            <a:extLst>
              <a:ext uri="{FF2B5EF4-FFF2-40B4-BE49-F238E27FC236}">
                <a16:creationId xmlns:a16="http://schemas.microsoft.com/office/drawing/2014/main" id="{FF9B5F00-98C0-4FE2-BFCB-D9613E268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2828610"/>
            <a:ext cx="2623632" cy="352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596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92FD79-0195-48C1-A818-B880FE163C35}"/>
              </a:ext>
            </a:extLst>
          </p:cNvPr>
          <p:cNvSpPr txBox="1"/>
          <p:nvPr/>
        </p:nvSpPr>
        <p:spPr>
          <a:xfrm>
            <a:off x="1009322" y="2028560"/>
            <a:ext cx="9420867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아래쪽에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‘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일평균 스마트폰 이용 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횟수＇를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선택하고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오른쪽 위에 있는 추가하기 버튼을 눌러봅시다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AE69B-A2CF-48A6-9F6E-4159954F0BBE}"/>
              </a:ext>
            </a:extLst>
          </p:cNvPr>
          <p:cNvSpPr txBox="1"/>
          <p:nvPr/>
        </p:nvSpPr>
        <p:spPr>
          <a:xfrm>
            <a:off x="1009322" y="813086"/>
            <a:ext cx="56877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우리반 친구들 말고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다른 사람들의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스마트폰 이용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은 어떨까요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A592F7F-0D27-4123-B203-AAE10471B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CCC286D-7259-478C-B3F2-0E8EB56CE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87" y="2596220"/>
            <a:ext cx="5263191" cy="418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04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92FD79-0195-48C1-A818-B880FE163C35}"/>
              </a:ext>
            </a:extLst>
          </p:cNvPr>
          <p:cNvSpPr txBox="1"/>
          <p:nvPr/>
        </p:nvSpPr>
        <p:spPr>
          <a:xfrm>
            <a:off x="1009322" y="2028560"/>
            <a:ext cx="9420867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스마트폰 평균 이용 횟수를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2016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년과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2017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년을 비교해봅시다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나이별로도 비교해봅시다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AE69B-A2CF-48A6-9F6E-4159954F0BBE}"/>
              </a:ext>
            </a:extLst>
          </p:cNvPr>
          <p:cNvSpPr txBox="1"/>
          <p:nvPr/>
        </p:nvSpPr>
        <p:spPr>
          <a:xfrm>
            <a:off x="1009322" y="813086"/>
            <a:ext cx="56877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우리반 친구들 말고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다른 사람들의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스마트폰 이용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은 어떨까요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A592F7F-0D27-4123-B203-AAE10471B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91E449B-8772-41AA-B695-6B3072F0C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167736800" descr="EMB000035741932">
            <a:extLst>
              <a:ext uri="{FF2B5EF4-FFF2-40B4-BE49-F238E27FC236}">
                <a16:creationId xmlns:a16="http://schemas.microsoft.com/office/drawing/2014/main" id="{1B3985D1-D49E-4B7E-9355-029CFC427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34" y="2563976"/>
            <a:ext cx="4034951" cy="419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06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92FD79-0195-48C1-A818-B880FE163C35}"/>
              </a:ext>
            </a:extLst>
          </p:cNvPr>
          <p:cNvSpPr txBox="1"/>
          <p:nvPr/>
        </p:nvSpPr>
        <p:spPr>
          <a:xfrm>
            <a:off x="1009322" y="2028560"/>
            <a:ext cx="9420867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테이블 옆에 차트 버튼을 누르면 아래와 같이 나타납니다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앞서 보았던 표와 아래 그래프 중 보기 쉬운 것은 어느 것입니까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이유가 무엇일까요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AE69B-A2CF-48A6-9F6E-4159954F0BBE}"/>
              </a:ext>
            </a:extLst>
          </p:cNvPr>
          <p:cNvSpPr txBox="1"/>
          <p:nvPr/>
        </p:nvSpPr>
        <p:spPr>
          <a:xfrm>
            <a:off x="1009322" y="813086"/>
            <a:ext cx="56877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우리반 친구들 말고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다른 사람들의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스마트폰 이용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은 어떨까요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A592F7F-0D27-4123-B203-AAE10471B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91E449B-8772-41AA-B695-6B3072F0C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218EE2-0F82-4A55-B8A1-87170EC11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3" name="_x728384064" descr="EMB000035741934">
            <a:extLst>
              <a:ext uri="{FF2B5EF4-FFF2-40B4-BE49-F238E27FC236}">
                <a16:creationId xmlns:a16="http://schemas.microsoft.com/office/drawing/2014/main" id="{A7E9D3CA-8572-4DDE-8017-067F68EF5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22" y="3059721"/>
            <a:ext cx="8140239" cy="347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926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92FD79-0195-48C1-A818-B880FE163C35}"/>
              </a:ext>
            </a:extLst>
          </p:cNvPr>
          <p:cNvSpPr txBox="1"/>
          <p:nvPr/>
        </p:nvSpPr>
        <p:spPr>
          <a:xfrm>
            <a:off x="1009322" y="2028560"/>
            <a:ext cx="9420867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이번에는 이용 횟수 말고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스마트폰 과의존은 어떨지 알아봅시다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AE69B-A2CF-48A6-9F6E-4159954F0BBE}"/>
              </a:ext>
            </a:extLst>
          </p:cNvPr>
          <p:cNvSpPr txBox="1"/>
          <p:nvPr/>
        </p:nvSpPr>
        <p:spPr>
          <a:xfrm>
            <a:off x="1009322" y="813086"/>
            <a:ext cx="56877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우리반 친구들 말고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다른 사람들의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스마트폰 이용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은 어떨까요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A592F7F-0D27-4123-B203-AAE10471B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91E449B-8772-41AA-B695-6B3072F0C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218EE2-0F82-4A55-B8A1-87170EC11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AACB4E40-F159-4E6A-8ABE-C07C29A8F2F1}"/>
              </a:ext>
            </a:extLst>
          </p:cNvPr>
          <p:cNvGrpSpPr/>
          <p:nvPr/>
        </p:nvGrpSpPr>
        <p:grpSpPr>
          <a:xfrm>
            <a:off x="1091261" y="2806001"/>
            <a:ext cx="5217975" cy="1831369"/>
            <a:chOff x="1131454" y="3428999"/>
            <a:chExt cx="5217975" cy="1831369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8CB061A1-9D26-4835-8D51-2B53DA67A5F7}"/>
                </a:ext>
              </a:extLst>
            </p:cNvPr>
            <p:cNvGrpSpPr/>
            <p:nvPr/>
          </p:nvGrpSpPr>
          <p:grpSpPr>
            <a:xfrm>
              <a:off x="1131454" y="3428999"/>
              <a:ext cx="5217975" cy="1831369"/>
              <a:chOff x="1084324" y="3324756"/>
              <a:chExt cx="4871976" cy="1386944"/>
            </a:xfrm>
          </p:grpSpPr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A236EA81-D4F5-4DB2-9D02-D6106155463D}"/>
                  </a:ext>
                </a:extLst>
              </p:cNvPr>
              <p:cNvGrpSpPr/>
              <p:nvPr/>
            </p:nvGrpSpPr>
            <p:grpSpPr>
              <a:xfrm>
                <a:off x="1084324" y="3429000"/>
                <a:ext cx="4871976" cy="1282700"/>
                <a:chOff x="1084324" y="3429000"/>
                <a:chExt cx="4871976" cy="1282700"/>
              </a:xfrm>
            </p:grpSpPr>
            <p:sp>
              <p:nvSpPr>
                <p:cNvPr id="14" name="사각형: 둥근 모서리 13">
                  <a:extLst>
                    <a:ext uri="{FF2B5EF4-FFF2-40B4-BE49-F238E27FC236}">
                      <a16:creationId xmlns:a16="http://schemas.microsoft.com/office/drawing/2014/main" id="{1C059BA0-C070-4F5E-BAAB-7BAA75B74511}"/>
                    </a:ext>
                  </a:extLst>
                </p:cNvPr>
                <p:cNvSpPr/>
                <p:nvPr/>
              </p:nvSpPr>
              <p:spPr>
                <a:xfrm>
                  <a:off x="1084324" y="3429000"/>
                  <a:ext cx="4871976" cy="1282700"/>
                </a:xfrm>
                <a:prstGeom prst="roundRect">
                  <a:avLst>
                    <a:gd name="adj" fmla="val 10351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DAC645E-904A-4231-B3F0-51CD3A5CA73D}"/>
                    </a:ext>
                  </a:extLst>
                </p:cNvPr>
                <p:cNvSpPr txBox="1"/>
                <p:nvPr/>
              </p:nvSpPr>
              <p:spPr>
                <a:xfrm>
                  <a:off x="2261522" y="3600238"/>
                  <a:ext cx="221246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pc="-150" dirty="0" err="1">
                      <a:ln>
                        <a:solidFill>
                          <a:srgbClr val="0D6ABA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를</a:t>
                  </a:r>
                  <a:r>
                    <a:rPr lang="ko-KR" altLang="en-US" spc="-150" dirty="0">
                      <a:ln>
                        <a:solidFill>
                          <a:srgbClr val="0D6ABA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 입력하여 </a:t>
                  </a:r>
                  <a:r>
                    <a:rPr lang="ko-KR" altLang="en-US" spc="-150" dirty="0">
                      <a:ln>
                        <a:solidFill>
                          <a:srgbClr val="0D6ABA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들어오세요</a:t>
                  </a:r>
                  <a:r>
                    <a:rPr lang="en-US" altLang="ko-KR" spc="-150" dirty="0">
                      <a:ln>
                        <a:solidFill>
                          <a:srgbClr val="0D6ABA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.</a:t>
                  </a:r>
                  <a:endParaRPr lang="ko-KR" altLang="en-US" spc="-15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EE1F86F-C6EF-45B1-BDE0-ACDC42331C3F}"/>
                    </a:ext>
                  </a:extLst>
                </p:cNvPr>
                <p:cNvSpPr txBox="1"/>
                <p:nvPr/>
              </p:nvSpPr>
              <p:spPr>
                <a:xfrm>
                  <a:off x="2337537" y="3906363"/>
                  <a:ext cx="3382139" cy="4787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44000" indent="-144000">
                    <a:lnSpc>
                      <a:spcPct val="130000"/>
                    </a:lnSpc>
                    <a:buFontTx/>
                    <a:buChar char="-"/>
                  </a:pPr>
                  <a:r>
                    <a:rPr lang="en-US" altLang="ko-KR" sz="1400" dirty="0">
                      <a:ln>
                        <a:solidFill>
                          <a:srgbClr val="0D6ABA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스퀘어라운드 Light" panose="020B0600000101010101" pitchFamily="50" charset="-127"/>
                      <a:ea typeface="나눔스퀘어라운드 Light" panose="020B0600000101010101" pitchFamily="50" charset="-127"/>
                    </a:rPr>
                    <a:t>http://www.index.go.kr/potal/main/EachDtlPageDetail.do?idx_cd=3061</a:t>
                  </a:r>
                </a:p>
              </p:txBody>
            </p:sp>
          </p:grpSp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70C7DE98-C439-4849-B237-88A87C813C92}"/>
                  </a:ext>
                </a:extLst>
              </p:cNvPr>
              <p:cNvGrpSpPr/>
              <p:nvPr/>
            </p:nvGrpSpPr>
            <p:grpSpPr>
              <a:xfrm>
                <a:off x="1341438" y="3324756"/>
                <a:ext cx="920084" cy="804249"/>
                <a:chOff x="1341438" y="3324756"/>
                <a:chExt cx="920084" cy="804249"/>
              </a:xfrm>
            </p:grpSpPr>
            <p:sp>
              <p:nvSpPr>
                <p:cNvPr id="11" name="사각형: 둥근 모서리 10">
                  <a:extLst>
                    <a:ext uri="{FF2B5EF4-FFF2-40B4-BE49-F238E27FC236}">
                      <a16:creationId xmlns:a16="http://schemas.microsoft.com/office/drawing/2014/main" id="{FD6900A4-0A4A-4BDF-9DED-04C4F9584B76}"/>
                    </a:ext>
                  </a:extLst>
                </p:cNvPr>
                <p:cNvSpPr/>
                <p:nvPr/>
              </p:nvSpPr>
              <p:spPr>
                <a:xfrm>
                  <a:off x="1400175" y="3324756"/>
                  <a:ext cx="861347" cy="804249"/>
                </a:xfrm>
                <a:prstGeom prst="roundRect">
                  <a:avLst>
                    <a:gd name="adj" fmla="val 3851"/>
                  </a:avLst>
                </a:prstGeom>
                <a:solidFill>
                  <a:srgbClr val="F45E5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3200" spc="-300" dirty="0">
                      <a:ln>
                        <a:solidFill>
                          <a:srgbClr val="0D6ABA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주소</a:t>
                  </a:r>
                </a:p>
              </p:txBody>
            </p:sp>
            <p:sp>
              <p:nvSpPr>
                <p:cNvPr id="12" name="직사각형 11">
                  <a:extLst>
                    <a:ext uri="{FF2B5EF4-FFF2-40B4-BE49-F238E27FC236}">
                      <a16:creationId xmlns:a16="http://schemas.microsoft.com/office/drawing/2014/main" id="{448E3310-A59C-4CBB-88B5-0804EA72CD0D}"/>
                    </a:ext>
                  </a:extLst>
                </p:cNvPr>
                <p:cNvSpPr/>
                <p:nvPr/>
              </p:nvSpPr>
              <p:spPr>
                <a:xfrm>
                  <a:off x="1400175" y="3324756"/>
                  <a:ext cx="88106" cy="104243"/>
                </a:xfrm>
                <a:prstGeom prst="rect">
                  <a:avLst/>
                </a:prstGeom>
                <a:solidFill>
                  <a:srgbClr val="F45E5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13" name="현 12">
                  <a:extLst>
                    <a:ext uri="{FF2B5EF4-FFF2-40B4-BE49-F238E27FC236}">
                      <a16:creationId xmlns:a16="http://schemas.microsoft.com/office/drawing/2014/main" id="{98ABAF3C-2B09-494D-9162-F0AA8B43FAA1}"/>
                    </a:ext>
                  </a:extLst>
                </p:cNvPr>
                <p:cNvSpPr/>
                <p:nvPr/>
              </p:nvSpPr>
              <p:spPr>
                <a:xfrm>
                  <a:off x="1341438" y="3324757"/>
                  <a:ext cx="111918" cy="151602"/>
                </a:xfrm>
                <a:prstGeom prst="chord">
                  <a:avLst>
                    <a:gd name="adj1" fmla="val 9089576"/>
                    <a:gd name="adj2" fmla="val 1756542"/>
                  </a:avLst>
                </a:prstGeom>
                <a:solidFill>
                  <a:srgbClr val="C04C4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</p:grp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8796ED-C318-41A9-929C-9E9A92252F59}"/>
                </a:ext>
              </a:extLst>
            </p:cNvPr>
            <p:cNvSpPr txBox="1"/>
            <p:nvPr/>
          </p:nvSpPr>
          <p:spPr>
            <a:xfrm>
              <a:off x="2360920" y="4848312"/>
              <a:ext cx="3102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또는 오른쪽 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QR</a:t>
              </a:r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코드로 들어오세요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.</a:t>
              </a:r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pic>
        <p:nvPicPr>
          <p:cNvPr id="19" name="그림 18">
            <a:extLst>
              <a:ext uri="{FF2B5EF4-FFF2-40B4-BE49-F238E27FC236}">
                <a16:creationId xmlns:a16="http://schemas.microsoft.com/office/drawing/2014/main" id="{26B856DF-C5C9-481F-A2BC-5CAAD2E2C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610" y="2653801"/>
            <a:ext cx="3967137" cy="39671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31518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92FD79-0195-48C1-A818-B880FE163C35}"/>
              </a:ext>
            </a:extLst>
          </p:cNvPr>
          <p:cNvSpPr txBox="1"/>
          <p:nvPr/>
        </p:nvSpPr>
        <p:spPr>
          <a:xfrm>
            <a:off x="1009322" y="2028560"/>
            <a:ext cx="9420867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스마트폰 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과의존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현황 자료를 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연도별로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연령별로 비교하여 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AE69B-A2CF-48A6-9F6E-4159954F0BBE}"/>
              </a:ext>
            </a:extLst>
          </p:cNvPr>
          <p:cNvSpPr txBox="1"/>
          <p:nvPr/>
        </p:nvSpPr>
        <p:spPr>
          <a:xfrm>
            <a:off x="1009322" y="813086"/>
            <a:ext cx="56877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우리반 친구들 말고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다른 사람들의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스마트폰 이용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은 어떨까요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A592F7F-0D27-4123-B203-AAE10471B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91E449B-8772-41AA-B695-6B3072F0C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218EE2-0F82-4A55-B8A1-87170EC11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2704D57-69E2-44A7-8B8C-8340E1402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41" name="_x214103672" descr="EMB000035741936">
            <a:extLst>
              <a:ext uri="{FF2B5EF4-FFF2-40B4-BE49-F238E27FC236}">
                <a16:creationId xmlns:a16="http://schemas.microsoft.com/office/drawing/2014/main" id="{E7DF20D1-5557-4AC8-937E-B953B3BD4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97" y="2752051"/>
            <a:ext cx="7273333" cy="36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116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50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초등학교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5-6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64412C-5299-4AAA-8633-F1A48F786DDE}"/>
              </a:ext>
            </a:extLst>
          </p:cNvPr>
          <p:cNvSpPr txBox="1"/>
          <p:nvPr/>
        </p:nvSpPr>
        <p:spPr>
          <a:xfrm>
            <a:off x="9061766" y="523494"/>
            <a:ext cx="2592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스마트폰으로부터의 탈출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BA194797-4F28-4F72-90F9-730BDEB008AD}"/>
              </a:ext>
            </a:extLst>
          </p:cNvPr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algn="ctr"/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목차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D16BBB3-9E64-470B-89D3-C7F0E9351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5267" y="-650327"/>
            <a:ext cx="5144218" cy="4963218"/>
          </a:xfrm>
          <a:prstGeom prst="rect">
            <a:avLst/>
          </a:prstGeom>
        </p:spPr>
      </p:pic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1397EF5-475C-471D-A4E1-716049F11933}"/>
              </a:ext>
            </a:extLst>
          </p:cNvPr>
          <p:cNvCxnSpPr/>
          <p:nvPr/>
        </p:nvCxnSpPr>
        <p:spPr>
          <a:xfrm>
            <a:off x="1774355" y="3701143"/>
            <a:ext cx="14949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434E8742-0E6B-4653-99BE-B3E51BFEBC22}"/>
              </a:ext>
            </a:extLst>
          </p:cNvPr>
          <p:cNvSpPr/>
          <p:nvPr/>
        </p:nvSpPr>
        <p:spPr>
          <a:xfrm>
            <a:off x="1018247" y="2159477"/>
            <a:ext cx="2189457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문제 이해</a:t>
            </a:r>
            <a:endParaRPr lang="en-US" altLang="ko-KR" sz="9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스마트폰 과의존이</a:t>
            </a:r>
            <a:endParaRPr lang="en-US" altLang="ko-KR" sz="2400" dirty="0">
              <a:latin typeface="나눔스퀘어_ac Light" panose="020B0600000101010101" pitchFamily="50" charset="-127"/>
              <a:ea typeface="나눔스퀘어_ac Light" panose="020B0600000101010101" pitchFamily="50" charset="-127"/>
            </a:endParaRPr>
          </a:p>
          <a:p>
            <a:pPr algn="ctr"/>
            <a:r>
              <a:rPr lang="ko-KR" altLang="en-US" sz="1600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아닌지 점검하기</a:t>
            </a:r>
            <a:endParaRPr lang="en-US" altLang="ko-KR" sz="1200" dirty="0">
              <a:latin typeface="나눔스퀘어_ac Light" panose="020B0600000101010101" pitchFamily="50" charset="-127"/>
              <a:ea typeface="나눔스퀘어_ac Light" panose="020B0600000101010101" pitchFamily="50" charset="-127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F4D9721D-5794-48C2-8CA0-FF6849A9B9A1}"/>
              </a:ext>
            </a:extLst>
          </p:cNvPr>
          <p:cNvSpPr/>
          <p:nvPr/>
        </p:nvSpPr>
        <p:spPr>
          <a:xfrm>
            <a:off x="3549744" y="2159477"/>
            <a:ext cx="2189457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해결 탐구</a:t>
            </a:r>
            <a:endParaRPr lang="en-US" altLang="ko-KR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홍보물 만드는</a:t>
            </a:r>
            <a:endParaRPr lang="en-US" altLang="ko-KR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방법 알아보기</a:t>
            </a:r>
            <a:endParaRPr lang="en-US" altLang="ko-KR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20FE165F-753B-4609-931B-55E18636265B}"/>
              </a:ext>
            </a:extLst>
          </p:cNvPr>
          <p:cNvSpPr/>
          <p:nvPr/>
        </p:nvSpPr>
        <p:spPr>
          <a:xfrm>
            <a:off x="6081240" y="2159477"/>
            <a:ext cx="2189457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03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결정 실행</a:t>
            </a:r>
            <a:endParaRPr lang="en-US" altLang="ko-KR" sz="9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스마트폰 </a:t>
            </a:r>
            <a:r>
              <a:rPr lang="ko-KR" altLang="en-US" dirty="0" err="1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과의존</a:t>
            </a:r>
            <a:r>
              <a:rPr lang="ko-KR" altLang="en-US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 </a:t>
            </a:r>
            <a:endParaRPr lang="en-US" altLang="ko-KR" dirty="0">
              <a:latin typeface="나눔스퀘어_ac Light" panose="020B0600000101010101" pitchFamily="50" charset="-127"/>
              <a:ea typeface="나눔스퀘어_ac Light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심각성을 알릴 </a:t>
            </a:r>
            <a:endParaRPr lang="en-US" altLang="ko-KR" dirty="0">
              <a:latin typeface="나눔스퀘어_ac Light" panose="020B0600000101010101" pitchFamily="50" charset="-127"/>
              <a:ea typeface="나눔스퀘어_ac Light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홍보물 만들기</a:t>
            </a:r>
            <a:endParaRPr lang="en-US" altLang="ko-KR" dirty="0">
              <a:latin typeface="나눔스퀘어_ac Light" panose="020B0600000101010101" pitchFamily="50" charset="-127"/>
              <a:ea typeface="나눔스퀘어_ac Light" panose="020B0600000101010101" pitchFamily="50" charset="-127"/>
            </a:endParaRPr>
          </a:p>
          <a:p>
            <a:pPr algn="ctr"/>
            <a:endParaRPr lang="ko-KR" altLang="en-US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3DDDC908-CBA5-4747-8AA6-9E0062752EC5}"/>
              </a:ext>
            </a:extLst>
          </p:cNvPr>
          <p:cNvCxnSpPr/>
          <p:nvPr/>
        </p:nvCxnSpPr>
        <p:spPr>
          <a:xfrm>
            <a:off x="1365489" y="3495445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1DE8B90-9E71-4D06-ADEC-E34C74445E5E}"/>
              </a:ext>
            </a:extLst>
          </p:cNvPr>
          <p:cNvCxnSpPr/>
          <p:nvPr/>
        </p:nvCxnSpPr>
        <p:spPr>
          <a:xfrm>
            <a:off x="3896986" y="3495445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741079FD-F678-4706-B058-4B5524CD08A3}"/>
              </a:ext>
            </a:extLst>
          </p:cNvPr>
          <p:cNvCxnSpPr/>
          <p:nvPr/>
        </p:nvCxnSpPr>
        <p:spPr>
          <a:xfrm>
            <a:off x="6428482" y="3459729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75E55061-929B-48A4-BC6C-C1F7BBEF36F9}"/>
              </a:ext>
            </a:extLst>
          </p:cNvPr>
          <p:cNvSpPr/>
          <p:nvPr/>
        </p:nvSpPr>
        <p:spPr>
          <a:xfrm>
            <a:off x="8646504" y="2159477"/>
            <a:ext cx="2189457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04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학습 적용</a:t>
            </a:r>
            <a:endParaRPr lang="en-US" altLang="ko-KR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홍보물 발표하기</a:t>
            </a:r>
            <a:endParaRPr lang="ko-KR" altLang="en-US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DF17A5F4-54D9-4FF2-9FFF-D2091F7CB9B5}"/>
              </a:ext>
            </a:extLst>
          </p:cNvPr>
          <p:cNvCxnSpPr/>
          <p:nvPr/>
        </p:nvCxnSpPr>
        <p:spPr>
          <a:xfrm>
            <a:off x="8993746" y="3459729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52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92FD79-0195-48C1-A818-B880FE163C35}"/>
              </a:ext>
            </a:extLst>
          </p:cNvPr>
          <p:cNvSpPr txBox="1"/>
          <p:nvPr/>
        </p:nvSpPr>
        <p:spPr>
          <a:xfrm>
            <a:off x="1009322" y="2028560"/>
            <a:ext cx="9420867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우리 청소년의 스마트폰 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과의존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비율은 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어떤가요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어떤 특징을 찾을 수 있나요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AE69B-A2CF-48A6-9F6E-4159954F0BBE}"/>
              </a:ext>
            </a:extLst>
          </p:cNvPr>
          <p:cNvSpPr txBox="1"/>
          <p:nvPr/>
        </p:nvSpPr>
        <p:spPr>
          <a:xfrm>
            <a:off x="1009322" y="813086"/>
            <a:ext cx="56877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우리반 친구들 말고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다른 사람들의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스마트폰 이용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은 어떨까요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A592F7F-0D27-4123-B203-AAE10471B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91E449B-8772-41AA-B695-6B3072F0C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218EE2-0F82-4A55-B8A1-87170EC11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2704D57-69E2-44A7-8B8C-8340E1402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1C0FB36-AF38-4495-B7E0-97363C1D4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89" name="_x214103384" descr="EMB000035741937">
            <a:extLst>
              <a:ext uri="{FF2B5EF4-FFF2-40B4-BE49-F238E27FC236}">
                <a16:creationId xmlns:a16="http://schemas.microsoft.com/office/drawing/2014/main" id="{98F11654-F42B-40AC-BCFE-2FC8548C4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51" y="2752730"/>
            <a:ext cx="8324696" cy="369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172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7371920" y="788949"/>
            <a:ext cx="4123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CC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디자인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플레이북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F43CDF-9AAA-453B-A811-AEDB58741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02E0197-7D2D-42F1-B685-DBFC69578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313" name="_x214102592" descr="EMB000035741938">
            <a:extLst>
              <a:ext uri="{FF2B5EF4-FFF2-40B4-BE49-F238E27FC236}">
                <a16:creationId xmlns:a16="http://schemas.microsoft.com/office/drawing/2014/main" id="{2DF9F6AA-F638-4E83-AE1F-A22E33CE5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2" y="1743389"/>
            <a:ext cx="6619474" cy="458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0A50BF2-AC49-421F-945C-A9DC322B6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37" name="_x214102232" descr="EMB000035741939">
            <a:extLst>
              <a:ext uri="{FF2B5EF4-FFF2-40B4-BE49-F238E27FC236}">
                <a16:creationId xmlns:a16="http://schemas.microsoft.com/office/drawing/2014/main" id="{4B441B2B-8AD0-47EC-9D0A-3CBBA6FB2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858" y="1597335"/>
            <a:ext cx="1024181" cy="29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841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7371920" y="788949"/>
            <a:ext cx="4123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CC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디자인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플레이북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7" name="_x11458736" descr="EMB000028ac3e7a">
            <a:extLst>
              <a:ext uri="{FF2B5EF4-FFF2-40B4-BE49-F238E27FC236}">
                <a16:creationId xmlns:a16="http://schemas.microsoft.com/office/drawing/2014/main" id="{7B1DD986-2AAD-4C68-BFB0-AE1E33E21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027" y="1373724"/>
            <a:ext cx="973138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F43CDF-9AAA-453B-A811-AEDB58741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02E0197-7D2D-42F1-B685-DBFC69578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3120CE-3075-4D0A-8846-DE36ED0EF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315" name="_x769824344" descr="EMB00003574193a">
            <a:extLst>
              <a:ext uri="{FF2B5EF4-FFF2-40B4-BE49-F238E27FC236}">
                <a16:creationId xmlns:a16="http://schemas.microsoft.com/office/drawing/2014/main" id="{984008BC-420F-4B12-A00C-D3EF12714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340" y="541278"/>
            <a:ext cx="3955481" cy="577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167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7371920" y="788949"/>
            <a:ext cx="4123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CC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디자인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플레이북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F43CDF-9AAA-453B-A811-AEDB58741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02E0197-7D2D-42F1-B685-DBFC69578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0A50BF2-AC49-421F-945C-A9DC322B6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37" name="_x214102232" descr="EMB000035741939">
            <a:extLst>
              <a:ext uri="{FF2B5EF4-FFF2-40B4-BE49-F238E27FC236}">
                <a16:creationId xmlns:a16="http://schemas.microsoft.com/office/drawing/2014/main" id="{4B441B2B-8AD0-47EC-9D0A-3CBBA6FB2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858" y="1597335"/>
            <a:ext cx="1024181" cy="29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1CBB0ED-7B5E-4F16-A1F7-99CB93A89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361" name="_x769824992" descr="EMB00003574193b">
            <a:extLst>
              <a:ext uri="{FF2B5EF4-FFF2-40B4-BE49-F238E27FC236}">
                <a16:creationId xmlns:a16="http://schemas.microsoft.com/office/drawing/2014/main" id="{AE8F7051-8599-4E9C-A0A5-45EAE8448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458" y="474518"/>
            <a:ext cx="4123245" cy="59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088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1533593"/>
            <a:ext cx="9420867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우리가 어떤 도구를 활용해서 보다 쉽고 재미있게 캠페인 홍보물을 만들 수 있을까요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 </a:t>
            </a: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아래 예시를 살펴봅시다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5333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어떤 도구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를 활용할 수 있을까요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361B1A2-2712-4857-9882-5453F97FF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187" y="21776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8A843F-DB64-4B52-9311-B17D413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FE9F4B2-B212-407A-8048-AC0387F29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85" name="_x769824344" descr="EMB00003574193c">
            <a:extLst>
              <a:ext uri="{FF2B5EF4-FFF2-40B4-BE49-F238E27FC236}">
                <a16:creationId xmlns:a16="http://schemas.microsoft.com/office/drawing/2014/main" id="{FF56BB2C-4927-4E45-BB08-4EA87EC6D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69" y="2463578"/>
            <a:ext cx="3429114" cy="303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603053C6-B7CD-420B-B7F1-2FB4862196DA}"/>
              </a:ext>
            </a:extLst>
          </p:cNvPr>
          <p:cNvSpPr/>
          <p:nvPr/>
        </p:nvSpPr>
        <p:spPr>
          <a:xfrm>
            <a:off x="837385" y="5676761"/>
            <a:ext cx="26709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오토드로우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https://www.autodraw.com/</a:t>
            </a:r>
            <a:endParaRPr lang="ko-KR" altLang="en-US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D0E0050-EB67-4E9D-BF99-8F56D1D63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87" name="_x769824488" descr="EMB00003574193d">
            <a:extLst>
              <a:ext uri="{FF2B5EF4-FFF2-40B4-BE49-F238E27FC236}">
                <a16:creationId xmlns:a16="http://schemas.microsoft.com/office/drawing/2014/main" id="{2BADFF82-4693-4F20-AF36-769A9A722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387" y="3107611"/>
            <a:ext cx="3322638" cy="186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직사각형 36">
            <a:extLst>
              <a:ext uri="{FF2B5EF4-FFF2-40B4-BE49-F238E27FC236}">
                <a16:creationId xmlns:a16="http://schemas.microsoft.com/office/drawing/2014/main" id="{8E25EA02-9B46-4EB8-A54B-A45AC664888D}"/>
              </a:ext>
            </a:extLst>
          </p:cNvPr>
          <p:cNvSpPr/>
          <p:nvPr/>
        </p:nvSpPr>
        <p:spPr>
          <a:xfrm>
            <a:off x="4927375" y="5569981"/>
            <a:ext cx="1186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키네마스터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ctr"/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어플 다운</a:t>
            </a:r>
            <a:endParaRPr lang="ko-KR" altLang="en-US" dirty="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90407392-C428-4660-B749-0C55F7D6B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89" name="_x769824488" descr="EMB00003574193e">
            <a:extLst>
              <a:ext uri="{FF2B5EF4-FFF2-40B4-BE49-F238E27FC236}">
                <a16:creationId xmlns:a16="http://schemas.microsoft.com/office/drawing/2014/main" id="{DA270701-8BE0-4033-A9FC-143E755FC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617" y="3107611"/>
            <a:ext cx="3789363" cy="2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F651A4AF-8AD5-40E7-A78F-0E172FB2A396}"/>
              </a:ext>
            </a:extLst>
          </p:cNvPr>
          <p:cNvSpPr/>
          <p:nvPr/>
        </p:nvSpPr>
        <p:spPr>
          <a:xfrm>
            <a:off x="7612117" y="5502508"/>
            <a:ext cx="37689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Living Archive</a:t>
            </a:r>
          </a:p>
          <a:p>
            <a:pPr algn="ctr"/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  <a:hlinkClick r:id="rId5"/>
              </a:rPr>
              <a:t>https://artsexperiments.withgoogle.com/</a:t>
            </a:r>
            <a:b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  <a:hlinkClick r:id="rId5"/>
              </a:rPr>
            </a:b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  <a:hlinkClick r:id="rId5"/>
              </a:rPr>
              <a:t>living-archive/</a:t>
            </a:r>
            <a:r>
              <a:rPr lang="en-US" altLang="ko-KR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  <a:hlinkClick r:id="rId5"/>
              </a:rPr>
              <a:t>camera?token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  <a:hlinkClick r:id="rId5"/>
              </a:rPr>
              <a:t>=1651211690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81638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C3FEDDF-ED6D-4DC0-9209-EEF6E7B6A872}"/>
              </a:ext>
            </a:extLst>
          </p:cNvPr>
          <p:cNvSpPr txBox="1"/>
          <p:nvPr/>
        </p:nvSpPr>
        <p:spPr>
          <a:xfrm>
            <a:off x="3099832" y="1079786"/>
            <a:ext cx="5992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스마트폰으로부터의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탈출 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결정 실행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8AFB0303-9CBC-451B-AA78-ADFB57596684}"/>
              </a:ext>
            </a:extLst>
          </p:cNvPr>
          <p:cNvGrpSpPr/>
          <p:nvPr/>
        </p:nvGrpSpPr>
        <p:grpSpPr>
          <a:xfrm>
            <a:off x="1584041" y="2541002"/>
            <a:ext cx="2081872" cy="2437917"/>
            <a:chOff x="1594089" y="2109202"/>
            <a:chExt cx="2081872" cy="2437917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6A2B9816-867C-48A3-AB44-14B3CEF76EDD}"/>
                </a:ext>
              </a:extLst>
            </p:cNvPr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B99717-8C07-400D-BFE7-06C2D936FB78}"/>
                </a:ext>
              </a:extLst>
            </p:cNvPr>
            <p:cNvSpPr txBox="1"/>
            <p:nvPr/>
          </p:nvSpPr>
          <p:spPr>
            <a:xfrm>
              <a:off x="1594089" y="3213409"/>
              <a:ext cx="1558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해결책 결정하기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99BF28-EE01-4504-944B-D5FF877F8B63}"/>
                </a:ext>
              </a:extLst>
            </p:cNvPr>
            <p:cNvSpPr txBox="1"/>
            <p:nvPr/>
          </p:nvSpPr>
          <p:spPr>
            <a:xfrm>
              <a:off x="1594089" y="3634882"/>
              <a:ext cx="1821853" cy="91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어떤 방법으로 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 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홍보물을 만들지 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 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정해봅시다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226E2301-1F47-47F9-92BF-5A3248BF25AB}"/>
              </a:ext>
            </a:extLst>
          </p:cNvPr>
          <p:cNvGrpSpPr/>
          <p:nvPr/>
        </p:nvGrpSpPr>
        <p:grpSpPr>
          <a:xfrm>
            <a:off x="3900516" y="2541002"/>
            <a:ext cx="2081872" cy="2437917"/>
            <a:chOff x="3992502" y="2109202"/>
            <a:chExt cx="2081872" cy="2437917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78D35DBE-0EC2-4C04-82A4-F3EFCF4B21AF}"/>
                </a:ext>
              </a:extLst>
            </p:cNvPr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3379E95-98A6-48E2-A9B3-D6BC5A8F1EB6}"/>
                </a:ext>
              </a:extLst>
            </p:cNvPr>
            <p:cNvSpPr txBox="1"/>
            <p:nvPr/>
          </p:nvSpPr>
          <p:spPr>
            <a:xfrm>
              <a:off x="3992502" y="3213409"/>
              <a:ext cx="1558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데이터 처리하기</a:t>
              </a:r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7F7325-19F4-43BC-BB69-C16AB6D8B46A}"/>
                </a:ext>
              </a:extLst>
            </p:cNvPr>
            <p:cNvSpPr txBox="1"/>
            <p:nvPr/>
          </p:nvSpPr>
          <p:spPr>
            <a:xfrm>
              <a:off x="3992502" y="3634882"/>
              <a:ext cx="1821853" cy="91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전달하고자 하는 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 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메시지에 맞는 순서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, </a:t>
              </a:r>
            </a:p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 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내용을 정해봅시다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D3CE8525-F0B1-4047-9B6B-5EE61D1357DE}"/>
              </a:ext>
            </a:extLst>
          </p:cNvPr>
          <p:cNvGrpSpPr/>
          <p:nvPr/>
        </p:nvGrpSpPr>
        <p:grpSpPr>
          <a:xfrm>
            <a:off x="6209614" y="2541002"/>
            <a:ext cx="2081872" cy="2437917"/>
            <a:chOff x="6390915" y="2401302"/>
            <a:chExt cx="2081872" cy="2437917"/>
          </a:xfrm>
        </p:grpSpPr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06FE1A57-89E3-4F70-9D2E-B705382F620C}"/>
                </a:ext>
              </a:extLst>
            </p:cNvPr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BC5331-67F9-488A-ACF3-C69A14CD7E73}"/>
                </a:ext>
              </a:extLst>
            </p:cNvPr>
            <p:cNvSpPr txBox="1"/>
            <p:nvPr/>
          </p:nvSpPr>
          <p:spPr>
            <a:xfrm>
              <a:off x="6390915" y="3505509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협력도구 이해하기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87A7952-E99B-43A4-AC16-7ADEAB880273}"/>
                </a:ext>
              </a:extLst>
            </p:cNvPr>
            <p:cNvSpPr txBox="1"/>
            <p:nvPr/>
          </p:nvSpPr>
          <p:spPr>
            <a:xfrm>
              <a:off x="6390915" y="3926982"/>
              <a:ext cx="1989841" cy="91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다양한 플랫폼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어플을 어떻게 사용할지 배워봅시다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8E52C1D1-926E-4D2F-98AD-FC793C7F7E48}"/>
              </a:ext>
            </a:extLst>
          </p:cNvPr>
          <p:cNvGrpSpPr/>
          <p:nvPr/>
        </p:nvGrpSpPr>
        <p:grpSpPr>
          <a:xfrm>
            <a:off x="8564749" y="2541002"/>
            <a:ext cx="2589170" cy="2157841"/>
            <a:chOff x="8789328" y="2109202"/>
            <a:chExt cx="2589170" cy="2157841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47E98A65-D9F2-47DB-A1B9-0CC579FC5797}"/>
                </a:ext>
              </a:extLst>
            </p:cNvPr>
            <p:cNvSpPr/>
            <p:nvPr/>
          </p:nvSpPr>
          <p:spPr>
            <a:xfrm>
              <a:off x="8789328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04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07C369-BF65-454C-A3F9-0705FDA6064C}"/>
                </a:ext>
              </a:extLst>
            </p:cNvPr>
            <p:cNvSpPr txBox="1"/>
            <p:nvPr/>
          </p:nvSpPr>
          <p:spPr>
            <a:xfrm>
              <a:off x="8789328" y="3213409"/>
              <a:ext cx="2589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협력 아이디어 활동 실행하기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9AA4B8-7627-423F-A971-A18E405989DB}"/>
                </a:ext>
              </a:extLst>
            </p:cNvPr>
            <p:cNvSpPr txBox="1"/>
            <p:nvPr/>
          </p:nvSpPr>
          <p:spPr>
            <a:xfrm>
              <a:off x="8789328" y="3634882"/>
              <a:ext cx="1821853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실제로 홍보물을 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 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만들어봅시다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3167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1533593"/>
            <a:ext cx="9420867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지난 시간에 살펴보았던 여러 홍보물 제작 도구가 기억나나요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우리 모둠이 어떤 도구를 활용해서 어떤 형태로 제작하면 좋을지 정해봅시다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4693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사용할 도구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를 결정해봅시다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361B1A2-2712-4857-9882-5453F97FF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187" y="21776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8A843F-DB64-4B52-9311-B17D413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FE9F4B2-B212-407A-8048-AC0387F29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85" name="_x769824344" descr="EMB00003574193c">
            <a:extLst>
              <a:ext uri="{FF2B5EF4-FFF2-40B4-BE49-F238E27FC236}">
                <a16:creationId xmlns:a16="http://schemas.microsoft.com/office/drawing/2014/main" id="{FF56BB2C-4927-4E45-BB08-4EA87EC6D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69" y="2463578"/>
            <a:ext cx="3429114" cy="303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603053C6-B7CD-420B-B7F1-2FB4862196DA}"/>
              </a:ext>
            </a:extLst>
          </p:cNvPr>
          <p:cNvSpPr/>
          <p:nvPr/>
        </p:nvSpPr>
        <p:spPr>
          <a:xfrm>
            <a:off x="837385" y="5676761"/>
            <a:ext cx="26709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오토드로우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https://www.autodraw.com/</a:t>
            </a:r>
            <a:endParaRPr lang="ko-KR" altLang="en-US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D0E0050-EB67-4E9D-BF99-8F56D1D63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87" name="_x769824488" descr="EMB00003574193d">
            <a:extLst>
              <a:ext uri="{FF2B5EF4-FFF2-40B4-BE49-F238E27FC236}">
                <a16:creationId xmlns:a16="http://schemas.microsoft.com/office/drawing/2014/main" id="{2BADFF82-4693-4F20-AF36-769A9A722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387" y="3107611"/>
            <a:ext cx="3322638" cy="186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직사각형 36">
            <a:extLst>
              <a:ext uri="{FF2B5EF4-FFF2-40B4-BE49-F238E27FC236}">
                <a16:creationId xmlns:a16="http://schemas.microsoft.com/office/drawing/2014/main" id="{8E25EA02-9B46-4EB8-A54B-A45AC664888D}"/>
              </a:ext>
            </a:extLst>
          </p:cNvPr>
          <p:cNvSpPr/>
          <p:nvPr/>
        </p:nvSpPr>
        <p:spPr>
          <a:xfrm>
            <a:off x="4927375" y="5569981"/>
            <a:ext cx="1186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키네마스터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ctr"/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어플 다운</a:t>
            </a:r>
            <a:endParaRPr lang="ko-KR" altLang="en-US" dirty="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90407392-C428-4660-B749-0C55F7D6B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89" name="_x769824488" descr="EMB00003574193e">
            <a:extLst>
              <a:ext uri="{FF2B5EF4-FFF2-40B4-BE49-F238E27FC236}">
                <a16:creationId xmlns:a16="http://schemas.microsoft.com/office/drawing/2014/main" id="{DA270701-8BE0-4033-A9FC-143E755FC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617" y="3107611"/>
            <a:ext cx="3789363" cy="2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F651A4AF-8AD5-40E7-A78F-0E172FB2A396}"/>
              </a:ext>
            </a:extLst>
          </p:cNvPr>
          <p:cNvSpPr/>
          <p:nvPr/>
        </p:nvSpPr>
        <p:spPr>
          <a:xfrm>
            <a:off x="7612117" y="5502508"/>
            <a:ext cx="37689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Living Archive</a:t>
            </a:r>
          </a:p>
          <a:p>
            <a:pPr algn="ctr"/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  <a:hlinkClick r:id="rId5"/>
              </a:rPr>
              <a:t>https://artsexperiments.withgoogle.com/</a:t>
            </a:r>
            <a:b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  <a:hlinkClick r:id="rId5"/>
              </a:rPr>
            </a:b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  <a:hlinkClick r:id="rId5"/>
              </a:rPr>
              <a:t>living-archive/</a:t>
            </a:r>
            <a:r>
              <a:rPr lang="en-US" altLang="ko-KR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  <a:hlinkClick r:id="rId5"/>
              </a:rPr>
              <a:t>camera?token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  <a:hlinkClick r:id="rId5"/>
              </a:rPr>
              <a:t>=1651211690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2125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1533593"/>
            <a:ext cx="9420867" cy="3388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홍보물에 어떤 내용이 들어가야 할까요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어떤 순서로 들어가야 할까요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모둠별로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이야기 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나누어봅시다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&lt;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이야기나눌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 내용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&gt;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우리가 전달하고자 하는 메시지 정하기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어떤 내용으로 할지 큰 틀 잡기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동작의 순서 정하기 또는 그림의 배치 정하기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3193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내용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정해봅시다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361B1A2-2712-4857-9882-5453F97FF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187" y="21776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8A843F-DB64-4B52-9311-B17D413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FE9F4B2-B212-407A-8048-AC0387F29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D0E0050-EB67-4E9D-BF99-8F56D1D63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90407392-C428-4660-B749-0C55F7D6B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256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43430" y="1380401"/>
            <a:ext cx="9420867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여러분이 직접 캠페인에 사용할 홍보물을 제작해주세요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3547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실제로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만들어봅시다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361B1A2-2712-4857-9882-5453F97FF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187" y="21776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8A843F-DB64-4B52-9311-B17D413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FE9F4B2-B212-407A-8048-AC0387F29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85" name="_x769824344" descr="EMB00003574193c">
            <a:extLst>
              <a:ext uri="{FF2B5EF4-FFF2-40B4-BE49-F238E27FC236}">
                <a16:creationId xmlns:a16="http://schemas.microsoft.com/office/drawing/2014/main" id="{FF56BB2C-4927-4E45-BB08-4EA87EC6D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201" y="2467024"/>
            <a:ext cx="1567602" cy="138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603053C6-B7CD-420B-B7F1-2FB4862196DA}"/>
              </a:ext>
            </a:extLst>
          </p:cNvPr>
          <p:cNvSpPr/>
          <p:nvPr/>
        </p:nvSpPr>
        <p:spPr>
          <a:xfrm>
            <a:off x="697020" y="3937131"/>
            <a:ext cx="26709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오토드로우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https://www.autodraw.com/</a:t>
            </a:r>
            <a:endParaRPr lang="ko-KR" altLang="en-US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D0E0050-EB67-4E9D-BF99-8F56D1D63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8E25EA02-9B46-4EB8-A54B-A45AC664888D}"/>
              </a:ext>
            </a:extLst>
          </p:cNvPr>
          <p:cNvSpPr/>
          <p:nvPr/>
        </p:nvSpPr>
        <p:spPr>
          <a:xfrm>
            <a:off x="4142076" y="5989429"/>
            <a:ext cx="27382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핸드폰 카메라로 동영상 찍고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ctr"/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키네마스터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어플로 편집</a:t>
            </a:r>
            <a:endParaRPr lang="ko-KR" altLang="en-US" dirty="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90407392-C428-4660-B749-0C55F7D6B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89" name="_x769824488" descr="EMB00003574193e">
            <a:extLst>
              <a:ext uri="{FF2B5EF4-FFF2-40B4-BE49-F238E27FC236}">
                <a16:creationId xmlns:a16="http://schemas.microsoft.com/office/drawing/2014/main" id="{DA270701-8BE0-4033-A9FC-143E755FC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78" y="3101890"/>
            <a:ext cx="3789363" cy="2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F651A4AF-8AD5-40E7-A78F-0E172FB2A396}"/>
              </a:ext>
            </a:extLst>
          </p:cNvPr>
          <p:cNvSpPr/>
          <p:nvPr/>
        </p:nvSpPr>
        <p:spPr>
          <a:xfrm>
            <a:off x="7612117" y="5502508"/>
            <a:ext cx="37689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Living Archive</a:t>
            </a:r>
          </a:p>
          <a:p>
            <a:pPr algn="ctr"/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  <a:hlinkClick r:id="rId4"/>
              </a:rPr>
              <a:t>https://artsexperiments.withgoogle.com/</a:t>
            </a:r>
            <a:b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  <a:hlinkClick r:id="rId4"/>
              </a:rPr>
            </a:b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  <a:hlinkClick r:id="rId4"/>
              </a:rPr>
              <a:t>living-archive/</a:t>
            </a:r>
            <a:r>
              <a:rPr lang="en-US" altLang="ko-KR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  <a:hlinkClick r:id="rId4"/>
              </a:rPr>
              <a:t>camera?token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  <a:hlinkClick r:id="rId4"/>
              </a:rPr>
              <a:t>=1651211690</a:t>
            </a:r>
            <a:endParaRPr lang="ko-KR" altLang="en-US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D8D7F70-D2B2-4BB2-A0EB-6E4A49B31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18" y="3653946"/>
            <a:ext cx="4950322" cy="23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09" name="_x769825496" descr="EMB000035741940">
            <a:extLst>
              <a:ext uri="{FF2B5EF4-FFF2-40B4-BE49-F238E27FC236}">
                <a16:creationId xmlns:a16="http://schemas.microsoft.com/office/drawing/2014/main" id="{990F5AFF-1816-4F84-9DE2-D2E3E766D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33" y="4808045"/>
            <a:ext cx="1991738" cy="10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3880964E-8B43-49CE-AD9E-A793BEB330F9}"/>
              </a:ext>
            </a:extLst>
          </p:cNvPr>
          <p:cNvSpPr/>
          <p:nvPr/>
        </p:nvSpPr>
        <p:spPr>
          <a:xfrm>
            <a:off x="697020" y="5972191"/>
            <a:ext cx="26709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미리캔버스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https://www.miricanvas.com</a:t>
            </a:r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4C180C-AE3C-4C47-881B-5263E2907ADE}"/>
              </a:ext>
            </a:extLst>
          </p:cNvPr>
          <p:cNvSpPr txBox="1"/>
          <p:nvPr/>
        </p:nvSpPr>
        <p:spPr>
          <a:xfrm>
            <a:off x="1146133" y="1965176"/>
            <a:ext cx="2040944" cy="405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포스터 만들기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93803A-7714-4FE6-BF03-186CC30EEBA3}"/>
              </a:ext>
            </a:extLst>
          </p:cNvPr>
          <p:cNvSpPr txBox="1"/>
          <p:nvPr/>
        </p:nvSpPr>
        <p:spPr>
          <a:xfrm>
            <a:off x="4618234" y="1939316"/>
            <a:ext cx="2040944" cy="405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동영상 </a:t>
            </a:r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만들기</a:t>
            </a:r>
            <a:endParaRPr lang="ko-KR" altLang="en-US" spc="60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E14823-C446-4B31-BE1D-FC7243023022}"/>
              </a:ext>
            </a:extLst>
          </p:cNvPr>
          <p:cNvSpPr txBox="1"/>
          <p:nvPr/>
        </p:nvSpPr>
        <p:spPr>
          <a:xfrm>
            <a:off x="8579826" y="1939316"/>
            <a:ext cx="2040944" cy="405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동영상 </a:t>
            </a:r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만들기</a:t>
            </a:r>
            <a:endParaRPr lang="ko-KR" altLang="en-US" spc="60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89119D9-81A1-4EE9-BA5B-A77329E5E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18" y="43154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11" name="_x167896832" descr="EMB000035741941">
            <a:extLst>
              <a:ext uri="{FF2B5EF4-FFF2-40B4-BE49-F238E27FC236}">
                <a16:creationId xmlns:a16="http://schemas.microsoft.com/office/drawing/2014/main" id="{4BD958D6-3655-46F0-9F5C-064AB43CF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323" y="4319503"/>
            <a:ext cx="3519488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5B279BA-46B3-4F49-944C-8DDCDC1CF3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577585" y="2344876"/>
            <a:ext cx="2054963" cy="183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52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1533593"/>
            <a:ext cx="9420867" cy="3397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여러분이 완성한 홍보물을 다시 한 번 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아래 질문을 보고 수정하거나 삭제할 내용이 없는지 확인해봅시다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&lt;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확인할 내용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&gt;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저작권에 문제가 없나요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?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기분 나쁜 표현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욕설은 없나요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?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나나 친구들의 개인 정보가 들어있지는 않나요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?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불필요한 내용은 없나요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?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기타 고쳤으면 좋겠거나 삭제했으면 하는 내용은 없나요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4693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완성된 내용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점검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361B1A2-2712-4857-9882-5453F97FF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187" y="21776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8A843F-DB64-4B52-9311-B17D413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FE9F4B2-B212-407A-8048-AC0387F29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D0E0050-EB67-4E9D-BF99-8F56D1D63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90407392-C428-4660-B749-0C55F7D6B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C117740-AB62-4720-BF0D-4B1F8257F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187" y="2367698"/>
            <a:ext cx="5095721" cy="339714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81570E88-9217-4CD3-86D0-0C526B3D482F}"/>
              </a:ext>
            </a:extLst>
          </p:cNvPr>
          <p:cNvSpPr/>
          <p:nvPr/>
        </p:nvSpPr>
        <p:spPr>
          <a:xfrm>
            <a:off x="8256261" y="5920761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사진 출처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: </a:t>
            </a:r>
            <a:r>
              <a:rPr lang="en-US" altLang="ko-KR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pixabay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11790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2572378" y="1556841"/>
            <a:ext cx="8401972" cy="1061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우리가 일상생활에서 즐겨하는 스마트폰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여러분은 가지고 있나요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스마트폰은 좋은 점도 많지만 혹시 내가 중독이 된 것은 아닌지 되돌아볼 필요가 있습니다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솔직하게 답해보고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고칠 점은 없는지 되돌아보는 시간을 가져봅시다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6904588" y="813086"/>
            <a:ext cx="4104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스마트폰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가지고 있나요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E3E2485-E1C3-4669-9131-6FE4C905E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214102232" descr="EMB00003574191c">
            <a:extLst>
              <a:ext uri="{FF2B5EF4-FFF2-40B4-BE49-F238E27FC236}">
                <a16:creationId xmlns:a16="http://schemas.microsoft.com/office/drawing/2014/main" id="{6190A1F6-78F2-44B7-BEFE-06FAF406F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612" y="2942485"/>
            <a:ext cx="5361985" cy="33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FF993D26-5ED4-47DC-8DCD-7AB9AA41F5E4}"/>
              </a:ext>
            </a:extLst>
          </p:cNvPr>
          <p:cNvSpPr/>
          <p:nvPr/>
        </p:nvSpPr>
        <p:spPr>
          <a:xfrm>
            <a:off x="8748630" y="6449385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사진 출처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: </a:t>
            </a:r>
            <a:r>
              <a:rPr lang="en-US" altLang="ko-KR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pixabay</a:t>
            </a:r>
            <a:endParaRPr lang="ko-KR" altLang="en-US" dirty="0"/>
          </a:p>
        </p:txBody>
      </p:sp>
      <p:pic>
        <p:nvPicPr>
          <p:cNvPr id="20482" name="Picture 2" descr="세포 픽셀, 픽셀, 소셜 네트워크, 학습 시나리오, 팀워크, 훈련, 교육학, 태블릿, 이동하는">
            <a:extLst>
              <a:ext uri="{FF2B5EF4-FFF2-40B4-BE49-F238E27FC236}">
                <a16:creationId xmlns:a16="http://schemas.microsoft.com/office/drawing/2014/main" id="{E9F1BEF9-0369-464F-9F0D-12DC87B4C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12" y="3836889"/>
            <a:ext cx="4721628" cy="236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297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C3FEDDF-ED6D-4DC0-9209-EEF6E7B6A872}"/>
              </a:ext>
            </a:extLst>
          </p:cNvPr>
          <p:cNvSpPr txBox="1"/>
          <p:nvPr/>
        </p:nvSpPr>
        <p:spPr>
          <a:xfrm>
            <a:off x="3099830" y="1079786"/>
            <a:ext cx="5992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스마트폰으로부터의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탈출 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</a:t>
            </a: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8AFB0303-9CBC-451B-AA78-ADFB57596684}"/>
              </a:ext>
            </a:extLst>
          </p:cNvPr>
          <p:cNvGrpSpPr/>
          <p:nvPr/>
        </p:nvGrpSpPr>
        <p:grpSpPr>
          <a:xfrm>
            <a:off x="1594089" y="2541002"/>
            <a:ext cx="2081872" cy="2437917"/>
            <a:chOff x="1594089" y="2109202"/>
            <a:chExt cx="2081872" cy="2437917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6A2B9816-867C-48A3-AB44-14B3CEF76EDD}"/>
                </a:ext>
              </a:extLst>
            </p:cNvPr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B99717-8C07-400D-BFE7-06C2D936FB78}"/>
                </a:ext>
              </a:extLst>
            </p:cNvPr>
            <p:cNvSpPr txBox="1"/>
            <p:nvPr/>
          </p:nvSpPr>
          <p:spPr>
            <a:xfrm>
              <a:off x="1594089" y="3213409"/>
              <a:ext cx="17876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목표 달성 확인 및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협력 결과 공유하기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99BF28-EE01-4504-944B-D5FF877F8B63}"/>
                </a:ext>
              </a:extLst>
            </p:cNvPr>
            <p:cNvSpPr txBox="1"/>
            <p:nvPr/>
          </p:nvSpPr>
          <p:spPr>
            <a:xfrm>
              <a:off x="1594089" y="3914958"/>
              <a:ext cx="1821853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우리가 만든 홍보물을 발표해봅시다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226E2301-1F47-47F9-92BF-5A3248BF25AB}"/>
              </a:ext>
            </a:extLst>
          </p:cNvPr>
          <p:cNvGrpSpPr/>
          <p:nvPr/>
        </p:nvGrpSpPr>
        <p:grpSpPr>
          <a:xfrm>
            <a:off x="4816467" y="2541002"/>
            <a:ext cx="2287718" cy="2717994"/>
            <a:chOff x="3992502" y="2109202"/>
            <a:chExt cx="2287718" cy="2717994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78D35DBE-0EC2-4C04-82A4-F3EFCF4B21AF}"/>
                </a:ext>
              </a:extLst>
            </p:cNvPr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3379E95-98A6-48E2-A9B3-D6BC5A8F1EB6}"/>
                </a:ext>
              </a:extLst>
            </p:cNvPr>
            <p:cNvSpPr txBox="1"/>
            <p:nvPr/>
          </p:nvSpPr>
          <p:spPr>
            <a:xfrm>
              <a:off x="3992502" y="3213409"/>
              <a:ext cx="2207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피드백 및 상호학습 확인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7F7325-19F4-43BC-BB69-C16AB6D8B46A}"/>
                </a:ext>
              </a:extLst>
            </p:cNvPr>
            <p:cNvSpPr txBox="1"/>
            <p:nvPr/>
          </p:nvSpPr>
          <p:spPr>
            <a:xfrm>
              <a:off x="3992502" y="3634882"/>
              <a:ext cx="2287718" cy="1192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각 모둠의 발표를 보고 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 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의견을 나누어 봅시다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실제로 캠페인 활동을 전개해봅시다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D3CE8525-F0B1-4047-9B6B-5EE61D1357DE}"/>
              </a:ext>
            </a:extLst>
          </p:cNvPr>
          <p:cNvGrpSpPr/>
          <p:nvPr/>
        </p:nvGrpSpPr>
        <p:grpSpPr>
          <a:xfrm>
            <a:off x="8298864" y="2541002"/>
            <a:ext cx="2081872" cy="2437917"/>
            <a:chOff x="6390915" y="2401302"/>
            <a:chExt cx="2081872" cy="2437917"/>
          </a:xfrm>
        </p:grpSpPr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06FE1A57-89E3-4F70-9D2E-B705382F620C}"/>
                </a:ext>
              </a:extLst>
            </p:cNvPr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BC5331-67F9-488A-ACF3-C69A14CD7E73}"/>
                </a:ext>
              </a:extLst>
            </p:cNvPr>
            <p:cNvSpPr txBox="1"/>
            <p:nvPr/>
          </p:nvSpPr>
          <p:spPr>
            <a:xfrm>
              <a:off x="6390915" y="3505509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협력지성 업데이트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87A7952-E99B-43A4-AC16-7ADEAB880273}"/>
                </a:ext>
              </a:extLst>
            </p:cNvPr>
            <p:cNvSpPr txBox="1"/>
            <p:nvPr/>
          </p:nvSpPr>
          <p:spPr>
            <a:xfrm>
              <a:off x="6390915" y="3926982"/>
              <a:ext cx="1821853" cy="91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스마트폰 대신 할 수 있는 일은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?</a:t>
              </a: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요구 문장 만들기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7373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1533593"/>
            <a:ext cx="9420867" cy="2065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모둠별로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나와서 완성한 홍보물을 발표해봅시다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여러분은 각 모둠의 발표 때마다 힘내라는 응원과 박수 많이 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많이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쳐주세요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^^</a:t>
            </a:r>
          </a:p>
          <a:p>
            <a:pPr>
              <a:lnSpc>
                <a:spcPct val="120000"/>
              </a:lnSpc>
            </a:pP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‘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이 부분을 고치면 더 완벽하겠다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.’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하는 부분 있으면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발표가 끝나고 조심스럽게 말해주세요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열심히 만든 친구가 상처받지 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않도록요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5048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완성된 홍보물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발표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361B1A2-2712-4857-9882-5453F97FF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187" y="21776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8A843F-DB64-4B52-9311-B17D413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FE9F4B2-B212-407A-8048-AC0387F29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D0E0050-EB67-4E9D-BF99-8F56D1D63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90407392-C428-4660-B749-0C55F7D6B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1570E88-9217-4CD3-86D0-0C526B3D482F}"/>
              </a:ext>
            </a:extLst>
          </p:cNvPr>
          <p:cNvSpPr/>
          <p:nvPr/>
        </p:nvSpPr>
        <p:spPr>
          <a:xfrm>
            <a:off x="8256261" y="5920761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사진 출처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: </a:t>
            </a:r>
            <a:r>
              <a:rPr lang="en-US" altLang="ko-KR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pixabay</a:t>
            </a:r>
            <a:endParaRPr lang="ko-KR" altLang="en-US" dirty="0"/>
          </a:p>
        </p:txBody>
      </p:sp>
      <p:pic>
        <p:nvPicPr>
          <p:cNvPr id="22530" name="Picture 2" descr="아이, 아기, 미니멀리스트, 흰색 배경, 귀여운, 초상화, 좌석, 욕조, 행복하다, 박수">
            <a:extLst>
              <a:ext uri="{FF2B5EF4-FFF2-40B4-BE49-F238E27FC236}">
                <a16:creationId xmlns:a16="http://schemas.microsoft.com/office/drawing/2014/main" id="{65B19235-DE93-4438-9699-B6AF0087E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175" y="2401170"/>
            <a:ext cx="4571999" cy="334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113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1533593"/>
            <a:ext cx="9420867" cy="4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실제로 어떻게 캠페인 활동을 좋을지 방법을 정해보고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4777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실제 캠페인 활동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해봅시다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361B1A2-2712-4857-9882-5453F97FF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187" y="21776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8A843F-DB64-4B52-9311-B17D413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FE9F4B2-B212-407A-8048-AC0387F29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D0E0050-EB67-4E9D-BF99-8F56D1D63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90407392-C428-4660-B749-0C55F7D6B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1570E88-9217-4CD3-86D0-0C526B3D482F}"/>
              </a:ext>
            </a:extLst>
          </p:cNvPr>
          <p:cNvSpPr/>
          <p:nvPr/>
        </p:nvSpPr>
        <p:spPr>
          <a:xfrm>
            <a:off x="1982040" y="4971036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사진 출처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: </a:t>
            </a:r>
            <a:r>
              <a:rPr lang="en-US" altLang="ko-KR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pixabay</a:t>
            </a:r>
            <a:endParaRPr lang="ko-KR" altLang="en-US" dirty="0"/>
          </a:p>
        </p:txBody>
      </p:sp>
      <p:pic>
        <p:nvPicPr>
          <p:cNvPr id="23554" name="Picture 2" descr="학교, 복도, 건축물">
            <a:extLst>
              <a:ext uri="{FF2B5EF4-FFF2-40B4-BE49-F238E27FC236}">
                <a16:creationId xmlns:a16="http://schemas.microsoft.com/office/drawing/2014/main" id="{522D0D35-F38A-40DA-A1A1-005456514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31" y="2406226"/>
            <a:ext cx="3624197" cy="246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27ACF23E-3EBE-42E1-9C4E-2F63BE600F29}"/>
              </a:ext>
            </a:extLst>
          </p:cNvPr>
          <p:cNvSpPr/>
          <p:nvPr/>
        </p:nvSpPr>
        <p:spPr>
          <a:xfrm>
            <a:off x="1500337" y="5675582"/>
            <a:ext cx="3038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우리 반 앞 복도에 포스터 붙이기</a:t>
            </a:r>
            <a:endParaRPr lang="ko-KR" altLang="en-US" dirty="0"/>
          </a:p>
        </p:txBody>
      </p:sp>
      <p:pic>
        <p:nvPicPr>
          <p:cNvPr id="23556" name="Picture 4" descr="유튜브, 단추, 웹사이트, 링크, Url, 동영상, 비디오, 포함시키다, 블로그, 브이로그, 레드">
            <a:extLst>
              <a:ext uri="{FF2B5EF4-FFF2-40B4-BE49-F238E27FC236}">
                <a16:creationId xmlns:a16="http://schemas.microsoft.com/office/drawing/2014/main" id="{AD84760B-58B0-4831-BFAF-3DD0CB1B0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103" y="3224674"/>
            <a:ext cx="2495184" cy="124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9222F790-48AB-4DC3-8218-CA5158F148E4}"/>
              </a:ext>
            </a:extLst>
          </p:cNvPr>
          <p:cNvSpPr/>
          <p:nvPr/>
        </p:nvSpPr>
        <p:spPr>
          <a:xfrm>
            <a:off x="5269241" y="5675582"/>
            <a:ext cx="2738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유튜브에 홍보 동영상 올리기</a:t>
            </a:r>
            <a:endParaRPr lang="ko-KR" altLang="en-US" dirty="0"/>
          </a:p>
        </p:txBody>
      </p:sp>
      <p:pic>
        <p:nvPicPr>
          <p:cNvPr id="23558" name="Picture 6" descr="주형, 형세, 웹사이트, 블로그, 서비스, 호스팅, 빠른, 계급, 챔피언, 현서야, 안전한, 주제">
            <a:extLst>
              <a:ext uri="{FF2B5EF4-FFF2-40B4-BE49-F238E27FC236}">
                <a16:creationId xmlns:a16="http://schemas.microsoft.com/office/drawing/2014/main" id="{E098752B-B25F-413F-ABCB-098536540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562" y="2406226"/>
            <a:ext cx="3428825" cy="22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81605EFC-C4DC-4381-83A9-B1C4A4B2D909}"/>
              </a:ext>
            </a:extLst>
          </p:cNvPr>
          <p:cNvSpPr/>
          <p:nvPr/>
        </p:nvSpPr>
        <p:spPr>
          <a:xfrm>
            <a:off x="8794849" y="5650878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학교 홈페이지에 업로드하기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0440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2028560"/>
            <a:ext cx="9420867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스마트폰 대신 여가시간에 할 수 있는 활동은 무엇이 있을지 함께 이야기 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나누어봅시다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친구들의 좋은 의견에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‘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좋아요＇를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눌러 응원해주세요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60901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스마트폰 말고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여가시간에 할 수 있는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다른 활동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은 무엇이 있을까요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81F50A9B-F275-44CB-9C54-116C952DD9C5}"/>
              </a:ext>
            </a:extLst>
          </p:cNvPr>
          <p:cNvGrpSpPr/>
          <p:nvPr/>
        </p:nvGrpSpPr>
        <p:grpSpPr>
          <a:xfrm>
            <a:off x="689664" y="2896375"/>
            <a:ext cx="3933707" cy="1117138"/>
            <a:chOff x="689664" y="2896375"/>
            <a:chExt cx="3933707" cy="1117138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AF8E84C5-1AE5-470F-9B85-B9FFA32D3E6B}"/>
                </a:ext>
              </a:extLst>
            </p:cNvPr>
            <p:cNvGrpSpPr/>
            <p:nvPr/>
          </p:nvGrpSpPr>
          <p:grpSpPr>
            <a:xfrm>
              <a:off x="689664" y="2990162"/>
              <a:ext cx="3933707" cy="1023351"/>
              <a:chOff x="1084324" y="3429000"/>
              <a:chExt cx="5097015" cy="1282700"/>
            </a:xfrm>
          </p:grpSpPr>
          <p:sp>
            <p:nvSpPr>
              <p:cNvPr id="2" name="사각형: 둥근 모서리 1">
                <a:extLst>
                  <a:ext uri="{FF2B5EF4-FFF2-40B4-BE49-F238E27FC236}">
                    <a16:creationId xmlns:a16="http://schemas.microsoft.com/office/drawing/2014/main" id="{AA5DBCB1-34FC-479C-BBD1-979B18E22BBF}"/>
                  </a:ext>
                </a:extLst>
              </p:cNvPr>
              <p:cNvSpPr/>
              <p:nvPr/>
            </p:nvSpPr>
            <p:spPr>
              <a:xfrm>
                <a:off x="1084324" y="3429000"/>
                <a:ext cx="4871976" cy="1282700"/>
              </a:xfrm>
              <a:prstGeom prst="roundRect">
                <a:avLst>
                  <a:gd name="adj" fmla="val 10351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FE6BC0A-BF76-4993-9ECA-3CDE47FAD59F}"/>
                  </a:ext>
                </a:extLst>
              </p:cNvPr>
              <p:cNvSpPr txBox="1"/>
              <p:nvPr/>
            </p:nvSpPr>
            <p:spPr>
              <a:xfrm>
                <a:off x="2709890" y="3542214"/>
                <a:ext cx="22124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pc="-150" dirty="0" err="1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를</a:t>
                </a:r>
                <a:r>
                  <a:rPr lang="ko-KR" altLang="en-US" spc="-15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 입력하여 </a:t>
                </a:r>
                <a:r>
                  <a:rPr lang="ko-KR" altLang="en-US" spc="-15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들어오세요</a:t>
                </a:r>
                <a:r>
                  <a:rPr lang="en-US" altLang="ko-KR" spc="-15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.</a:t>
                </a:r>
                <a:endPara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176D185-BCB6-444B-ABA4-88586307689A}"/>
                  </a:ext>
                </a:extLst>
              </p:cNvPr>
              <p:cNvSpPr txBox="1"/>
              <p:nvPr/>
            </p:nvSpPr>
            <p:spPr>
              <a:xfrm>
                <a:off x="2799199" y="3891438"/>
                <a:ext cx="3382140" cy="266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4000" indent="-144000">
                  <a:lnSpc>
                    <a:spcPct val="130000"/>
                  </a:lnSpc>
                  <a:buFontTx/>
                  <a:buChar char="-"/>
                </a:pPr>
                <a:r>
                  <a:rPr lang="en-US" altLang="ko-KR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https://padlet.com/~~</a:t>
                </a:r>
              </a:p>
            </p:txBody>
          </p: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DCCBAF5F-AD6D-4C5F-8AD8-265DD5105634}"/>
                </a:ext>
              </a:extLst>
            </p:cNvPr>
            <p:cNvGrpSpPr/>
            <p:nvPr/>
          </p:nvGrpSpPr>
          <p:grpSpPr>
            <a:xfrm>
              <a:off x="823981" y="2896375"/>
              <a:ext cx="1056845" cy="787905"/>
              <a:chOff x="1341438" y="3324756"/>
              <a:chExt cx="1176764" cy="804249"/>
            </a:xfrm>
          </p:grpSpPr>
          <p:sp>
            <p:nvSpPr>
              <p:cNvPr id="3" name="사각형: 둥근 모서리 2">
                <a:extLst>
                  <a:ext uri="{FF2B5EF4-FFF2-40B4-BE49-F238E27FC236}">
                    <a16:creationId xmlns:a16="http://schemas.microsoft.com/office/drawing/2014/main" id="{43EBC7B1-3B9C-4F22-8166-65D7B8328D32}"/>
                  </a:ext>
                </a:extLst>
              </p:cNvPr>
              <p:cNvSpPr/>
              <p:nvPr/>
            </p:nvSpPr>
            <p:spPr>
              <a:xfrm>
                <a:off x="1488280" y="3324756"/>
                <a:ext cx="1029922" cy="804249"/>
              </a:xfrm>
              <a:prstGeom prst="roundRect">
                <a:avLst>
                  <a:gd name="adj" fmla="val 3851"/>
                </a:avLst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32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주소</a:t>
                </a: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61C1E265-2ED9-4E3F-AC65-2323FEC16353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4" name="현 13">
                <a:extLst>
                  <a:ext uri="{FF2B5EF4-FFF2-40B4-BE49-F238E27FC236}">
                    <a16:creationId xmlns:a16="http://schemas.microsoft.com/office/drawing/2014/main" id="{E26753AF-1A40-43C9-AA28-ED9D882B08A3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C04C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4" name="Rectangle 2">
            <a:extLst>
              <a:ext uri="{FF2B5EF4-FFF2-40B4-BE49-F238E27FC236}">
                <a16:creationId xmlns:a16="http://schemas.microsoft.com/office/drawing/2014/main" id="{A361B1A2-2712-4857-9882-5453F97FF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187" y="21776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8A843F-DB64-4B52-9311-B17D413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1DB1339-DA02-4E90-A94A-3F91C6D36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4577" name="_x769825208" descr="EMB000035741942">
            <a:extLst>
              <a:ext uri="{FF2B5EF4-FFF2-40B4-BE49-F238E27FC236}">
                <a16:creationId xmlns:a16="http://schemas.microsoft.com/office/drawing/2014/main" id="{D8F3AB4D-5BF2-4EF1-910A-BE744808E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91" y="2990162"/>
            <a:ext cx="7191261" cy="327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044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7371920" y="788949"/>
            <a:ext cx="4123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CC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디자인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플레이북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7" name="_x11458736" descr="EMB000028ac3e7a">
            <a:extLst>
              <a:ext uri="{FF2B5EF4-FFF2-40B4-BE49-F238E27FC236}">
                <a16:creationId xmlns:a16="http://schemas.microsoft.com/office/drawing/2014/main" id="{7B1DD986-2AAD-4C68-BFB0-AE1E33E21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027" y="1373724"/>
            <a:ext cx="973138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F43CDF-9AAA-453B-A811-AEDB58741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02E0197-7D2D-42F1-B685-DBFC69578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3120CE-3075-4D0A-8846-DE36ED0EF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3812A23-A943-47B0-94DE-F6DAEA7EA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5601" name="_x769824344" descr="EMB000035741943">
            <a:extLst>
              <a:ext uri="{FF2B5EF4-FFF2-40B4-BE49-F238E27FC236}">
                <a16:creationId xmlns:a16="http://schemas.microsoft.com/office/drawing/2014/main" id="{8D51E9B2-0C43-403B-A5B0-3A884E15B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03" y="624136"/>
            <a:ext cx="4029389" cy="576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056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8E25EC-409F-4A16-9E17-4E6089C8D2BA}"/>
              </a:ext>
            </a:extLst>
          </p:cNvPr>
          <p:cNvSpPr txBox="1"/>
          <p:nvPr/>
        </p:nvSpPr>
        <p:spPr>
          <a:xfrm>
            <a:off x="4178648" y="4111198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아이디어 생성을 위한 수업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C18D20F-7370-47E6-9FBD-C50D896919AF}"/>
              </a:ext>
            </a:extLst>
          </p:cNvPr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6B874-F36A-4EE8-839D-D4BCFEAACF86}"/>
              </a:ext>
            </a:extLst>
          </p:cNvPr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CCI</a:t>
            </a:r>
            <a:b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</a:b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프로그램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0AE39DA-CA67-4289-BBB7-510E75F70099}"/>
              </a:ext>
            </a:extLst>
          </p:cNvPr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>
              <a:extLst>
                <a:ext uri="{FF2B5EF4-FFF2-40B4-BE49-F238E27FC236}">
                  <a16:creationId xmlns:a16="http://schemas.microsoft.com/office/drawing/2014/main" id="{D4AE8B7D-9074-4674-98BA-9A044EB67A84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직사각형 10">
              <a:extLst>
                <a:ext uri="{FF2B5EF4-FFF2-40B4-BE49-F238E27FC236}">
                  <a16:creationId xmlns:a16="http://schemas.microsoft.com/office/drawing/2014/main" id="{20BABC14-7EE1-40CE-980C-506F881DD572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10">
              <a:extLst>
                <a:ext uri="{FF2B5EF4-FFF2-40B4-BE49-F238E27FC236}">
                  <a16:creationId xmlns:a16="http://schemas.microsoft.com/office/drawing/2014/main" id="{3CB57491-A65A-4210-81DC-5EE6A662B78C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898A6DF-4806-45B7-8F9F-861959E5108E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타원 29">
            <a:extLst>
              <a:ext uri="{FF2B5EF4-FFF2-40B4-BE49-F238E27FC236}">
                <a16:creationId xmlns:a16="http://schemas.microsoft.com/office/drawing/2014/main" id="{D0BADAD2-7ADF-4B83-815D-A9EF8C73FEA7}"/>
              </a:ext>
            </a:extLst>
          </p:cNvPr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50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초등학교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5-6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4B2244-EC54-473A-A519-B78AF291A97E}"/>
              </a:ext>
            </a:extLst>
          </p:cNvPr>
          <p:cNvSpPr txBox="1"/>
          <p:nvPr/>
        </p:nvSpPr>
        <p:spPr>
          <a:xfrm>
            <a:off x="2567634" y="2559050"/>
            <a:ext cx="70567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스마트폰으로부터의 탈출</a:t>
            </a: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E4EA77DF-245E-4A20-965B-5BD7938B71D5}"/>
              </a:ext>
            </a:extLst>
          </p:cNvPr>
          <p:cNvSpPr/>
          <p:nvPr/>
        </p:nvSpPr>
        <p:spPr>
          <a:xfrm>
            <a:off x="8488200" y="2439468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B999D528-E695-41C9-A99E-5FDA833D48C8}"/>
              </a:ext>
            </a:extLst>
          </p:cNvPr>
          <p:cNvSpPr/>
          <p:nvPr/>
        </p:nvSpPr>
        <p:spPr>
          <a:xfrm>
            <a:off x="9085097" y="2434413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4005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C3FEDDF-ED6D-4DC0-9209-EEF6E7B6A872}"/>
              </a:ext>
            </a:extLst>
          </p:cNvPr>
          <p:cNvSpPr txBox="1"/>
          <p:nvPr/>
        </p:nvSpPr>
        <p:spPr>
          <a:xfrm>
            <a:off x="3099830" y="1079786"/>
            <a:ext cx="5992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스마트폰으로부터의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탈출 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</a:t>
            </a: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8AFB0303-9CBC-451B-AA78-ADFB57596684}"/>
              </a:ext>
            </a:extLst>
          </p:cNvPr>
          <p:cNvGrpSpPr/>
          <p:nvPr/>
        </p:nvGrpSpPr>
        <p:grpSpPr>
          <a:xfrm>
            <a:off x="1594089" y="2541002"/>
            <a:ext cx="2081872" cy="2717994"/>
            <a:chOff x="1594089" y="2109202"/>
            <a:chExt cx="2081872" cy="2717994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6A2B9816-867C-48A3-AB44-14B3CEF76EDD}"/>
                </a:ext>
              </a:extLst>
            </p:cNvPr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B99717-8C07-400D-BFE7-06C2D936FB78}"/>
                </a:ext>
              </a:extLst>
            </p:cNvPr>
            <p:cNvSpPr txBox="1"/>
            <p:nvPr/>
          </p:nvSpPr>
          <p:spPr>
            <a:xfrm>
              <a:off x="1594089" y="3213409"/>
              <a:ext cx="1367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문제 인식하기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99BF28-EE01-4504-944B-D5FF877F8B63}"/>
                </a:ext>
              </a:extLst>
            </p:cNvPr>
            <p:cNvSpPr txBox="1"/>
            <p:nvPr/>
          </p:nvSpPr>
          <p:spPr>
            <a:xfrm>
              <a:off x="1594089" y="3634882"/>
              <a:ext cx="1821853" cy="1192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여가시간에 우린 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 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무엇을 할까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?</a:t>
              </a:r>
            </a:p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-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스마트폰 </a:t>
              </a:r>
              <a:r>
                <a:rPr lang="ko-KR" altLang="en-US" sz="1400" dirty="0" err="1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과의존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 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척도 검사하기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226E2301-1F47-47F9-92BF-5A3248BF25AB}"/>
              </a:ext>
            </a:extLst>
          </p:cNvPr>
          <p:cNvGrpSpPr/>
          <p:nvPr/>
        </p:nvGrpSpPr>
        <p:grpSpPr>
          <a:xfrm>
            <a:off x="4816467" y="2541002"/>
            <a:ext cx="2081872" cy="2157841"/>
            <a:chOff x="3992502" y="2109202"/>
            <a:chExt cx="2081872" cy="2157841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78D35DBE-0EC2-4C04-82A4-F3EFCF4B21AF}"/>
                </a:ext>
              </a:extLst>
            </p:cNvPr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3379E95-98A6-48E2-A9B3-D6BC5A8F1EB6}"/>
                </a:ext>
              </a:extLst>
            </p:cNvPr>
            <p:cNvSpPr txBox="1"/>
            <p:nvPr/>
          </p:nvSpPr>
          <p:spPr>
            <a:xfrm>
              <a:off x="3992502" y="3213409"/>
              <a:ext cx="1367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문제 공감하기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7F7325-19F4-43BC-BB69-C16AB6D8B46A}"/>
                </a:ext>
              </a:extLst>
            </p:cNvPr>
            <p:cNvSpPr txBox="1"/>
            <p:nvPr/>
          </p:nvSpPr>
          <p:spPr>
            <a:xfrm>
              <a:off x="3992502" y="3634882"/>
              <a:ext cx="1821853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스마트폰 중독 문제가 정말 심각할까요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?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D3CE8525-F0B1-4047-9B6B-5EE61D1357DE}"/>
              </a:ext>
            </a:extLst>
          </p:cNvPr>
          <p:cNvGrpSpPr/>
          <p:nvPr/>
        </p:nvGrpSpPr>
        <p:grpSpPr>
          <a:xfrm>
            <a:off x="8298864" y="2541002"/>
            <a:ext cx="2081872" cy="2437917"/>
            <a:chOff x="6390915" y="2401302"/>
            <a:chExt cx="2081872" cy="2437917"/>
          </a:xfrm>
        </p:grpSpPr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06FE1A57-89E3-4F70-9D2E-B705382F620C}"/>
                </a:ext>
              </a:extLst>
            </p:cNvPr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BC5331-67F9-488A-ACF3-C69A14CD7E73}"/>
                </a:ext>
              </a:extLst>
            </p:cNvPr>
            <p:cNvSpPr txBox="1"/>
            <p:nvPr/>
          </p:nvSpPr>
          <p:spPr>
            <a:xfrm>
              <a:off x="6390915" y="3505509"/>
              <a:ext cx="1367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목표 확인하기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87A7952-E99B-43A4-AC16-7ADEAB880273}"/>
                </a:ext>
              </a:extLst>
            </p:cNvPr>
            <p:cNvSpPr txBox="1"/>
            <p:nvPr/>
          </p:nvSpPr>
          <p:spPr>
            <a:xfrm>
              <a:off x="6390915" y="3926982"/>
              <a:ext cx="1821853" cy="91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문제 해결 목표를 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 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정해봅시다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</a:p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-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해결책을 살펴봅시다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6580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1" y="1556841"/>
            <a:ext cx="9420867" cy="1061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여가 시간은 공부하거나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밥 먹거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나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자거나 하지 않고 하는 일 없이 남는 시간을 말합니다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우리반 친구들은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또 나는 여가 시간에 주로 무엇을 하나요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아래 주소로 들어와서 여러분의 응답을 남겨주세요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!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7188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우리반 친구들은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여가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시간에 무엇을 할까요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8C4B33FD-DE68-4756-8A3B-3B37085F65B4}"/>
              </a:ext>
            </a:extLst>
          </p:cNvPr>
          <p:cNvGrpSpPr/>
          <p:nvPr/>
        </p:nvGrpSpPr>
        <p:grpSpPr>
          <a:xfrm>
            <a:off x="412264" y="3283659"/>
            <a:ext cx="4871976" cy="1386944"/>
            <a:chOff x="1084324" y="3324756"/>
            <a:chExt cx="4871976" cy="1386944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AF8E84C5-1AE5-470F-9B85-B9FFA32D3E6B}"/>
                </a:ext>
              </a:extLst>
            </p:cNvPr>
            <p:cNvGrpSpPr/>
            <p:nvPr/>
          </p:nvGrpSpPr>
          <p:grpSpPr>
            <a:xfrm>
              <a:off x="1084324" y="3429000"/>
              <a:ext cx="4871976" cy="1282700"/>
              <a:chOff x="1084324" y="3429000"/>
              <a:chExt cx="4871976" cy="1282700"/>
            </a:xfrm>
          </p:grpSpPr>
          <p:sp>
            <p:nvSpPr>
              <p:cNvPr id="2" name="사각형: 둥근 모서리 1">
                <a:extLst>
                  <a:ext uri="{FF2B5EF4-FFF2-40B4-BE49-F238E27FC236}">
                    <a16:creationId xmlns:a16="http://schemas.microsoft.com/office/drawing/2014/main" id="{AA5DBCB1-34FC-479C-BBD1-979B18E22BBF}"/>
                  </a:ext>
                </a:extLst>
              </p:cNvPr>
              <p:cNvSpPr/>
              <p:nvPr/>
            </p:nvSpPr>
            <p:spPr>
              <a:xfrm>
                <a:off x="1084324" y="3429000"/>
                <a:ext cx="4871976" cy="1282700"/>
              </a:xfrm>
              <a:prstGeom prst="roundRect">
                <a:avLst>
                  <a:gd name="adj" fmla="val 10351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FE6BC0A-BF76-4993-9ECA-3CDE47FAD59F}"/>
                  </a:ext>
                </a:extLst>
              </p:cNvPr>
              <p:cNvSpPr txBox="1"/>
              <p:nvPr/>
            </p:nvSpPr>
            <p:spPr>
              <a:xfrm>
                <a:off x="2574161" y="3583363"/>
                <a:ext cx="22124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pc="-150" dirty="0" err="1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를</a:t>
                </a:r>
                <a:r>
                  <a:rPr lang="ko-KR" altLang="en-US" spc="-15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 입력하여 </a:t>
                </a:r>
                <a:r>
                  <a:rPr lang="ko-KR" altLang="en-US" spc="-15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들어오세요</a:t>
                </a:r>
                <a:r>
                  <a:rPr lang="en-US" altLang="ko-KR" spc="-15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.</a:t>
                </a:r>
                <a:endPara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176D185-BCB6-444B-ABA4-88586307689A}"/>
                  </a:ext>
                </a:extLst>
              </p:cNvPr>
              <p:cNvSpPr txBox="1"/>
              <p:nvPr/>
            </p:nvSpPr>
            <p:spPr>
              <a:xfrm>
                <a:off x="2574161" y="3923784"/>
                <a:ext cx="3382139" cy="352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4000" indent="-144000">
                  <a:lnSpc>
                    <a:spcPct val="130000"/>
                  </a:lnSpc>
                  <a:buFontTx/>
                  <a:buChar char="-"/>
                </a:pPr>
                <a:r>
                  <a:rPr lang="en-US" altLang="ko-KR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  <a:hlinkClick r:id="rId2"/>
                  </a:rPr>
                  <a:t>https://www.mentimeter.com</a:t>
                </a:r>
                <a:r>
                  <a:rPr lang="en-US" altLang="ko-KR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/~~</a:t>
                </a:r>
              </a:p>
            </p:txBody>
          </p: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DCCBAF5F-AD6D-4C5F-8AD8-265DD5105634}"/>
                </a:ext>
              </a:extLst>
            </p:cNvPr>
            <p:cNvGrpSpPr/>
            <p:nvPr/>
          </p:nvGrpSpPr>
          <p:grpSpPr>
            <a:xfrm>
              <a:off x="1341438" y="3324756"/>
              <a:ext cx="1115218" cy="1193801"/>
              <a:chOff x="1341438" y="3324756"/>
              <a:chExt cx="1115218" cy="1193801"/>
            </a:xfrm>
          </p:grpSpPr>
          <p:sp>
            <p:nvSpPr>
              <p:cNvPr id="3" name="사각형: 둥근 모서리 2">
                <a:extLst>
                  <a:ext uri="{FF2B5EF4-FFF2-40B4-BE49-F238E27FC236}">
                    <a16:creationId xmlns:a16="http://schemas.microsoft.com/office/drawing/2014/main" id="{43EBC7B1-3B9C-4F22-8166-65D7B8328D32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3200" spc="-30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주소</a:t>
                </a:r>
                <a:endParaRPr lang="ko-KR" altLang="en-US" sz="32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61C1E265-2ED9-4E3F-AC65-2323FEC16353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4" name="현 13">
                <a:extLst>
                  <a:ext uri="{FF2B5EF4-FFF2-40B4-BE49-F238E27FC236}">
                    <a16:creationId xmlns:a16="http://schemas.microsoft.com/office/drawing/2014/main" id="{E26753AF-1A40-43C9-AA28-ED9D882B08A3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C04C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4" name="Rectangle 2">
            <a:extLst>
              <a:ext uri="{FF2B5EF4-FFF2-40B4-BE49-F238E27FC236}">
                <a16:creationId xmlns:a16="http://schemas.microsoft.com/office/drawing/2014/main" id="{A361B1A2-2712-4857-9882-5453F97FF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187" y="21776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67892872" descr="EMB00003574191d">
            <a:extLst>
              <a:ext uri="{FF2B5EF4-FFF2-40B4-BE49-F238E27FC236}">
                <a16:creationId xmlns:a16="http://schemas.microsoft.com/office/drawing/2014/main" id="{3AC73E64-6553-4C2C-8D63-4937ACE06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16704"/>
            <a:ext cx="4451693" cy="216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8A843F-DB64-4B52-9311-B17D413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1" name="_x214103240" descr="EMB00003574191e">
            <a:extLst>
              <a:ext uri="{FF2B5EF4-FFF2-40B4-BE49-F238E27FC236}">
                <a16:creationId xmlns:a16="http://schemas.microsoft.com/office/drawing/2014/main" id="{D53CE22F-40F2-4D40-B664-77DEB0D2E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41296"/>
            <a:ext cx="4453958" cy="223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310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3395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결과를 함께 볼까요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8A5D3FB9-14FB-431D-81D9-E32EC363DBB1}"/>
              </a:ext>
            </a:extLst>
          </p:cNvPr>
          <p:cNvSpPr/>
          <p:nvPr/>
        </p:nvSpPr>
        <p:spPr>
          <a:xfrm>
            <a:off x="2551619" y="2419260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CAFFBC0F-29FF-40BC-95A8-04CDD7746B09}"/>
              </a:ext>
            </a:extLst>
          </p:cNvPr>
          <p:cNvSpPr/>
          <p:nvPr/>
        </p:nvSpPr>
        <p:spPr>
          <a:xfrm>
            <a:off x="2551619" y="4142275"/>
            <a:ext cx="432870" cy="432870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A67F10F-24DC-4499-8203-017AF14D0B18}"/>
              </a:ext>
            </a:extLst>
          </p:cNvPr>
          <p:cNvGrpSpPr/>
          <p:nvPr/>
        </p:nvGrpSpPr>
        <p:grpSpPr>
          <a:xfrm>
            <a:off x="1191252" y="2173495"/>
            <a:ext cx="3481159" cy="646331"/>
            <a:chOff x="1153780" y="2590060"/>
            <a:chExt cx="3481159" cy="646331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95C353A-83F2-445E-A8BC-0D5B601D0DB3}"/>
                </a:ext>
              </a:extLst>
            </p:cNvPr>
            <p:cNvSpPr txBox="1"/>
            <p:nvPr/>
          </p:nvSpPr>
          <p:spPr>
            <a:xfrm>
              <a:off x="1244267" y="2590060"/>
              <a:ext cx="33906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우리반 친구들이 여가시간에 가장 많이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하는 일은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..?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E538316B-2D34-4C02-9790-91F4A0537EA9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9A16827C-776D-4B6E-BC15-54237AE9D50D}"/>
              </a:ext>
            </a:extLst>
          </p:cNvPr>
          <p:cNvGrpSpPr/>
          <p:nvPr/>
        </p:nvGrpSpPr>
        <p:grpSpPr>
          <a:xfrm>
            <a:off x="1148530" y="3819109"/>
            <a:ext cx="3671917" cy="646331"/>
            <a:chOff x="1153780" y="2590060"/>
            <a:chExt cx="3671917" cy="646331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6425D9D-18AF-4F8C-83BA-8EACB245CB43}"/>
                </a:ext>
              </a:extLst>
            </p:cNvPr>
            <p:cNvSpPr txBox="1"/>
            <p:nvPr/>
          </p:nvSpPr>
          <p:spPr>
            <a:xfrm>
              <a:off x="1244267" y="2590060"/>
              <a:ext cx="35814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우리반 친구들이 스마트폰으로 가장 많이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하는 것은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..?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E1662432-C5B5-43D5-BE33-4DB0A7B65719}"/>
                </a:ext>
              </a:extLst>
            </p:cNvPr>
            <p:cNvSpPr/>
            <p:nvPr/>
          </p:nvSpPr>
          <p:spPr>
            <a:xfrm>
              <a:off x="1153780" y="2699238"/>
              <a:ext cx="74945" cy="15032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4" name="_x167892872" descr="EMB00003574191d">
            <a:extLst>
              <a:ext uri="{FF2B5EF4-FFF2-40B4-BE49-F238E27FC236}">
                <a16:creationId xmlns:a16="http://schemas.microsoft.com/office/drawing/2014/main" id="{CEDCA87C-D373-4B12-827C-2AEA4F56C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519" y="1472643"/>
            <a:ext cx="4451693" cy="216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_x214103240" descr="EMB00003574191e">
            <a:extLst>
              <a:ext uri="{FF2B5EF4-FFF2-40B4-BE49-F238E27FC236}">
                <a16:creationId xmlns:a16="http://schemas.microsoft.com/office/drawing/2014/main" id="{F6979F69-15CE-45CF-A77D-D8B535155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519" y="3697235"/>
            <a:ext cx="4453958" cy="223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745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_x766328552" descr="EMB00003574191f">
            <a:extLst>
              <a:ext uri="{FF2B5EF4-FFF2-40B4-BE49-F238E27FC236}">
                <a16:creationId xmlns:a16="http://schemas.microsoft.com/office/drawing/2014/main" id="{3CF0CEE8-BAB1-490D-AC77-42565715C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37"/>
            <a:ext cx="9314822" cy="682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각 삼각형 10">
            <a:extLst>
              <a:ext uri="{FF2B5EF4-FFF2-40B4-BE49-F238E27FC236}">
                <a16:creationId xmlns:a16="http://schemas.microsoft.com/office/drawing/2014/main" id="{ED244FDF-0A7A-4DC9-9807-4E772AFBF10C}"/>
              </a:ext>
            </a:extLst>
          </p:cNvPr>
          <p:cNvSpPr/>
          <p:nvPr/>
        </p:nvSpPr>
        <p:spPr>
          <a:xfrm flipH="1">
            <a:off x="383460" y="-7643687"/>
            <a:ext cx="9903540" cy="207885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EBC361-D508-4EBB-A452-3089C55D6556}"/>
              </a:ext>
            </a:extLst>
          </p:cNvPr>
          <p:cNvSpPr txBox="1"/>
          <p:nvPr/>
        </p:nvSpPr>
        <p:spPr>
          <a:xfrm>
            <a:off x="6135539" y="1568086"/>
            <a:ext cx="5333511" cy="649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그럼 진짜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스마트폰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과의존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일까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031812-01E2-42A2-A18E-099B214C27B7}"/>
              </a:ext>
            </a:extLst>
          </p:cNvPr>
          <p:cNvSpPr txBox="1"/>
          <p:nvPr/>
        </p:nvSpPr>
        <p:spPr>
          <a:xfrm>
            <a:off x="4227994" y="2674153"/>
            <a:ext cx="7240550" cy="1539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아래 주소로 들어와서 스마트폰 </a:t>
            </a:r>
            <a:r>
              <a:rPr lang="ko-KR" altLang="en-US" sz="20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과의존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(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청소년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) 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척도에 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나의 답을 입력해주세요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 algn="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결과는 나만 보는 것이고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저장되지 않으므로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솔직하게 답해주세요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ECC5465-A3CB-4956-A48E-8A7ED0B5D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CFE74F7A-4B89-486D-8BC4-BFD2FA23512B}"/>
              </a:ext>
            </a:extLst>
          </p:cNvPr>
          <p:cNvGrpSpPr/>
          <p:nvPr/>
        </p:nvGrpSpPr>
        <p:grpSpPr>
          <a:xfrm>
            <a:off x="6005796" y="4602656"/>
            <a:ext cx="4871976" cy="2029255"/>
            <a:chOff x="1084324" y="3324756"/>
            <a:chExt cx="4871976" cy="1386944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21C4D742-C620-4C4C-9412-247774113DD0}"/>
                </a:ext>
              </a:extLst>
            </p:cNvPr>
            <p:cNvGrpSpPr/>
            <p:nvPr/>
          </p:nvGrpSpPr>
          <p:grpSpPr>
            <a:xfrm>
              <a:off x="1084324" y="3429000"/>
              <a:ext cx="4871976" cy="1282700"/>
              <a:chOff x="1084324" y="3429000"/>
              <a:chExt cx="4871976" cy="1282700"/>
            </a:xfrm>
          </p:grpSpPr>
          <p:sp>
            <p:nvSpPr>
              <p:cNvPr id="20" name="사각형: 둥근 모서리 19">
                <a:extLst>
                  <a:ext uri="{FF2B5EF4-FFF2-40B4-BE49-F238E27FC236}">
                    <a16:creationId xmlns:a16="http://schemas.microsoft.com/office/drawing/2014/main" id="{CF331765-F256-4016-B3EB-EB2E889CEB89}"/>
                  </a:ext>
                </a:extLst>
              </p:cNvPr>
              <p:cNvSpPr/>
              <p:nvPr/>
            </p:nvSpPr>
            <p:spPr>
              <a:xfrm>
                <a:off x="1084324" y="3429000"/>
                <a:ext cx="4871976" cy="1282700"/>
              </a:xfrm>
              <a:prstGeom prst="roundRect">
                <a:avLst>
                  <a:gd name="adj" fmla="val 10351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21990D-4880-4912-A5AC-B13031D73E1E}"/>
                  </a:ext>
                </a:extLst>
              </p:cNvPr>
              <p:cNvSpPr txBox="1"/>
              <p:nvPr/>
            </p:nvSpPr>
            <p:spPr>
              <a:xfrm>
                <a:off x="2574161" y="3583363"/>
                <a:ext cx="22124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pc="-150" dirty="0" err="1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를</a:t>
                </a:r>
                <a:r>
                  <a:rPr lang="ko-KR" altLang="en-US" spc="-15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 입력하여 </a:t>
                </a:r>
                <a:r>
                  <a:rPr lang="ko-KR" altLang="en-US" spc="-15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들어오세요</a:t>
                </a:r>
                <a:r>
                  <a:rPr lang="en-US" altLang="ko-KR" spc="-15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.</a:t>
                </a:r>
                <a:endPara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C060C14-98DD-49D0-BC14-ED4895D76330}"/>
                  </a:ext>
                </a:extLst>
              </p:cNvPr>
              <p:cNvSpPr txBox="1"/>
              <p:nvPr/>
            </p:nvSpPr>
            <p:spPr>
              <a:xfrm>
                <a:off x="2574161" y="3837076"/>
                <a:ext cx="3382139" cy="432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4000" indent="-144000">
                  <a:lnSpc>
                    <a:spcPct val="130000"/>
                  </a:lnSpc>
                  <a:buFontTx/>
                  <a:buChar char="-"/>
                </a:pPr>
                <a:r>
                  <a:rPr lang="en-US" altLang="ko-KR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https://www.iapc.or.kr/kor/PBYS/diaSurvey.do?idx=8</a:t>
                </a:r>
              </a:p>
            </p:txBody>
          </p: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93DE4C68-14C7-48A4-8D9C-20287B9FF51C}"/>
                </a:ext>
              </a:extLst>
            </p:cNvPr>
            <p:cNvGrpSpPr/>
            <p:nvPr/>
          </p:nvGrpSpPr>
          <p:grpSpPr>
            <a:xfrm>
              <a:off x="1341438" y="3324756"/>
              <a:ext cx="1115218" cy="627939"/>
              <a:chOff x="1341438" y="3324756"/>
              <a:chExt cx="1115218" cy="627939"/>
            </a:xfrm>
          </p:grpSpPr>
          <p:sp>
            <p:nvSpPr>
              <p:cNvPr id="17" name="사각형: 둥근 모서리 16">
                <a:extLst>
                  <a:ext uri="{FF2B5EF4-FFF2-40B4-BE49-F238E27FC236}">
                    <a16:creationId xmlns:a16="http://schemas.microsoft.com/office/drawing/2014/main" id="{673A5F9C-B4CB-48C3-A048-3B900366CBB2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627938"/>
              </a:xfrm>
              <a:prstGeom prst="roundRect">
                <a:avLst>
                  <a:gd name="adj" fmla="val 3851"/>
                </a:avLst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3200" spc="-30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주소</a:t>
                </a:r>
                <a:endParaRPr lang="ko-KR" altLang="en-US" sz="32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A7D8EFB6-B705-44A2-B5BA-114E1AA13673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9" name="현 18">
                <a:extLst>
                  <a:ext uri="{FF2B5EF4-FFF2-40B4-BE49-F238E27FC236}">
                    <a16:creationId xmlns:a16="http://schemas.microsoft.com/office/drawing/2014/main" id="{5DA8F518-1A47-48E4-8AB1-D79D8FCD0F0A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C04C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DAECE49-3531-4519-83C5-5796E36FE107}"/>
              </a:ext>
            </a:extLst>
          </p:cNvPr>
          <p:cNvSpPr txBox="1"/>
          <p:nvPr/>
        </p:nvSpPr>
        <p:spPr>
          <a:xfrm>
            <a:off x="7490046" y="6060659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또는 왼쪽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QR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코드로 들어오세요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37F665C-4B47-4518-8973-DFD9A7B5E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816" y="2535790"/>
            <a:ext cx="4286250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50649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860CD1EA-AC55-4FCE-BC6C-0AEDEB731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5" y="48240"/>
            <a:ext cx="10610850" cy="6809759"/>
          </a:xfrm>
          <a:prstGeom prst="rect">
            <a:avLst/>
          </a:prstGeom>
        </p:spPr>
      </p:pic>
      <p:sp>
        <p:nvSpPr>
          <p:cNvPr id="11" name="직각 삼각형 10">
            <a:extLst>
              <a:ext uri="{FF2B5EF4-FFF2-40B4-BE49-F238E27FC236}">
                <a16:creationId xmlns:a16="http://schemas.microsoft.com/office/drawing/2014/main" id="{ED244FDF-0A7A-4DC9-9807-4E772AFBF10C}"/>
              </a:ext>
            </a:extLst>
          </p:cNvPr>
          <p:cNvSpPr/>
          <p:nvPr/>
        </p:nvSpPr>
        <p:spPr>
          <a:xfrm flipH="1">
            <a:off x="-1306286" y="-7643687"/>
            <a:ext cx="12902084" cy="207885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EBC361-D508-4EBB-A452-3089C55D6556}"/>
              </a:ext>
            </a:extLst>
          </p:cNvPr>
          <p:cNvSpPr txBox="1"/>
          <p:nvPr/>
        </p:nvSpPr>
        <p:spPr>
          <a:xfrm>
            <a:off x="7010778" y="1568086"/>
            <a:ext cx="4458272" cy="649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여러분의 결과는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어떤가요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031812-01E2-42A2-A18E-099B214C27B7}"/>
              </a:ext>
            </a:extLst>
          </p:cNvPr>
          <p:cNvSpPr txBox="1"/>
          <p:nvPr/>
        </p:nvSpPr>
        <p:spPr>
          <a:xfrm>
            <a:off x="4227994" y="2674153"/>
            <a:ext cx="7240550" cy="1169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우리 반 친구들이 여가시간에 하는 일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</a:t>
            </a:r>
          </a:p>
          <a:p>
            <a:pPr algn="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스마트폰 </a:t>
            </a:r>
            <a:r>
              <a:rPr lang="ko-KR" altLang="en-US" sz="20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과의존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척도 결과를 보고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느낀 점을 자유롭게 이야기해봅시다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ECC5465-A3CB-4956-A48E-8A7ED0B5D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C1672D-2F8F-4B91-9ACE-7E97DC83D60C}"/>
              </a:ext>
            </a:extLst>
          </p:cNvPr>
          <p:cNvSpPr txBox="1"/>
          <p:nvPr/>
        </p:nvSpPr>
        <p:spPr>
          <a:xfrm>
            <a:off x="4227994" y="4434191"/>
            <a:ext cx="7240550" cy="43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스마트폰 과의존을 벗어나기 위해 어떤 행동이 필요할까요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5860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_x11458736" descr="EMB000028ac3e7a">
            <a:extLst>
              <a:ext uri="{FF2B5EF4-FFF2-40B4-BE49-F238E27FC236}">
                <a16:creationId xmlns:a16="http://schemas.microsoft.com/office/drawing/2014/main" id="{7B1DD986-2AAD-4C68-BFB0-AE1E33E21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528" y="2088256"/>
            <a:ext cx="973138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265E8F-AEB0-49A1-B6E6-A79CD4C82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910BDB9-6DBF-4DBC-90C1-75BD0DD6E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766327184" descr="EMB000035741920">
            <a:extLst>
              <a:ext uri="{FF2B5EF4-FFF2-40B4-BE49-F238E27FC236}">
                <a16:creationId xmlns:a16="http://schemas.microsoft.com/office/drawing/2014/main" id="{8A09B7CF-8FCD-4202-AA0C-43E4BFCDA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92" y="822352"/>
            <a:ext cx="3878664" cy="552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6437BAF5-0565-4D55-B83C-78D099B67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1" name="_x766327976" descr="EMB000035741921">
            <a:extLst>
              <a:ext uri="{FF2B5EF4-FFF2-40B4-BE49-F238E27FC236}">
                <a16:creationId xmlns:a16="http://schemas.microsoft.com/office/drawing/2014/main" id="{EA216533-BF41-4D0D-B3B3-C1013BF42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694" y="788949"/>
            <a:ext cx="3878663" cy="55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934823" y="734119"/>
            <a:ext cx="23936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CC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디자인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/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플레이북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04450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spc="-150" dirty="0" smtClean="0">
            <a:ln>
              <a:solidFill>
                <a:srgbClr val="0D6ABA">
                  <a:alpha val="0"/>
                </a:srgbClr>
              </a:solidFill>
            </a:ln>
            <a:solidFill>
              <a:schemeClr val="tx1">
                <a:lumMod val="85000"/>
                <a:lumOff val="15000"/>
              </a:schemeClr>
            </a:solidFill>
            <a:effectLst/>
            <a:latin typeface="나눔명조" panose="02020603020101020101" pitchFamily="18" charset="-127"/>
            <a:ea typeface="나눔명조" panose="02020603020101020101" pitchFamily="18" charset="-12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1145</Words>
  <Application>Microsoft Office PowerPoint</Application>
  <PresentationFormat>와이드스크린</PresentationFormat>
  <Paragraphs>243</Paragraphs>
  <Slides>35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45" baseType="lpstr">
      <vt:lpstr>나눔스퀘어_ac Light</vt:lpstr>
      <vt:lpstr>나눔명조</vt:lpstr>
      <vt:lpstr>나눔스퀘어라운드 Bold</vt:lpstr>
      <vt:lpstr>나눔스퀘어라운드 Light</vt:lpstr>
      <vt:lpstr>나눔고딕</vt:lpstr>
      <vt:lpstr>나눔스퀘어라운드 ExtraBold</vt:lpstr>
      <vt:lpstr>나눔스퀘어_ac Bold</vt:lpstr>
      <vt:lpstr>Arial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34</cp:revision>
  <dcterms:created xsi:type="dcterms:W3CDTF">2021-10-14T08:13:29Z</dcterms:created>
  <dcterms:modified xsi:type="dcterms:W3CDTF">2022-04-29T08:31:59Z</dcterms:modified>
</cp:coreProperties>
</file>