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autoCompressPictures="0">
  <p:sldMasterIdLst>
    <p:sldMasterId id="2147483654" r:id="rId1"/>
  </p:sldMasterIdLst>
  <p:notesMasterIdLst>
    <p:notesMasterId r:id="rId2"/>
  </p:notesMasterIdLst>
  <p:sldIdLst>
    <p:sldId id="256" r:id="rId3"/>
    <p:sldId id="259" r:id="rId4"/>
    <p:sldId id="263" r:id="rId5"/>
    <p:sldId id="260" r:id="rId6"/>
    <p:sldId id="268" r:id="rId7"/>
    <p:sldId id="269" r:id="rId8"/>
    <p:sldId id="264" r:id="rId9"/>
    <p:sldId id="266" r:id="rId10"/>
    <p:sldId id="262" r:id="rId11"/>
    <p:sldId id="272" r:id="rId12"/>
    <p:sldId id="271" r:id="rId13"/>
    <p:sldId id="261" r:id="rId14"/>
    <p:sldId id="267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user" initials="u" lastIdx="1" clrIdx="0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177"/>
    <p:restoredTop sz="83388" autoAdjust="0"/>
  </p:normalViewPr>
  <p:slideViewPr>
    <p:cSldViewPr snapToGrid="0">
      <p:cViewPr varScale="1">
        <p:scale>
          <a:sx n="100" d="100"/>
          <a:sy n="100" d="100"/>
        </p:scale>
        <p:origin x="312" y="1264"/>
      </p:cViewPr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commentAuthors" Target="commentAuthors.xml"  /><Relationship Id="rId17" Type="http://schemas.openxmlformats.org/officeDocument/2006/relationships/presProps" Target="presProps.xml"  /><Relationship Id="rId18" Type="http://schemas.openxmlformats.org/officeDocument/2006/relationships/viewProps" Target="viewProps.xml"  /><Relationship Id="rId19" Type="http://schemas.openxmlformats.org/officeDocument/2006/relationships/theme" Target="theme/theme1.xml"  /><Relationship Id="rId2" Type="http://schemas.openxmlformats.org/officeDocument/2006/relationships/notesMaster" Target="notesMasters/notesMaster1.xml"  /><Relationship Id="rId20" Type="http://schemas.openxmlformats.org/officeDocument/2006/relationships/tableStyles" Target="tableStyles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kumimoji="1" lang="ko-KR" altLang="en-US"/>
              <a:t/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8B0BF5E4-EB99-C047-9ABA-17E6CDCF755A}" type="datetime1">
              <a:rPr kumimoji="1" lang="ko-Kore-KR" altLang="en-US"/>
              <a:pPr lvl="0">
                <a:defRPr/>
              </a:pPr>
              <a:t>2022-06-30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kumimoji="1" lang="ko-KR" altLang="en-US"/>
              <a:t>마스터 텍스트 스타일을 편집하려면 클릭</a:t>
            </a:r>
            <a:endParaRPr kumimoji="1" lang="ko-KR" altLang="en-US"/>
          </a:p>
          <a:p>
            <a:pPr lvl="1">
              <a:defRPr/>
            </a:pPr>
            <a:r>
              <a:rPr kumimoji="1" lang="ko-KR" altLang="en-US"/>
              <a:t>두 번째 수준</a:t>
            </a:r>
            <a:endParaRPr kumimoji="1" lang="ko-KR" altLang="en-US"/>
          </a:p>
          <a:p>
            <a:pPr lvl="2">
              <a:defRPr/>
            </a:pPr>
            <a:r>
              <a:rPr kumimoji="1" lang="ko-KR" altLang="en-US"/>
              <a:t>세 번째 수준</a:t>
            </a:r>
            <a:endParaRPr kumimoji="1" lang="ko-KR" altLang="en-US"/>
          </a:p>
          <a:p>
            <a:pPr lvl="3">
              <a:defRPr/>
            </a:pPr>
            <a:r>
              <a:rPr kumimoji="1" lang="ko-KR" altLang="en-US"/>
              <a:t>네 번째 수준</a:t>
            </a:r>
            <a:endParaRPr kumimoji="1" lang="ko-KR" altLang="en-US"/>
          </a:p>
          <a:p>
            <a:pPr lvl="4">
              <a:defRPr/>
            </a:pPr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kumimoji="1" lang="ko-KR" altLang="en-US"/>
              <a:t/>
            </a:r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94BFF269-645A-D849-B95A-44CE2EA3E55E}" type="slidenum">
              <a:rPr kumimoji="1" lang="ko-Kore-KR" altLang="en-US"/>
              <a:pPr lvl="0">
                <a:defRPr/>
              </a:pPr>
              <a:t>‹#›</a:t>
            </a:fld>
            <a:endParaRPr kumimoji="1" lang="ko-Kore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ore-KR" altLang="en-US"/>
              <a:t>본</a:t>
            </a:r>
            <a:r>
              <a:rPr kumimoji="1" lang="ko-KR" altLang="en-US"/>
              <a:t> 수업은 </a:t>
            </a:r>
            <a:r>
              <a:rPr kumimoji="1" lang="en-US" altLang="ko-KR"/>
              <a:t>3</a:t>
            </a:r>
            <a:r>
              <a:rPr kumimoji="1" lang="ko-KR" altLang="en-US"/>
              <a:t>차시</a:t>
            </a:r>
            <a:r>
              <a:rPr kumimoji="1" lang="en-US" altLang="ko-KR"/>
              <a:t>(</a:t>
            </a:r>
            <a:r>
              <a:rPr kumimoji="1" lang="ko-KR" altLang="en-US"/>
              <a:t>필요시 단계 별로 차시를 늘릴 수 있음</a:t>
            </a:r>
            <a:r>
              <a:rPr kumimoji="1" lang="en-US" altLang="ko-KR"/>
              <a:t>)</a:t>
            </a:r>
            <a:r>
              <a:rPr kumimoji="1" lang="ko-KR" altLang="en-US"/>
              <a:t>로 이뤄집니다</a:t>
            </a:r>
            <a:r>
              <a:rPr kumimoji="1" lang="en-US" altLang="ko-KR"/>
              <a:t>.</a:t>
            </a:r>
            <a:endParaRPr kumimoji="1" lang="en-US" altLang="ko-KR"/>
          </a:p>
          <a:p>
            <a:pPr lvl="0">
              <a:defRPr/>
            </a:pPr>
            <a:r>
              <a:rPr kumimoji="1" lang="ko-KR" altLang="en-US"/>
              <a:t>데이터 수집을 통해 문제를 인식하고</a:t>
            </a:r>
            <a:r>
              <a:rPr kumimoji="1" lang="en-US" altLang="ko-KR"/>
              <a:t>,</a:t>
            </a:r>
            <a:r>
              <a:rPr kumimoji="1" lang="ko-KR" altLang="en-US"/>
              <a:t> 해결책 탐구하는 과정을 거친 후 </a:t>
            </a:r>
            <a:r>
              <a:rPr kumimoji="1" lang="en-US" altLang="ko-KR"/>
              <a:t>UCC </a:t>
            </a:r>
            <a:r>
              <a:rPr kumimoji="1" lang="ko-KR" altLang="en-US"/>
              <a:t>제작하고 공유합니다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2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ore-KR" altLang="en-US"/>
              <a:t>마인크래프트</a:t>
            </a:r>
            <a:r>
              <a:rPr kumimoji="1" lang="ko-KR" altLang="en-US"/>
              <a:t> 말고도 로블록스</a:t>
            </a:r>
            <a:r>
              <a:rPr kumimoji="1" lang="en-US" altLang="ko-KR"/>
              <a:t>,</a:t>
            </a:r>
            <a:r>
              <a:rPr kumimoji="1" lang="ko-KR" altLang="en-US"/>
              <a:t> 제페토</a:t>
            </a:r>
            <a:r>
              <a:rPr kumimoji="1" lang="en-US" altLang="ko-KR"/>
              <a:t>,</a:t>
            </a:r>
            <a:r>
              <a:rPr kumimoji="1" lang="ko-KR" altLang="en-US"/>
              <a:t> 게더타운 등 다른 메타버스 플랫폼을 사용할 수 있습니다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11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ore-KR" altLang="en-US"/>
              <a:t>구체적인</a:t>
            </a:r>
            <a:r>
              <a:rPr kumimoji="1" lang="ko-KR" altLang="en-US"/>
              <a:t> 학습 단계를 살펴보면 다음과 같습니다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3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en-US" altLang="ko-Kore-KR"/>
              <a:t>Diskriminace</a:t>
            </a:r>
            <a:r>
              <a:rPr kumimoji="1" lang="ko-KR" altLang="en-US"/>
              <a:t>는 </a:t>
            </a:r>
            <a:r>
              <a:rPr kumimoji="1" lang="ko-Kore-KR" altLang="en-US"/>
              <a:t>체코어</a:t>
            </a:r>
            <a:r>
              <a:rPr kumimoji="1" lang="ko-KR" altLang="en-US"/>
              <a:t>로 차별이라는 뜻입니다</a:t>
            </a:r>
            <a:r>
              <a:rPr kumimoji="1" lang="en-US" altLang="ko-KR"/>
              <a:t>.</a:t>
            </a:r>
            <a:r>
              <a:rPr kumimoji="1" lang="ko-KR" altLang="en-US"/>
              <a:t> </a:t>
            </a:r>
            <a:r>
              <a:rPr kumimoji="1" lang="en-US" altLang="ko-KR"/>
              <a:t>(</a:t>
            </a:r>
            <a:r>
              <a:rPr kumimoji="1" lang="ko-KR" altLang="en-US"/>
              <a:t>사진 출처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r>
              <a:rPr kumimoji="1" lang="en-US" altLang="ko-KR"/>
              <a:t>PxHere)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4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R" altLang="en-US"/>
              <a:t>구글 트렌드 </a:t>
            </a:r>
            <a:r>
              <a:rPr kumimoji="1" lang="en-US" altLang="ko-Kore-KR"/>
              <a:t>https://trends.google.co.kr/</a:t>
            </a:r>
            <a:endParaRPr kumimoji="1" lang="en-US" altLang="ko-Kore-KR"/>
          </a:p>
          <a:p>
            <a:pPr lvl="0">
              <a:defRPr/>
            </a:pPr>
            <a:r>
              <a:rPr kumimoji="1" lang="ko-KR" altLang="en-US"/>
              <a:t>구글 트렌드로 키워드를 검색하고 관련 주제나 관련 검색어를 통해 계속 검색을 하여 키워드를 수집합니다</a:t>
            </a:r>
            <a:r>
              <a:rPr kumimoji="1" lang="en-US" altLang="ko-KR"/>
              <a:t>.</a:t>
            </a:r>
            <a:r>
              <a:rPr kumimoji="1" lang="ko-KR" altLang="en-US"/>
              <a:t> 수집한 단어는 다음 슬라이드에 나오는 멘티미터에 입력합니다</a:t>
            </a:r>
            <a:r>
              <a:rPr kumimoji="1" lang="en-US" altLang="ko-KR"/>
              <a:t>.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5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1" lang="ko-KR" altLang="en-US"/>
              <a:t>멘티미터의 워드 클라우드 활용 </a:t>
            </a:r>
            <a:r>
              <a:rPr lang="en-US" altLang="ko-Kore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https://www.mentimeter.com</a:t>
            </a:r>
            <a:endParaRPr lang="en-US" altLang="ko-Kore-K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6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ore-KR" altLang="en-US"/>
              <a:t>이미지</a:t>
            </a:r>
            <a:r>
              <a:rPr kumimoji="1" lang="ko-KR" altLang="en-US"/>
              <a:t> 출처 </a:t>
            </a:r>
            <a:r>
              <a:rPr kumimoji="1" lang="en-US" altLang="ko-KR"/>
              <a:t>:</a:t>
            </a:r>
            <a:r>
              <a:rPr kumimoji="1" lang="ko-KR" altLang="en-US"/>
              <a:t> 픽사베이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7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ore-KR" altLang="en-US"/>
              <a:t>국제</a:t>
            </a:r>
            <a:r>
              <a:rPr kumimoji="1" lang="ko-KR" altLang="en-US"/>
              <a:t> 앰네스티의 불편 실험 </a:t>
            </a:r>
            <a:r>
              <a:rPr kumimoji="1" lang="en-US" altLang="ko-KR"/>
              <a:t>(https://amnesty.or.kr/36623/?gclid=Cj0KCQjwmPSSBhCNARIsAH3cYgYthc6dLah16BdK4b_uU2-kzEYhKhmWvMTZj1iOYbnuSdOu6JvkeJYaAsUBEALw_wcB)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8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ko-KR" altLang="en-US"/>
              <a:t>출처</a:t>
            </a:r>
            <a:r>
              <a:rPr kumimoji="1" lang="en-US" altLang="ko-KR"/>
              <a:t>:</a:t>
            </a:r>
            <a:r>
              <a:rPr kumimoji="1" lang="ko-KR" altLang="en-US"/>
              <a:t> 대한민국 정책 브리핑</a:t>
            </a:r>
            <a:endParaRPr kumimoji="1" lang="ko-KR" altLang="en-US"/>
          </a:p>
          <a:p>
            <a:pPr lvl="0">
              <a:defRPr/>
            </a:pPr>
            <a:r>
              <a:rPr kumimoji="1" lang="ko-KR" altLang="en-US"/>
              <a:t>연령편</a:t>
            </a:r>
            <a:r>
              <a:rPr kumimoji="1" lang="en-US" altLang="ko-KR"/>
              <a:t>:</a:t>
            </a:r>
            <a:r>
              <a:rPr kumimoji="1" lang="ko-KR" altLang="en-US"/>
              <a:t> </a:t>
            </a:r>
            <a:endParaRPr kumimoji="1" lang="ko-KR" altLang="en-US"/>
          </a:p>
          <a:p>
            <a:pPr lvl="0">
              <a:defRPr/>
            </a:pPr>
            <a:r>
              <a:rPr kumimoji="1" lang="ko-Kore-KR" altLang="en-US"/>
              <a:t>성역할</a:t>
            </a:r>
            <a:r>
              <a:rPr kumimoji="1" lang="ko-KR" altLang="en-US"/>
              <a:t> 편</a:t>
            </a:r>
            <a:r>
              <a:rPr kumimoji="1" lang="en-US" altLang="ko-KR"/>
              <a:t>:https://www.korea.kr/news/visualNewsView.do?newsId=148889054</a:t>
            </a:r>
            <a:r>
              <a:rPr kumimoji="1" lang="ko-KR" altLang="en-US"/>
              <a:t> </a:t>
            </a:r>
            <a:r>
              <a:rPr kumimoji="1" lang="en-US" altLang="ko-KR"/>
              <a:t>https://www.korea.kr/news/visualNewsView.do?newsId=148889286&amp;cateId=cardnews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9</a:t>
            </a:fld>
            <a:endParaRPr kumimoji="1"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1" lang="ko-Kore-KR" altLang="en-US"/>
              <a:t>이미지</a:t>
            </a:r>
            <a:r>
              <a:rPr kumimoji="1" lang="ko-KR" altLang="en-US"/>
              <a:t> 출처 </a:t>
            </a:r>
            <a:r>
              <a:rPr kumimoji="1" lang="en-US" altLang="ko-KR"/>
              <a:t>:</a:t>
            </a:r>
            <a:r>
              <a:rPr kumimoji="1" lang="ko-KR" altLang="en-US"/>
              <a:t> 픽사베이</a:t>
            </a: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BFF269-645A-D849-B95A-44CE2EA3E55E}" type="slidenum">
              <a:rPr kumimoji="1" lang="en-US" altLang="en-US"/>
              <a:pPr lvl="0">
                <a:defRPr/>
              </a:pPr>
              <a:t>10</a:t>
            </a:fld>
            <a:endParaRPr kumimoji="1"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microsoft.com/office/2007/relationships/hdphoto" Target="../embeddings/oleObject1.wdp"  /><Relationship Id="rId4" Type="http://schemas.openxmlformats.org/officeDocument/2006/relationships/image" Target="../media/image2.png"  /><Relationship Id="rId5" Type="http://schemas.openxmlformats.org/officeDocument/2006/relationships/image" Target="../media/image5.pn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2022. 4. 21.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2022. 4. 21.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2022. 4. 21.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2022. 4. 21.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16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7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6.jpeg"  /><Relationship Id="rId4" Type="http://schemas.openxmlformats.org/officeDocument/2006/relationships/image" Target="../media/image2.png"  /><Relationship Id="rId5" Type="http://schemas.openxmlformats.org/officeDocument/2006/relationships/image" Target="../media/image3.png"  /><Relationship Id="rId6" Type="http://schemas.openxmlformats.org/officeDocument/2006/relationships/image" Target="../media/image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2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8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9.png"  /><Relationship Id="rId4" Type="http://schemas.openxmlformats.org/officeDocument/2006/relationships/image" Target="../media/image1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2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13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4.png"  /><Relationship Id="rId4" Type="http://schemas.openxmlformats.org/officeDocument/2006/relationships/image" Target="../media/image15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832781" y="2341262"/>
            <a:ext cx="6599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혐오와 편견을 극복하고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 없는 세상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133975" y="2149347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5791116" y="214115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3805590" y="2149347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3206905" y="2152779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30CF4E-FD6B-4C29-936D-1A99E8AC25BA}"/>
              </a:ext>
            </a:extLst>
          </p:cNvPr>
          <p:cNvSpPr txBox="1"/>
          <p:nvPr/>
        </p:nvSpPr>
        <p:spPr>
          <a:xfrm>
            <a:off x="5860227" y="1485880"/>
            <a:ext cx="4769254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우리가 함께 해결해야 할 문제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FD593-E0A0-4185-97FC-C208B49591AD}"/>
              </a:ext>
            </a:extLst>
          </p:cNvPr>
          <p:cNvSpPr txBox="1"/>
          <p:nvPr/>
        </p:nvSpPr>
        <p:spPr>
          <a:xfrm>
            <a:off x="5860227" y="2563728"/>
            <a:ext cx="4820473" cy="11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우리들과 우리 사회를 위해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혐오 및 차별이 발생하는 문제를 찾아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해결하는 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UCC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를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만들어봅시다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F2CFD3-27A5-4D76-ABAD-ABE203A08423}"/>
              </a:ext>
            </a:extLst>
          </p:cNvPr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사, 보여 주세요, 항의, 블랙 라이브 문제, 민족적 우월감, Anti-인종 차별, 시위대, 평화">
            <a:extLst>
              <a:ext uri="{FF2B5EF4-FFF2-40B4-BE49-F238E27FC236}">
                <a16:creationId xmlns:a16="http://schemas.microsoft.com/office/drawing/2014/main" id="{C50A33DE-9916-7793-D204-27851A2C5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r="13019"/>
          <a:stretch/>
        </p:blipFill>
        <p:spPr bwMode="auto">
          <a:xfrm>
            <a:off x="697423" y="781986"/>
            <a:ext cx="4665819" cy="55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33263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09322" y="2898021"/>
            <a:ext cx="3595650" cy="140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마인크래프트 교육용 에디션은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마인크래프트 가상 세계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(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월드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)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 안에서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친구들과 협력해 건물을 짓거나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프로그래밍을 할 수 있습니다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283122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/>
                <a:ea typeface="나눔스퀘어라운드 ExtraBold"/>
              </a:rPr>
              <a:t>우리가 사용할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/>
              <a:ea typeface="나눔스퀘어라운드 ExtraBold"/>
            </a:endParaRPr>
          </a:p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/>
                <a:ea typeface="나눔스퀘어라운드 ExtraBold"/>
              </a:rPr>
              <a:t>온라인 협력 도구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9322" y="4575900"/>
            <a:ext cx="3272393" cy="106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가상 세계 속에서 정치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경제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사회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/>
                <a:ea typeface="나눔명조"/>
              </a:rPr>
              <a:t>문화 등 다양한 활동을 할 수 있는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시스템이다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153780" y="2590060"/>
            <a:ext cx="2641185" cy="369332"/>
            <a:chOff x="1153780" y="2590060"/>
            <a:chExt cx="2641185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1244267" y="2590060"/>
              <a:ext cx="255069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마인크래프트 교육용 에디션</a:t>
              </a:r>
              <a:endPara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51" name="그룹 50"/>
          <p:cNvGrpSpPr/>
          <p:nvPr/>
        </p:nvGrpSpPr>
        <p:grpSpPr>
          <a:xfrm rot="0">
            <a:off x="1153780" y="4298210"/>
            <a:ext cx="1337944" cy="369332"/>
            <a:chOff x="1153780" y="2590060"/>
            <a:chExt cx="1337944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1244267" y="2590060"/>
              <a:ext cx="124745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메타버스란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?</a:t>
              </a:r>
              <a:endParaRPr lang="en-US" altLang="ko-KR" spc="-150">
                <a:solidFill>
                  <a:srgbClr val="f1810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12160" r="8630"/>
          <a:stretch>
            <a:fillRect/>
          </a:stretch>
        </p:blipFill>
        <p:spPr>
          <a:xfrm>
            <a:off x="5043601" y="2167771"/>
            <a:ext cx="6666019" cy="3584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7240550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UCC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를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만들기 위한 작업 순서를 알아보겠습니다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749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순서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 작업할까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39485" y="2355742"/>
            <a:ext cx="6509382" cy="1919120"/>
            <a:chOff x="1084324" y="3241659"/>
            <a:chExt cx="4871976" cy="1470041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589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해결하고 싶은 문제 탐색하기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484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어떤 문제를 해결하고 싶은 지 결정하기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문제에 대한 해결책 찾기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241659"/>
              <a:ext cx="1115218" cy="1193800"/>
              <a:chOff x="1341438" y="3241659"/>
              <a:chExt cx="1115218" cy="1193800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241659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B5A614A-AE17-47A6-A3CF-E86BA9E846BD}"/>
              </a:ext>
            </a:extLst>
          </p:cNvPr>
          <p:cNvGrpSpPr/>
          <p:nvPr/>
        </p:nvGrpSpPr>
        <p:grpSpPr>
          <a:xfrm>
            <a:off x="139485" y="4288849"/>
            <a:ext cx="6509382" cy="1953953"/>
            <a:chOff x="1084324" y="4887912"/>
            <a:chExt cx="4871976" cy="138588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7AFAF04-3111-4CCD-8269-4FCE85093B6E}"/>
                </a:ext>
              </a:extLst>
            </p:cNvPr>
            <p:cNvSpPr/>
            <p:nvPr/>
          </p:nvSpPr>
          <p:spPr>
            <a:xfrm>
              <a:off x="1084324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A9A772E-30E4-4C8E-90F4-AEE6B619D8E3}"/>
                </a:ext>
              </a:extLst>
            </p:cNvPr>
            <p:cNvGrpSpPr/>
            <p:nvPr/>
          </p:nvGrpSpPr>
          <p:grpSpPr>
            <a:xfrm>
              <a:off x="1341438" y="4887912"/>
              <a:ext cx="1115218" cy="1193801"/>
              <a:chOff x="1341438" y="3324756"/>
              <a:chExt cx="1115218" cy="1193801"/>
            </a:xfrm>
          </p:grpSpPr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EF7E21ED-7E26-4FED-93D4-52958F542E01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3611028-EBAA-4843-BA76-212BE80D6556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현 22">
                <a:extLst>
                  <a:ext uri="{FF2B5EF4-FFF2-40B4-BE49-F238E27FC236}">
                    <a16:creationId xmlns:a16="http://schemas.microsoft.com/office/drawing/2014/main" id="{4C4608B4-DABA-4949-B1A6-D9F5DFBEAC2F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55DCD2-08AB-43C4-995A-F75B60F85BEE}"/>
                </a:ext>
              </a:extLst>
            </p:cNvPr>
            <p:cNvSpPr txBox="1"/>
            <p:nvPr/>
          </p:nvSpPr>
          <p:spPr>
            <a:xfrm>
              <a:off x="2574161" y="5121831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촬영에 필요한 맵 만들기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132FAC-2823-46D9-A5A0-41D53DABB37D}"/>
                </a:ext>
              </a:extLst>
            </p:cNvPr>
            <p:cNvSpPr txBox="1"/>
            <p:nvPr/>
          </p:nvSpPr>
          <p:spPr>
            <a:xfrm>
              <a:off x="2574161" y="5462252"/>
              <a:ext cx="3382139" cy="44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촬영을 위해 필요한 장소 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마인크래프트 월드에 배경 만들기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5286859" y="2464231"/>
            <a:ext cx="6538347" cy="1810629"/>
            <a:chOff x="6235700" y="3324756"/>
            <a:chExt cx="4893655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281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해결을 위한 대본 작성하기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F9F67-9BB1-4D01-8C40-08CC62E19BAF}"/>
                </a:ext>
              </a:extLst>
            </p:cNvPr>
            <p:cNvSpPr txBox="1"/>
            <p:nvPr/>
          </p:nvSpPr>
          <p:spPr>
            <a:xfrm>
              <a:off x="7747216" y="3923784"/>
              <a:ext cx="3382139" cy="48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 해결을 위한 해결책 구체화하기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영상 촬영을 위한 대본 작성하기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9A99B874-3DF2-4957-A0F9-EE1943099D5C}"/>
              </a:ext>
            </a:extLst>
          </p:cNvPr>
          <p:cNvGrpSpPr/>
          <p:nvPr/>
        </p:nvGrpSpPr>
        <p:grpSpPr>
          <a:xfrm>
            <a:off x="5286859" y="4321355"/>
            <a:ext cx="6538347" cy="1921447"/>
            <a:chOff x="6235700" y="4887912"/>
            <a:chExt cx="4893655" cy="138588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ECE322D-13E3-42B3-BD77-BCAAD34D75EA}"/>
                </a:ext>
              </a:extLst>
            </p:cNvPr>
            <p:cNvSpPr/>
            <p:nvPr/>
          </p:nvSpPr>
          <p:spPr>
            <a:xfrm>
              <a:off x="6235700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16CA814-6388-4643-BC14-80576E425BB5}"/>
                </a:ext>
              </a:extLst>
            </p:cNvPr>
            <p:cNvGrpSpPr/>
            <p:nvPr/>
          </p:nvGrpSpPr>
          <p:grpSpPr>
            <a:xfrm>
              <a:off x="6492814" y="4887912"/>
              <a:ext cx="1115218" cy="1193801"/>
              <a:chOff x="1341438" y="3324756"/>
              <a:chExt cx="1115218" cy="1193801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5340825F-7866-4C10-8627-D93DEC6F258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04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F52332E-6993-4FD8-9292-598D1BEFC558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현 28">
                <a:extLst>
                  <a:ext uri="{FF2B5EF4-FFF2-40B4-BE49-F238E27FC236}">
                    <a16:creationId xmlns:a16="http://schemas.microsoft.com/office/drawing/2014/main" id="{FAD08C54-A4E9-4BBB-9D9D-931D250907B4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DF9271-420E-43D8-92F5-4E679B41B2F5}"/>
                </a:ext>
              </a:extLst>
            </p:cNvPr>
            <p:cNvSpPr txBox="1"/>
            <p:nvPr/>
          </p:nvSpPr>
          <p:spPr>
            <a:xfrm>
              <a:off x="7747216" y="5109131"/>
              <a:ext cx="2169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영상 촬영하고 편집하기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7D2761-E12C-40E6-A5E7-9C23B928A9EF}"/>
                </a:ext>
              </a:extLst>
            </p:cNvPr>
            <p:cNvSpPr txBox="1"/>
            <p:nvPr/>
          </p:nvSpPr>
          <p:spPr>
            <a:xfrm>
              <a:off x="7747216" y="5449552"/>
              <a:ext cx="3382139" cy="455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영상 촬영하고 편집하기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친구들과 공유하며 상호 피드백하기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31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832781" y="2341262"/>
            <a:ext cx="6599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혐오와 편견을 극복하고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 없는 세상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133975" y="2149347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5791116" y="214115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3805590" y="2149347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3206905" y="2152779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70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9243716" y="528302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혐오와 편견을 극복하고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 없는 세상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4334385-74E7-48E1-8484-86D560DCDB9E}"/>
              </a:ext>
            </a:extLst>
          </p:cNvPr>
          <p:cNvGrpSpPr/>
          <p:nvPr/>
        </p:nvGrpSpPr>
        <p:grpSpPr>
          <a:xfrm>
            <a:off x="1018247" y="2159477"/>
            <a:ext cx="10060762" cy="2554515"/>
            <a:chOff x="1018247" y="2159477"/>
            <a:chExt cx="10060762" cy="255451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1018247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데이터 모으기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구글 트렌드 활용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4D9721D-5794-48C2-8CA0-FF6849A9B9A1}"/>
                </a:ext>
              </a:extLst>
            </p:cNvPr>
            <p:cNvSpPr/>
            <p:nvPr/>
          </p:nvSpPr>
          <p:spPr>
            <a:xfrm>
              <a:off x="4529996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해결책 탐구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주제 정하기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20FE165F-753B-4609-931B-55E18636265B}"/>
                </a:ext>
              </a:extLst>
            </p:cNvPr>
            <p:cNvSpPr/>
            <p:nvPr/>
          </p:nvSpPr>
          <p:spPr>
            <a:xfrm>
              <a:off x="8041745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</a:p>
            <a:p>
              <a:pPr algn="ctr"/>
              <a:r>
                <a:rPr lang="en-US" altLang="ko-KR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UCC</a:t>
              </a:r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제작하기</a:t>
              </a:r>
              <a:endParaRPr lang="en-US" altLang="ko-KR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마인크래프트 활용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7055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807553" y="1079786"/>
            <a:ext cx="4576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rgbClr val="0FA3D6"/>
                </a:solidFill>
                <a:latin typeface="BM HANNA 11yrs old OTF" panose="020B0600000101010101" pitchFamily="34" charset="-127"/>
                <a:ea typeface="BM HANNA 11yrs old OTF" panose="020B0600000101010101" pitchFamily="34" charset="-127"/>
              </a:rPr>
              <a:t>혐오</a:t>
            </a:r>
            <a:r>
              <a:rPr lang="ko-KR" altLang="en-US" sz="3200" dirty="0">
                <a:solidFill>
                  <a:srgbClr val="F18101"/>
                </a:solidFill>
                <a:latin typeface="BM HANNA 11yrs old OTF" panose="020B0600000101010101" pitchFamily="34" charset="-127"/>
                <a:ea typeface="BM HANNA 11yrs old OTF" panose="020B0600000101010101" pitchFamily="34" charset="-127"/>
              </a:rPr>
              <a:t>와 </a:t>
            </a:r>
            <a:r>
              <a:rPr lang="ko-KR" altLang="en-US" sz="3200" dirty="0">
                <a:solidFill>
                  <a:srgbClr val="0FA3D6"/>
                </a:solidFill>
                <a:latin typeface="BM HANNA 11yrs old OTF" panose="020B0600000101010101" pitchFamily="34" charset="-127"/>
                <a:ea typeface="BM HANNA 11yrs old OTF" panose="020B0600000101010101" pitchFamily="34" charset="-127"/>
              </a:rPr>
              <a:t>편견</a:t>
            </a:r>
            <a:r>
              <a:rPr lang="ko-KR" altLang="en-US" sz="3200" dirty="0">
                <a:solidFill>
                  <a:srgbClr val="F18101"/>
                </a:solidFill>
                <a:latin typeface="BM HANNA 11yrs old OTF" panose="020B0600000101010101" pitchFamily="34" charset="-127"/>
                <a:ea typeface="BM HANNA 11yrs old OTF" panose="020B0600000101010101" pitchFamily="34" charset="-127"/>
              </a:rPr>
              <a:t>을 극복하고</a:t>
            </a:r>
            <a:endParaRPr lang="en-US" altLang="ko-KR" sz="3200" dirty="0">
              <a:solidFill>
                <a:srgbClr val="F18101"/>
              </a:solidFill>
              <a:latin typeface="BM HANNA 11yrs old OTF" panose="020B0600000101010101" pitchFamily="34" charset="-127"/>
              <a:ea typeface="BM HANNA 11yrs old OTF" panose="020B0600000101010101" pitchFamily="34" charset="-127"/>
            </a:endParaRPr>
          </a:p>
          <a:p>
            <a:pPr algn="ctr"/>
            <a:r>
              <a:rPr lang="ko-KR" altLang="en-US" sz="3200" dirty="0">
                <a:solidFill>
                  <a:srgbClr val="F18101"/>
                </a:solidFill>
                <a:latin typeface="BM HANNA 11yrs old OTF" panose="020B0600000101010101" pitchFamily="34" charset="-127"/>
                <a:ea typeface="BM HANNA 11yrs old OTF" panose="020B0600000101010101" pitchFamily="34" charset="-127"/>
              </a:rPr>
              <a:t>차별 없는 세상 만들기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717994"/>
            <a:chOff x="1594089" y="2109202"/>
            <a:chExt cx="2081872" cy="2717994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인식하기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2081872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구글 트렌드로 검색하기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차별 또는 혐오와 관련된 단어 수집하기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다양한 문제점 찾아보기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081872" cy="2717994"/>
            <a:chOff x="3992502" y="2109202"/>
            <a:chExt cx="2081872" cy="271799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인식하기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081872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문제에 대해 공감하기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해결할 목표 확인하기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현재 상황 분석하기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목표 인식하기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4" y="2541002"/>
            <a:ext cx="2398413" cy="2437917"/>
            <a:chOff x="6390914" y="2401302"/>
            <a:chExt cx="2398413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탐색 및 결정하기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4" y="3926982"/>
              <a:ext cx="239841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해결책 탐색하기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자원 파악하기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방법과 도구 살펴보기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081872" cy="2717994"/>
            <a:chOff x="8789328" y="2109202"/>
            <a:chExt cx="2081872" cy="2717994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8789328" y="3213409"/>
              <a:ext cx="1978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협력해 문제 해결하기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2081872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해결책 결정하기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데이터 처리하기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도구 이해하기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아이디어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실행하기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72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여러분들은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차별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’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하면 생각나는 단어가 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또는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어떤 경우에 차별 받는다고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느꼈는지 경험을 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나누어봅시다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4820684" y="813086"/>
            <a:ext cx="6187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하면 어떤 단어가 생각나나요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26" name="Picture 2" descr="쓰기, 손, 상표, 생성물, 본문, 개념, 문서, 표시, 차별, 권리">
            <a:extLst>
              <a:ext uri="{FF2B5EF4-FFF2-40B4-BE49-F238E27FC236}">
                <a16:creationId xmlns:a16="http://schemas.microsoft.com/office/drawing/2014/main" id="{02983781-9670-ABE1-7145-CCA380619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3"/>
          <a:stretch/>
        </p:blipFill>
        <p:spPr bwMode="auto">
          <a:xfrm>
            <a:off x="1806892" y="2558475"/>
            <a:ext cx="8578215" cy="40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139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구글 트렌드는 다양한 지역이나 언어에서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구글 검색어 중 인기 검색어의 검색 량을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분석하는 도구입니다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695923" y="813086"/>
            <a:ext cx="531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실제로 검색해볼까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E6EF7AA-3F1B-CB4D-D895-6D6648F33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841"/>
            <a:ext cx="6257941" cy="31470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2F19D07-D982-7244-A2B7-F35D434A7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29" y="3710249"/>
            <a:ext cx="8151167" cy="29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1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10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멘티미터의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워드 클라우드는 많이 입력된 단어들은 크게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적게 입력된 단어들은 작게 보여주는 데이터 시각화 도구입니다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4549777" y="813086"/>
            <a:ext cx="645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차별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관련된 단어들을 모아볼까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55023D8-01A9-91EB-1557-6661E977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29" y="2449322"/>
            <a:ext cx="9248666" cy="41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괴롭히는 사람, 괴롭힘, 직장, 일하다, 차별, 편견, 사무실, 탓하다, 성별, 창피, 여자">
            <a:extLst>
              <a:ext uri="{FF2B5EF4-FFF2-40B4-BE49-F238E27FC236}">
                <a16:creationId xmlns:a16="http://schemas.microsoft.com/office/drawing/2014/main" id="{6FDD369F-F05D-7104-996F-FDAEE995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050" y="-104459"/>
            <a:ext cx="7803055" cy="706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7323946" y="1427409"/>
            <a:ext cx="3833101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는 없을까요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3916496" y="3827582"/>
            <a:ext cx="7240550" cy="1538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차별과 관련된 단어들을 모아 확인해보았습니다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..</a:t>
            </a: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그렇다면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이렇게 차별이 일어나는 상황에서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일어나는 문제는 없을까요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다음 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‘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불편 실험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’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을 통해 직접 느껴봅시다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B99BD-9678-4171-B85B-2ED7E54FF758}"/>
              </a:ext>
            </a:extLst>
          </p:cNvPr>
          <p:cNvSpPr txBox="1"/>
          <p:nvPr/>
        </p:nvSpPr>
        <p:spPr>
          <a:xfrm>
            <a:off x="8625584" y="2133395"/>
            <a:ext cx="2531462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R E F R E S H</a:t>
            </a:r>
            <a:endParaRPr lang="ko-KR" altLang="en-US" spc="60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859DF-CBBC-0149-94FC-C6CBAE66111E}"/>
              </a:ext>
            </a:extLst>
          </p:cNvPr>
          <p:cNvSpPr txBox="1"/>
          <p:nvPr/>
        </p:nvSpPr>
        <p:spPr>
          <a:xfrm>
            <a:off x="-1050050" y="6593127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ore-KR" altLang="en-US" dirty="0">
                <a:solidFill>
                  <a:schemeClr val="bg1"/>
                </a:solidFill>
              </a:rPr>
              <a:t>이미지</a:t>
            </a:r>
            <a:r>
              <a:rPr kumimoji="1" lang="ko-KR" altLang="en-US" dirty="0">
                <a:solidFill>
                  <a:schemeClr val="bg1"/>
                </a:solidFill>
              </a:rPr>
              <a:t> 출처 </a:t>
            </a:r>
            <a:r>
              <a:rPr kumimoji="1" lang="en-US" altLang="ko-KR" dirty="0">
                <a:solidFill>
                  <a:schemeClr val="bg1"/>
                </a:solidFill>
              </a:rPr>
              <a:t>:</a:t>
            </a:r>
            <a:r>
              <a:rPr kumimoji="1" lang="ko-KR" altLang="en-US" dirty="0">
                <a:solidFill>
                  <a:schemeClr val="bg1"/>
                </a:solidFill>
              </a:rPr>
              <a:t> </a:t>
            </a:r>
            <a:r>
              <a:rPr kumimoji="1" lang="ko-KR" altLang="en-US" dirty="0" err="1">
                <a:solidFill>
                  <a:schemeClr val="bg1"/>
                </a:solidFill>
              </a:rPr>
              <a:t>픽사베이</a:t>
            </a:r>
            <a:endParaRPr kumimoji="1" lang="ko-Kore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30CF4E-FD6B-4C29-936D-1A99E8AC25BA}"/>
              </a:ext>
            </a:extLst>
          </p:cNvPr>
          <p:cNvSpPr txBox="1"/>
          <p:nvPr/>
        </p:nvSpPr>
        <p:spPr>
          <a:xfrm>
            <a:off x="5860227" y="1485880"/>
            <a:ext cx="1685077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불편 실험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FD593-E0A0-4185-97FC-C208B49591AD}"/>
              </a:ext>
            </a:extLst>
          </p:cNvPr>
          <p:cNvSpPr txBox="1"/>
          <p:nvPr/>
        </p:nvSpPr>
        <p:spPr>
          <a:xfrm>
            <a:off x="5860227" y="2563728"/>
            <a:ext cx="5205879" cy="301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불편 실험은 무슨 뜻일까요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얼마나 생활이 불편한지 실험하는 걸까요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일상 속 우리는 불편한 감정을 느낄 때가 있습니다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이런 감정을 들여다보면 우리가 해결해야 하는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사회 문제들이 보이기 시작합니다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불편한 감정을 느끼는지 확인해볼까요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F2CFD3-27A5-4D76-ABAD-ABE203A08423}"/>
              </a:ext>
            </a:extLst>
          </p:cNvPr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A6F3D8-26B5-D0C0-2BE0-1ACED71C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6" y="1008992"/>
            <a:ext cx="5388802" cy="50764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AACD8-07CA-6924-4FE8-F93E86CA9A8B}"/>
              </a:ext>
            </a:extLst>
          </p:cNvPr>
          <p:cNvSpPr txBox="1"/>
          <p:nvPr/>
        </p:nvSpPr>
        <p:spPr>
          <a:xfrm>
            <a:off x="-57150" y="6488668"/>
            <a:ext cx="348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ore-KR" altLang="en-US" dirty="0"/>
              <a:t>이미지</a:t>
            </a:r>
            <a:r>
              <a:rPr kumimoji="1" lang="ko-KR" altLang="en-US" dirty="0"/>
              <a:t> 출처 </a:t>
            </a:r>
            <a:r>
              <a:rPr kumimoji="1" lang="en-US" altLang="ko-KR" dirty="0"/>
              <a:t>:</a:t>
            </a:r>
            <a:r>
              <a:rPr kumimoji="1" lang="ko-KR" altLang="en-US" dirty="0"/>
              <a:t> 국제 </a:t>
            </a:r>
            <a:r>
              <a:rPr kumimoji="1" lang="ko-KR" altLang="en-US" dirty="0" err="1"/>
              <a:t>앰네스티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97233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2898021"/>
            <a:ext cx="3272393" cy="72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무심코 사용했던 만들이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혐오와 차별을 담고 있다고 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2688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일상 속 나도 모르게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사용하는 차별 표현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32B384-436B-46F9-B18C-EA452DACD048}"/>
              </a:ext>
            </a:extLst>
          </p:cNvPr>
          <p:cNvSpPr txBox="1"/>
          <p:nvPr/>
        </p:nvSpPr>
        <p:spPr>
          <a:xfrm>
            <a:off x="1009322" y="4575900"/>
            <a:ext cx="3400498" cy="10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이런 단어들을 사용하는 것이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누군가에게는 상처가 되지 않았을 지 생각해봅시다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153780" y="2590060"/>
            <a:ext cx="2177918" cy="369332"/>
            <a:chOff x="1153780" y="2590060"/>
            <a:chExt cx="2177918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208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이게 차별 표현이라고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16827C-776D-4B6E-BC15-54237AE9D50D}"/>
              </a:ext>
            </a:extLst>
          </p:cNvPr>
          <p:cNvGrpSpPr/>
          <p:nvPr/>
        </p:nvGrpSpPr>
        <p:grpSpPr>
          <a:xfrm>
            <a:off x="1153780" y="4298210"/>
            <a:ext cx="1839684" cy="369332"/>
            <a:chOff x="1153780" y="2590060"/>
            <a:chExt cx="1839684" cy="3693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425D9D-18AF-4F8C-83BA-8EACB245CB43}"/>
                </a:ext>
              </a:extLst>
            </p:cNvPr>
            <p:cNvSpPr txBox="1"/>
            <p:nvPr/>
          </p:nvSpPr>
          <p:spPr>
            <a:xfrm>
              <a:off x="1244267" y="259006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누군가에게는 상처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E1662432-C5B5-43D5-BE33-4DB0A7B65719}"/>
                </a:ext>
              </a:extLst>
            </p:cNvPr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9B6D5F8-E956-059A-C0F4-D9D515AC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71" y="2779821"/>
            <a:ext cx="3616619" cy="359064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F02E533-BFC9-7F05-58E3-B2A20E1CF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20" y="447004"/>
            <a:ext cx="3683712" cy="3657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C53B21-D07F-4912-40A6-8981A29B77AD}"/>
              </a:ext>
            </a:extLst>
          </p:cNvPr>
          <p:cNvSpPr txBox="1"/>
          <p:nvPr/>
        </p:nvSpPr>
        <p:spPr>
          <a:xfrm>
            <a:off x="-57150" y="6488668"/>
            <a:ext cx="386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ore-KR" altLang="en-US" dirty="0"/>
              <a:t>이미지</a:t>
            </a:r>
            <a:r>
              <a:rPr kumimoji="1" lang="ko-KR" altLang="en-US" dirty="0"/>
              <a:t> 출처 </a:t>
            </a:r>
            <a:r>
              <a:rPr kumimoji="1" lang="en-US" altLang="ko-KR" dirty="0"/>
              <a:t>:</a:t>
            </a:r>
            <a:r>
              <a:rPr kumimoji="1" lang="ko-KR" altLang="en-US" dirty="0"/>
              <a:t> 대한민국 정책 브리핑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125745090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 w="9525"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/>
            <a:ea typeface="나눔명조"/>
          </a:defRPr>
        </a:defPPr>
      </a:lstStyle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356</ep:Words>
  <ep:PresentationFormat>와이드스크린</ep:PresentationFormat>
  <ep:Paragraphs>63</ep:Paragraphs>
  <ep:Slides>13</ep:Slides>
  <ep:Notes>10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ep:HeadingPairs>
  <ep:TitlesOfParts>
    <vt:vector size="14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2021-10-14T08:13:29.000</dcterms:created>
  <dc:creator>user</dc:creator>
  <cp:lastModifiedBy>user</cp:lastModifiedBy>
  <dcterms:modified xsi:type="dcterms:W3CDTF">2022-06-30T05:53:02.807</dcterms:modified>
  <cp:revision>32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