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63" r:id="rId4"/>
    <p:sldId id="260" r:id="rId5"/>
    <p:sldId id="261" r:id="rId6"/>
    <p:sldId id="267" r:id="rId7"/>
    <p:sldId id="262" r:id="rId8"/>
    <p:sldId id="268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64" r:id="rId24"/>
    <p:sldId id="311" r:id="rId25"/>
    <p:sldId id="312" r:id="rId26"/>
    <p:sldId id="313" r:id="rId27"/>
    <p:sldId id="315" r:id="rId28"/>
    <p:sldId id="314" r:id="rId29"/>
    <p:sldId id="316" r:id="rId30"/>
    <p:sldId id="319" r:id="rId31"/>
    <p:sldId id="317" r:id="rId32"/>
    <p:sldId id="318" r:id="rId33"/>
    <p:sldId id="265" r:id="rId34"/>
  </p:sldIdLst>
  <p:sldSz cx="12192000" cy="6858000"/>
  <p:notesSz cx="6858000" cy="9144000"/>
  <p:embeddedFontLst>
    <p:embeddedFont>
      <p:font typeface="나눔고딕" panose="020D0604000000000000" pitchFamily="50" charset="-127"/>
      <p:regular r:id="rId36"/>
      <p:bold r:id="rId37"/>
    </p:embeddedFont>
    <p:embeddedFont>
      <p:font typeface="나눔명조" panose="02020603020101020101" pitchFamily="18" charset="-127"/>
      <p:regular r:id="rId38"/>
      <p:bold r:id="rId39"/>
    </p:embeddedFont>
    <p:embeddedFont>
      <p:font typeface="나눔스퀘어_ac Bold" panose="020B0600000101010101" pitchFamily="50" charset="-127"/>
      <p:bold r:id="rId40"/>
    </p:embeddedFont>
    <p:embeddedFont>
      <p:font typeface="나눔스퀘어_ac Light" panose="020B0600000101010101" pitchFamily="50" charset="-127"/>
      <p:regular r:id="rId41"/>
    </p:embeddedFont>
    <p:embeddedFont>
      <p:font typeface="나눔스퀘어라운드 Bold" panose="020B0600000101010101" charset="-127"/>
      <p:bold r:id="rId42"/>
    </p:embeddedFont>
    <p:embeddedFont>
      <p:font typeface="나눔스퀘어라운드 ExtraBold" panose="020B0600000101010101" charset="-127"/>
      <p:bold r:id="rId43"/>
    </p:embeddedFont>
    <p:embeddedFont>
      <p:font typeface="나눔스퀘어라운드 Light" panose="020B0600000101010101" charset="-127"/>
      <p:regular r:id="rId44"/>
    </p:embeddedFont>
    <p:embeddedFont>
      <p:font typeface="맑은 고딕" panose="020B0503020000020004" pitchFamily="50" charset="-127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21"/>
    <a:srgbClr val="0FA3D6"/>
    <a:srgbClr val="F18101"/>
    <a:srgbClr val="377CA7"/>
    <a:srgbClr val="F45E5E"/>
    <a:srgbClr val="285B7A"/>
    <a:srgbClr val="C04C4C"/>
    <a:srgbClr val="F45A5A"/>
    <a:srgbClr val="2B6183"/>
    <a:srgbClr val="367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93" d="100"/>
          <a:sy n="93" d="100"/>
        </p:scale>
        <p:origin x="84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08DD-E8A1-4859-9043-01820ADB9F5E}" type="datetimeFigureOut">
              <a:rPr lang="ko-KR" altLang="en-US" smtClean="0"/>
              <a:t>2022-05-03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CFE4C-B48E-4901-B526-1576A059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83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영상은 참고 영상으로 스마트계약에 대한 이해를 위해 다양한 자료를 활용할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CFE4C-B48E-4901-B526-1576A059AFB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15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CFE4C-B48E-4901-B526-1576A059AFB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55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3I5_D-deQT0?feature=oembed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Qqo3ZVsxjg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733000" y="2559050"/>
            <a:ext cx="10726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스마트계약을 활용한 생활 속 문제 해결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9932656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배달 음식을 전달 할 때 중간에 개입하는 사람의 수와 수수료의 관계를 생각하며 문제를 정확하게 이해해봅시다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476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음식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 놀이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8E631F-3E5B-C698-ECC7-E046F7F26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2E1731-9649-2D2D-3AA7-83148FBFF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480849096">
            <a:extLst>
              <a:ext uri="{FF2B5EF4-FFF2-40B4-BE49-F238E27FC236}">
                <a16:creationId xmlns:a16="http://schemas.microsoft.com/office/drawing/2014/main" id="{41433EF8-D4B0-E942-6E85-58A49F4B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53" y="2112981"/>
            <a:ext cx="7715893" cy="42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6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73724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F254554-0DBC-1505-F81D-A0FE2D6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480850032">
            <a:extLst>
              <a:ext uri="{FF2B5EF4-FFF2-40B4-BE49-F238E27FC236}">
                <a16:creationId xmlns:a16="http://schemas.microsoft.com/office/drawing/2014/main" id="{4283CF98-1294-75D0-924B-C4377F5D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0" y="228600"/>
            <a:ext cx="5208998" cy="65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4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2049665" y="1120882"/>
            <a:ext cx="8093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활용한 생활 속 문제 해결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탐구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437917"/>
            <a:chOff x="1594089" y="2109202"/>
            <a:chExt cx="2081872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현재 상황 분석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실제 음식 판매자의 수수료 비용을 확인하기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92502" y="2541002"/>
            <a:ext cx="2081872" cy="2437917"/>
            <a:chOff x="3992502" y="2109202"/>
            <a:chExt cx="2081872" cy="2437917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인식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947166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페르소나 작성하기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페르소나를 바탕으로 목표 인식하기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390915" y="2541002"/>
            <a:ext cx="2081872" cy="2998071"/>
            <a:chOff x="6390915" y="2401302"/>
            <a:chExt cx="2081872" cy="2998071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탐색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947166" cy="147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스마트계약 이해하기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다양한 분야의 스마트계약 활용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스마트계약을 활용한 해결책 요약하기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F2FC486-7C9F-4C84-BD9B-F8CA33238EE0}"/>
              </a:ext>
            </a:extLst>
          </p:cNvPr>
          <p:cNvGrpSpPr/>
          <p:nvPr/>
        </p:nvGrpSpPr>
        <p:grpSpPr>
          <a:xfrm>
            <a:off x="8789328" y="2541002"/>
            <a:ext cx="2081872" cy="2157841"/>
            <a:chOff x="8789328" y="2109202"/>
            <a:chExt cx="2081872" cy="2157841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FFDE73A-2259-4B3E-B759-E7F6E9E85D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F88183-AADD-469B-AE82-876B0C4447EB}"/>
                </a:ext>
              </a:extLst>
            </p:cNvPr>
            <p:cNvSpPr txBox="1"/>
            <p:nvPr/>
          </p:nvSpPr>
          <p:spPr>
            <a:xfrm>
              <a:off x="8789328" y="3213409"/>
              <a:ext cx="1596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 방법과 도구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81439-E333-46A3-903B-2750C482F50C}"/>
                </a:ext>
              </a:extLst>
            </p:cNvPr>
            <p:cNvSpPr txBox="1"/>
            <p:nvPr/>
          </p:nvSpPr>
          <p:spPr>
            <a:xfrm>
              <a:off x="8789328" y="3634882"/>
              <a:ext cx="1947166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 방법과 도구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살펴보기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83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9470318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실제 음식 판매자가 음식을 판매하고 지출한 비용을 분석해봅시다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배달앱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수수료 분석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D267AE-92D9-1CF7-FA77-92C7C4A3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78500912">
            <a:extLst>
              <a:ext uri="{FF2B5EF4-FFF2-40B4-BE49-F238E27FC236}">
                <a16:creationId xmlns:a16="http://schemas.microsoft.com/office/drawing/2014/main" id="{51F9D933-F629-9FB1-9D98-EA61A815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2" y="2197185"/>
            <a:ext cx="6583280" cy="437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7EB838-CCAA-A88A-7330-3D6E6F6C2C8C}"/>
              </a:ext>
            </a:extLst>
          </p:cNvPr>
          <p:cNvSpPr txBox="1"/>
          <p:nvPr/>
        </p:nvSpPr>
        <p:spPr>
          <a:xfrm>
            <a:off x="7736440" y="5876552"/>
            <a:ext cx="4351106" cy="38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indent="-13970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https://blog.naver.com/khhong0404/222685845350</a:t>
            </a:r>
            <a:endParaRPr lang="en-US" altLang="ko-KR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1857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10680" y="3222814"/>
            <a:ext cx="3501033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판매자와 소비자 페르소나를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작성해보고 모두에게 도움이 될 수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있는 해결 방법을 생각해봅시다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102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페르소나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활용하기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3912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D267AE-92D9-1CF7-FA77-92C7C4A3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3F843F-C325-537D-F4A7-222A8702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3EB149C-B548-EF16-BC99-B62D908F8976}"/>
              </a:ext>
            </a:extLst>
          </p:cNvPr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239796" y="854360"/>
            <a:ext cx="3712407" cy="5751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3F9AB-1AC3-1EFD-82C3-59A5BB4B34F2}"/>
              </a:ext>
            </a:extLst>
          </p:cNvPr>
          <p:cNvSpPr txBox="1"/>
          <p:nvPr/>
        </p:nvSpPr>
        <p:spPr>
          <a:xfrm>
            <a:off x="4840075" y="6021603"/>
            <a:ext cx="2511851" cy="3943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>
                <a:solidFill>
                  <a:srgbClr val="FF0000"/>
                </a:solidFill>
                <a:latin typeface="Calibri"/>
                <a:ea typeface="맑은 고딕"/>
                <a:cs typeface="맑은 고딕"/>
              </a:rPr>
              <a:t>판매자 페르소나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BA1CDE1-1698-D5DF-FE0D-DFDA13C04C7D}"/>
              </a:ext>
            </a:extLst>
          </p:cNvPr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8080546" y="878187"/>
            <a:ext cx="3712407" cy="5751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9AD39-1E72-1FC6-34A8-A2E884C17C42}"/>
              </a:ext>
            </a:extLst>
          </p:cNvPr>
          <p:cNvSpPr txBox="1"/>
          <p:nvPr/>
        </p:nvSpPr>
        <p:spPr>
          <a:xfrm>
            <a:off x="8680824" y="6045430"/>
            <a:ext cx="2511851" cy="3943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>
                <a:solidFill>
                  <a:srgbClr val="FF0000"/>
                </a:solidFill>
                <a:latin typeface="Calibri"/>
                <a:ea typeface="맑은 고딕"/>
                <a:cs typeface="맑은 고딕"/>
              </a:rPr>
              <a:t>소비자 페르소나</a:t>
            </a:r>
          </a:p>
        </p:txBody>
      </p:sp>
    </p:spTree>
    <p:extLst>
      <p:ext uri="{BB962C8B-B14F-4D97-AF65-F5344CB8AC3E}">
        <p14:creationId xmlns:p14="http://schemas.microsoft.com/office/powerpoint/2010/main" val="74166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이해하기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CD267AE-92D9-1CF7-FA77-92C7C4A3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온라인 미디어 2" title="블록체인 개발자가 은행을 대체할 수 있을까?">
            <a:hlinkClick r:id="" action="ppaction://media"/>
            <a:extLst>
              <a:ext uri="{FF2B5EF4-FFF2-40B4-BE49-F238E27FC236}">
                <a16:creationId xmlns:a16="http://schemas.microsoft.com/office/drawing/2014/main" id="{E8114126-BBDB-02FE-FA16-E138EB6F53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6023" y="1397861"/>
            <a:ext cx="9439953" cy="51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73724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F254554-0DBC-1505-F81D-A0FE2D6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EC1EB5-7C85-CCD6-5B30-E4121501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78501848">
            <a:extLst>
              <a:ext uri="{FF2B5EF4-FFF2-40B4-BE49-F238E27FC236}">
                <a16:creationId xmlns:a16="http://schemas.microsoft.com/office/drawing/2014/main" id="{E95D5F1A-CA29-0539-787B-8C2B52EF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35" y="228600"/>
            <a:ext cx="5342562" cy="65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23D6D-C217-DB10-9715-B88BB84AC358}"/>
              </a:ext>
            </a:extLst>
          </p:cNvPr>
          <p:cNvSpPr txBox="1"/>
          <p:nvPr/>
        </p:nvSpPr>
        <p:spPr>
          <a:xfrm>
            <a:off x="7683025" y="3212540"/>
            <a:ext cx="3501033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스마트계약에 대한 이해를 도울 수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있는 자료나 어떤 분야에서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스마트계약을 어떻게 활용하고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있는지 찾아봅시다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5169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9470318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친구들에게 도움을 줄  수 있는 구글 문서에 공유해봅시다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331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문서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자료 공유하기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178502496">
            <a:extLst>
              <a:ext uri="{FF2B5EF4-FFF2-40B4-BE49-F238E27FC236}">
                <a16:creationId xmlns:a16="http://schemas.microsoft.com/office/drawing/2014/main" id="{5EBC21D4-84E1-73CA-410B-3F8964AD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75" y="2112981"/>
            <a:ext cx="8578921" cy="45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E1D595-19FD-7B82-8EB6-8EBA11FFDAE3}"/>
              </a:ext>
            </a:extLst>
          </p:cNvPr>
          <p:cNvSpPr txBox="1"/>
          <p:nvPr/>
        </p:nvSpPr>
        <p:spPr>
          <a:xfrm>
            <a:off x="8549810" y="5660754"/>
            <a:ext cx="3542874" cy="4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u="sng" kern="0" spc="0" dirty="0">
                <a:effectLst/>
                <a:uFill>
                  <a:solidFill>
                    <a:srgbClr val="80008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</a:t>
            </a:r>
            <a:endParaRPr lang="en-US" altLang="ko-KR" sz="1600" kern="0" spc="0" dirty="0"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54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528" y="2088256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65E8F-AEB0-49A1-B6E6-A79CD4C8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10BDB9-6DBF-4DBC-90C1-75BD0DD6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7BAF5-0565-4D55-B83C-78D099B6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934823" y="734119"/>
            <a:ext cx="2393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3314" name="_x480826776">
            <a:extLst>
              <a:ext uri="{FF2B5EF4-FFF2-40B4-BE49-F238E27FC236}">
                <a16:creationId xmlns:a16="http://schemas.microsoft.com/office/drawing/2014/main" id="{062BDAA8-DB9E-1FA6-644C-1D95CF05B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0" y="648128"/>
            <a:ext cx="4080374" cy="548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_x480827208">
            <a:extLst>
              <a:ext uri="{FF2B5EF4-FFF2-40B4-BE49-F238E27FC236}">
                <a16:creationId xmlns:a16="http://schemas.microsoft.com/office/drawing/2014/main" id="{376B1743-B644-7D34-D938-3040128F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86" y="648128"/>
            <a:ext cx="4080374" cy="55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563E277-F6EC-3E04-E01E-917ED6274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51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915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디지털 도구 사용을 위한 약속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정하기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76CBB0-83E7-DFB5-FEFA-52A6203DBA75}"/>
              </a:ext>
            </a:extLst>
          </p:cNvPr>
          <p:cNvSpPr txBox="1"/>
          <p:nvPr/>
        </p:nvSpPr>
        <p:spPr>
          <a:xfrm>
            <a:off x="195209" y="2178482"/>
            <a:ext cx="11801582" cy="315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디지털 도구 공간에서는 욕설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비방을 하지 않기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디지털 도구 공간에서는 시간을 정해 놓고 함께 작업하기 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단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수집한 자료에 대한 저장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자신의 의견을 기록하는 시간은 구애 받지 않는다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.)</a:t>
            </a:r>
          </a:p>
          <a:p>
            <a:pPr marL="457200" indent="-457200">
              <a:lnSpc>
                <a:spcPct val="120000"/>
              </a:lnSpc>
              <a:buAutoNum type="arabicPeriod" startAt="3"/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이 공간은 우리의 프로젝트를 위한 공적인 작업 공간이므로 개인적인 대화나 사적인 의견을        넣지 않기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4.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의견을 나누는 과정에서 충돌이 일어날 수 있으나 문제 해결을 위한 감정이므로 뒤끝 없이 풀기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5.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잘못을 했을 경우 바로 정성 어린 마음을 담아 사과하기</a:t>
            </a:r>
          </a:p>
        </p:txBody>
      </p:sp>
    </p:spTree>
    <p:extLst>
      <p:ext uri="{BB962C8B-B14F-4D97-AF65-F5344CB8AC3E}">
        <p14:creationId xmlns:p14="http://schemas.microsoft.com/office/powerpoint/2010/main" val="336250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7808217" y="523494"/>
            <a:ext cx="384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스마트계약을 활용한 생활 속 문제 해결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B7471007-23E3-3EE9-604D-93E1B30FB846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93170035-4008-5317-75C3-490571E4B813}"/>
              </a:ext>
            </a:extLst>
          </p:cNvPr>
          <p:cNvSpPr/>
          <p:nvPr/>
        </p:nvSpPr>
        <p:spPr>
          <a:xfrm>
            <a:off x="1018247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 err="1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배달앱</a:t>
            </a:r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 수수료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문제 이해하기</a:t>
            </a:r>
            <a:endParaRPr lang="en-US" altLang="ko-KR" sz="1200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7F5E4110-F412-34AF-F8F6-E774B3A3DD39}"/>
              </a:ext>
            </a:extLst>
          </p:cNvPr>
          <p:cNvSpPr/>
          <p:nvPr/>
        </p:nvSpPr>
        <p:spPr>
          <a:xfrm>
            <a:off x="3549744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해결 탐구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스마트계약을 알고 </a:t>
            </a:r>
            <a:r>
              <a:rPr lang="ko-KR" altLang="en-US" dirty="0" err="1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배달앱에</a:t>
            </a:r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활용할 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방법 찾기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0AE61171-478A-DAD5-B061-7F4F35BEF088}"/>
              </a:ext>
            </a:extLst>
          </p:cNvPr>
          <p:cNvSpPr/>
          <p:nvPr/>
        </p:nvSpPr>
        <p:spPr>
          <a:xfrm>
            <a:off x="6081240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결정 실행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스마트계약을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적용하여 </a:t>
            </a:r>
            <a:r>
              <a:rPr lang="ko-KR" altLang="en-US" dirty="0" err="1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배달앱</a:t>
            </a:r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 </a:t>
            </a:r>
            <a:endParaRPr lang="en-US" altLang="ko-KR" dirty="0">
              <a:latin typeface="나눔스퀘어_ac Light" panose="020B0600000101010101" pitchFamily="50" charset="-127"/>
              <a:ea typeface="나눔스퀘어_ac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_ac Light" panose="020B0600000101010101" pitchFamily="50" charset="-127"/>
                <a:ea typeface="나눔스퀘어_ac Light" panose="020B0600000101010101" pitchFamily="50" charset="-127"/>
              </a:rPr>
              <a:t>프로토타입 만들기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62A617A4-F8B7-4EFE-4899-336CB339CC0C}"/>
              </a:ext>
            </a:extLst>
          </p:cNvPr>
          <p:cNvCxnSpPr/>
          <p:nvPr/>
        </p:nvCxnSpPr>
        <p:spPr>
          <a:xfrm>
            <a:off x="1365489" y="351599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85DA94A9-E4C6-A6AC-7405-20090228FB06}"/>
              </a:ext>
            </a:extLst>
          </p:cNvPr>
          <p:cNvCxnSpPr/>
          <p:nvPr/>
        </p:nvCxnSpPr>
        <p:spPr>
          <a:xfrm>
            <a:off x="3896986" y="352626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C6ACF193-0220-AD90-D99F-BD37DB3C9F91}"/>
              </a:ext>
            </a:extLst>
          </p:cNvPr>
          <p:cNvCxnSpPr/>
          <p:nvPr/>
        </p:nvCxnSpPr>
        <p:spPr>
          <a:xfrm>
            <a:off x="6428482" y="352137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E0E9BD7A-A1B3-5984-0A30-AA49775FD97C}"/>
              </a:ext>
            </a:extLst>
          </p:cNvPr>
          <p:cNvSpPr/>
          <p:nvPr/>
        </p:nvSpPr>
        <p:spPr>
          <a:xfrm>
            <a:off x="8646504" y="2159477"/>
            <a:ext cx="2189457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학습 적용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1000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포트폴리오로 </a:t>
            </a:r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정리하여 발표하고 공유하기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FDFC435B-EC7A-8489-7CF7-BE560E902FBA}"/>
              </a:ext>
            </a:extLst>
          </p:cNvPr>
          <p:cNvCxnSpPr/>
          <p:nvPr/>
        </p:nvCxnSpPr>
        <p:spPr>
          <a:xfrm>
            <a:off x="8993746" y="352137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012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디지털 협력 도구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띵커벨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보드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_x107180384">
            <a:extLst>
              <a:ext uri="{FF2B5EF4-FFF2-40B4-BE49-F238E27FC236}">
                <a16:creationId xmlns:a16="http://schemas.microsoft.com/office/drawing/2014/main" id="{196B4B36-5441-44E7-041F-463A3258E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7" y="1545295"/>
            <a:ext cx="7459038" cy="449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40A897-1F14-2A6A-D75E-28E1E8C8C661}"/>
              </a:ext>
            </a:extLst>
          </p:cNvPr>
          <p:cNvSpPr txBox="1"/>
          <p:nvPr/>
        </p:nvSpPr>
        <p:spPr>
          <a:xfrm>
            <a:off x="8258378" y="3097926"/>
            <a:ext cx="350103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문제 해결을 위해 찾은 자료 중 반드시 필요한 자료를 취합해봅시다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5289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6075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디지털 협력 도구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프레젠테이션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0A897-1F14-2A6A-D75E-28E1E8C8C661}"/>
              </a:ext>
            </a:extLst>
          </p:cNvPr>
          <p:cNvSpPr txBox="1"/>
          <p:nvPr/>
        </p:nvSpPr>
        <p:spPr>
          <a:xfrm>
            <a:off x="8280968" y="3097926"/>
            <a:ext cx="3622279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문제 해결을 위해 찾은 자료 중 반드시 필요한 자료를 취합하고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댓글 기능을 활용하여 서로의 의견을 공유해봅시다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478524952">
            <a:extLst>
              <a:ext uri="{FF2B5EF4-FFF2-40B4-BE49-F238E27FC236}">
                <a16:creationId xmlns:a16="http://schemas.microsoft.com/office/drawing/2014/main" id="{3832DB2C-4665-8582-275E-58CCFD70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9" y="1477109"/>
            <a:ext cx="7592603" cy="456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39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2048063" y="1120882"/>
            <a:ext cx="8097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활용한 생활 속 문제 해결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157841"/>
            <a:chOff x="1594089" y="2109202"/>
            <a:chExt cx="2081872" cy="2157841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결정하기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문제 해결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최선안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결정하기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92502" y="2541002"/>
            <a:ext cx="2081872" cy="2437917"/>
            <a:chOff x="3992502" y="2109202"/>
            <a:chExt cx="2081872" cy="2437917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데이터 처리하기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081872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데이터 수집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가공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분석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데이터 수집을 위한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협력자 모으기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390915" y="2541002"/>
            <a:ext cx="2081872" cy="2717994"/>
            <a:chOff x="6390915" y="2401302"/>
            <a:chExt cx="2081872" cy="2717994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도구 이해하기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947166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온라인 협력 공간 결정하기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도구 사용 방법 익히기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F2FC486-7C9F-4C84-BD9B-F8CA33238EE0}"/>
              </a:ext>
            </a:extLst>
          </p:cNvPr>
          <p:cNvGrpSpPr/>
          <p:nvPr/>
        </p:nvGrpSpPr>
        <p:grpSpPr>
          <a:xfrm>
            <a:off x="8789328" y="2541002"/>
            <a:ext cx="2589170" cy="2437917"/>
            <a:chOff x="8789328" y="2109202"/>
            <a:chExt cx="2589170" cy="2437917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FFDE73A-2259-4B3E-B759-E7F6E9E85D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F88183-AADD-469B-AE82-876B0C4447EB}"/>
                </a:ext>
              </a:extLst>
            </p:cNvPr>
            <p:cNvSpPr txBox="1"/>
            <p:nvPr/>
          </p:nvSpPr>
          <p:spPr>
            <a:xfrm>
              <a:off x="8789328" y="3213409"/>
              <a:ext cx="258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아이디어 활동 실행하기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81439-E333-46A3-903B-2750C482F50C}"/>
                </a:ext>
              </a:extLst>
            </p:cNvPr>
            <p:cNvSpPr txBox="1"/>
            <p:nvPr/>
          </p:nvSpPr>
          <p:spPr>
            <a:xfrm>
              <a:off x="8789328" y="3634882"/>
              <a:ext cx="2081872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협력 도구를 활용해 문제 해결하기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테스트하고 수정 및 보완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630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블록체인, 사람들, 악수, 핸드셰이크, 데이터, 레코드, 개념, 시스템, 의사 소통, 의견 일치">
            <a:extLst>
              <a:ext uri="{FF2B5EF4-FFF2-40B4-BE49-F238E27FC236}">
                <a16:creationId xmlns:a16="http://schemas.microsoft.com/office/drawing/2014/main" id="{BBA43C17-CA93-037C-AC27-66EDC38A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44"/>
            <a:ext cx="6096000" cy="683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7004779" y="1612562"/>
            <a:ext cx="3894015" cy="1240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활용하여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최선의 해결책 결정하기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31812-01E2-42A2-A18E-099B214C27B7}"/>
              </a:ext>
            </a:extLst>
          </p:cNvPr>
          <p:cNvSpPr txBox="1"/>
          <p:nvPr/>
        </p:nvSpPr>
        <p:spPr>
          <a:xfrm>
            <a:off x="4368559" y="4795542"/>
            <a:ext cx="7240550" cy="8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스마트계약에 대한 이해를 바탕으로 문제를 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어떻게 해결할 수 있을지 최선의 해결책을 결정해봅시다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649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747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처리하기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0A897-1F14-2A6A-D75E-28E1E8C8C661}"/>
              </a:ext>
            </a:extLst>
          </p:cNvPr>
          <p:cNvSpPr txBox="1"/>
          <p:nvPr/>
        </p:nvSpPr>
        <p:spPr>
          <a:xfrm>
            <a:off x="1009322" y="2210947"/>
            <a:ext cx="10767319" cy="313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1.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판매자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음식을 판매하는 사람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자신이 팔고자 하는 음식을 엑셀시트에 적는다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2.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소비자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음식을 주문하는 사람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주문하고자 하는 음식이 있는 엑셀 시트에 자신의 이름을 적는다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3.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배달기사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음식을 배달해주는 사람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배달을 희망하는 음식이 있는 엑셀 시트에 자신의 이름을 적고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음식을                         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            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4.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스마트계약자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스마트계약의 역할을 하게 되며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엑셀 시트에 판매자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소비자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배달기사가 이름을 적으면 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                  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소비자의 돈을 빼서 판매자와 배달기사에게 분배한다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195580" marR="0" indent="-19558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5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엑셀 시트에 이름을 적게 되면 자동으로 거래가 성립된다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743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6442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협력 도구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이해하기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스프레드시트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3912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3269D5-0D40-FC44-75A8-687C9F428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178496808">
            <a:extLst>
              <a:ext uri="{FF2B5EF4-FFF2-40B4-BE49-F238E27FC236}">
                <a16:creationId xmlns:a16="http://schemas.microsoft.com/office/drawing/2014/main" id="{C09B0D44-684E-001C-CDA5-E2EC6FC92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38" y="1486619"/>
            <a:ext cx="10035397" cy="524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3D3C7-C354-73F5-2CF5-228D0B8BC447}"/>
              </a:ext>
            </a:extLst>
          </p:cNvPr>
          <p:cNvSpPr txBox="1"/>
          <p:nvPr/>
        </p:nvSpPr>
        <p:spPr>
          <a:xfrm>
            <a:off x="1132612" y="1404427"/>
            <a:ext cx="10952252" cy="38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marR="0" indent="-12700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https://docs.google.com/spreadsheets/d/1ymvDzrvBOus24I7ym_fkwnQxT_5HlOBPE-KbS5_QinA/edit?usp=sharing</a:t>
            </a:r>
            <a:endParaRPr lang="en-US" altLang="ko-KR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5973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협력 도구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이해하기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번역기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3912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3269D5-0D40-FC44-75A8-687C9F428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780D8A-8BA7-E532-4D6A-3EED30E9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1" name="_x178495944">
            <a:extLst>
              <a:ext uri="{FF2B5EF4-FFF2-40B4-BE49-F238E27FC236}">
                <a16:creationId xmlns:a16="http://schemas.microsoft.com/office/drawing/2014/main" id="{2C2BA44F-4015-1919-5010-6B0655A1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1577081"/>
            <a:ext cx="8034391" cy="49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2D3190-4961-F25C-F511-4D0D5B83EB33}"/>
              </a:ext>
            </a:extLst>
          </p:cNvPr>
          <p:cNvSpPr txBox="1"/>
          <p:nvPr/>
        </p:nvSpPr>
        <p:spPr>
          <a:xfrm>
            <a:off x="4710701" y="5702323"/>
            <a:ext cx="3087384" cy="42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https://translate.google.com/</a:t>
            </a:r>
            <a:endParaRPr lang="en-US" altLang="ko-KR" sz="1800" kern="0" spc="-50" dirty="0">
              <a:solidFill>
                <a:srgbClr val="000000"/>
              </a:solidFill>
              <a:effectLst/>
              <a:latin typeface="한양신명조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590BB9-49CF-2219-0D0D-410A2C7FB6E7}"/>
              </a:ext>
            </a:extLst>
          </p:cNvPr>
          <p:cNvSpPr txBox="1"/>
          <p:nvPr/>
        </p:nvSpPr>
        <p:spPr>
          <a:xfrm>
            <a:off x="8280968" y="3097926"/>
            <a:ext cx="3622279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데이터를 수집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가공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분석 할 때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외국어로 되어 있는 자료인 경우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구글 번역기를 활용해봅시다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1642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73724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F254554-0DBC-1505-F81D-A0FE2D6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EC1EB5-7C85-CCD6-5B30-E4121501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23D6D-C217-DB10-9715-B88BB84AC358}"/>
              </a:ext>
            </a:extLst>
          </p:cNvPr>
          <p:cNvSpPr txBox="1"/>
          <p:nvPr/>
        </p:nvSpPr>
        <p:spPr>
          <a:xfrm>
            <a:off x="7683025" y="3212540"/>
            <a:ext cx="350103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수집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가공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분석한 데이터를 바탕으로 프로토타입을 완성해봅시다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968EC2-6F15-187E-A27E-266FBF52F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178495728">
            <a:extLst>
              <a:ext uri="{FF2B5EF4-FFF2-40B4-BE49-F238E27FC236}">
                <a16:creationId xmlns:a16="http://schemas.microsoft.com/office/drawing/2014/main" id="{17676AB9-C270-2DF9-2D4B-C0BF6888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32" y="222687"/>
            <a:ext cx="5464777" cy="641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85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패들렛으로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표현하기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3E2A96D-EAE3-27CC-B02F-36343744B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107182112">
            <a:extLst>
              <a:ext uri="{FF2B5EF4-FFF2-40B4-BE49-F238E27FC236}">
                <a16:creationId xmlns:a16="http://schemas.microsoft.com/office/drawing/2014/main" id="{D859546C-79D8-3257-5F2D-F796BBB0F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2" y="1526001"/>
            <a:ext cx="7695344" cy="50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E48054-C6E0-BB5A-8789-DAD214CA52A3}"/>
              </a:ext>
            </a:extLst>
          </p:cNvPr>
          <p:cNvSpPr txBox="1"/>
          <p:nvPr/>
        </p:nvSpPr>
        <p:spPr>
          <a:xfrm>
            <a:off x="8915285" y="5927124"/>
            <a:ext cx="2070244" cy="483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u="sng" kern="0" spc="-80" dirty="0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  <a:hlinkClick r:id="rId3"/>
              </a:rPr>
              <a:t>https://padlet.com/</a:t>
            </a:r>
            <a:endParaRPr lang="en-US" altLang="ko-KR" sz="1800" kern="0" spc="-50" dirty="0">
              <a:solidFill>
                <a:srgbClr val="000000"/>
              </a:solidFill>
              <a:effectLst/>
              <a:latin typeface="한양신명조"/>
            </a:endParaRPr>
          </a:p>
        </p:txBody>
      </p:sp>
    </p:spTree>
    <p:extLst>
      <p:ext uri="{BB962C8B-B14F-4D97-AF65-F5344CB8AC3E}">
        <p14:creationId xmlns:p14="http://schemas.microsoft.com/office/powerpoint/2010/main" val="296743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2048063" y="1120882"/>
            <a:ext cx="8097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활용한 생활 속 문제 해결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157841"/>
            <a:chOff x="1594089" y="2109202"/>
            <a:chExt cx="2081872" cy="2157841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달성 확인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문제 이해 단계의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설정 목표 달성 확인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92502" y="2541002"/>
            <a:ext cx="2081872" cy="2157841"/>
            <a:chOff x="3992502" y="2109202"/>
            <a:chExt cx="2081872" cy="215784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결과 공유하기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081872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구글 프레젠테이션으로 산출물 만들기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390915" y="2541002"/>
            <a:ext cx="2081872" cy="2437917"/>
            <a:chOff x="6390915" y="2401302"/>
            <a:chExt cx="2081872" cy="2437917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피드백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947166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산출물에 대한 피드백 주고 받기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수정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보완하기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F2FC486-7C9F-4C84-BD9B-F8CA33238EE0}"/>
              </a:ext>
            </a:extLst>
          </p:cNvPr>
          <p:cNvGrpSpPr/>
          <p:nvPr/>
        </p:nvGrpSpPr>
        <p:grpSpPr>
          <a:xfrm>
            <a:off x="8789328" y="2541002"/>
            <a:ext cx="2398413" cy="2157841"/>
            <a:chOff x="8789328" y="2109202"/>
            <a:chExt cx="2398413" cy="2157841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FFDE73A-2259-4B3E-B759-E7F6E9E85D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F88183-AADD-469B-AE82-876B0C4447EB}"/>
                </a:ext>
              </a:extLst>
            </p:cNvPr>
            <p:cNvSpPr txBox="1"/>
            <p:nvPr/>
          </p:nvSpPr>
          <p:spPr>
            <a:xfrm>
              <a:off x="8789328" y="3213409"/>
              <a:ext cx="2398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상호학습 확인 및 업데이트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81439-E333-46A3-903B-2750C482F50C}"/>
                </a:ext>
              </a:extLst>
            </p:cNvPr>
            <p:cNvSpPr txBox="1"/>
            <p:nvPr/>
          </p:nvSpPr>
          <p:spPr>
            <a:xfrm>
              <a:off x="8789328" y="3634882"/>
              <a:ext cx="2081872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산출물의 문서화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수정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보완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확대하기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54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2049664" y="1120882"/>
            <a:ext cx="8093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활용한 생활 속 문제 해결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1877764"/>
            <a:chOff x="1594089" y="2109202"/>
            <a:chExt cx="2081872" cy="1877764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제시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문제가 있을까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92502" y="2541002"/>
            <a:ext cx="2081872" cy="2998071"/>
            <a:chOff x="3992502" y="2109202"/>
            <a:chExt cx="2081872" cy="299807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인식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821853" cy="147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배달 음식 경험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비싼 배달 관련 사례 찾기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배달앱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수수료 구조 알기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390915" y="2541002"/>
            <a:ext cx="2081872" cy="1877764"/>
            <a:chOff x="6390915" y="2401302"/>
            <a:chExt cx="2081872" cy="1877764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공감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821853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음식 배달 놀이하기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F2FC486-7C9F-4C84-BD9B-F8CA33238EE0}"/>
              </a:ext>
            </a:extLst>
          </p:cNvPr>
          <p:cNvGrpSpPr/>
          <p:nvPr/>
        </p:nvGrpSpPr>
        <p:grpSpPr>
          <a:xfrm>
            <a:off x="8789328" y="2541002"/>
            <a:ext cx="2081872" cy="2157841"/>
            <a:chOff x="8789328" y="2109202"/>
            <a:chExt cx="2081872" cy="2157841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FFDE73A-2259-4B3E-B759-E7F6E9E85D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F88183-AADD-469B-AE82-876B0C4447EB}"/>
                </a:ext>
              </a:extLst>
            </p:cNvPr>
            <p:cNvSpPr txBox="1"/>
            <p:nvPr/>
          </p:nvSpPr>
          <p:spPr>
            <a:xfrm>
              <a:off x="8789328" y="3213409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확인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81439-E333-46A3-903B-2750C482F50C}"/>
                </a:ext>
              </a:extLst>
            </p:cNvPr>
            <p:cNvSpPr txBox="1"/>
            <p:nvPr/>
          </p:nvSpPr>
          <p:spPr>
            <a:xfrm>
              <a:off x="8789328" y="3634882"/>
              <a:ext cx="1947166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어떤 문제를 해결해야 할지 정리하기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371920" y="788949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F43CDF-9AAA-453B-A811-AEDB5874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2E0197-7D2D-42F1-B685-DBFC6957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214102592" descr="EMB000035741938">
            <a:extLst>
              <a:ext uri="{FF2B5EF4-FFF2-40B4-BE49-F238E27FC236}">
                <a16:creationId xmlns:a16="http://schemas.microsoft.com/office/drawing/2014/main" id="{2DF9F6AA-F638-4E83-AE1F-A22E33CE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8" y="1483354"/>
            <a:ext cx="8854273" cy="528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0A50BF2-AC49-421F-945C-A9DC322B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214102232" descr="EMB000035741939">
            <a:extLst>
              <a:ext uri="{FF2B5EF4-FFF2-40B4-BE49-F238E27FC236}">
                <a16:creationId xmlns:a16="http://schemas.microsoft.com/office/drawing/2014/main" id="{4B441B2B-8AD0-47EC-9D0A-3CBBA6FB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58" y="1597335"/>
            <a:ext cx="1024181" cy="2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4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산출물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만들기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3269D5-0D40-FC44-75A8-687C9F428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780D8A-8BA7-E532-4D6A-3EED30E9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266D7-9563-FF2F-6725-F8DC06E2DD37}"/>
              </a:ext>
            </a:extLst>
          </p:cNvPr>
          <p:cNvSpPr txBox="1"/>
          <p:nvPr/>
        </p:nvSpPr>
        <p:spPr>
          <a:xfrm>
            <a:off x="256855" y="1621235"/>
            <a:ext cx="6632606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아래의 내용을 포함하여 산출물을 만들어 발표해봅시다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71C42-5A04-E268-32C1-39136470887F}"/>
              </a:ext>
            </a:extLst>
          </p:cNvPr>
          <p:cNvSpPr txBox="1"/>
          <p:nvPr/>
        </p:nvSpPr>
        <p:spPr>
          <a:xfrm>
            <a:off x="1009322" y="2241770"/>
            <a:ext cx="10767319" cy="357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[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예시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]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문제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배달앱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및 배달업체의 수수료로 인하여 판매자와 소비자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배달기사 모두 피해를 보고 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목적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판매자와 소비자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배달기사를 바로 연결하여 불필요한 수수료를 줄이기</a:t>
            </a: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협력 방법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온라인 토의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참여 모니터링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데이터 저장소</a:t>
            </a: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협력 도구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스마트계약의 역할을 하는 구글 스프레드시트와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패들렛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협력참여자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교사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반 학생</a:t>
            </a: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사용한 데이터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판매자와 소비자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배달기사를 직접 연결했을 때 소비한 돈과 이익 데이터</a:t>
            </a:r>
          </a:p>
          <a:p>
            <a:pPr marL="342900" marR="0" lvl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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산출물 결과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스마트계약을 활용한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배달앱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프로토타입</a:t>
            </a:r>
          </a:p>
        </p:txBody>
      </p:sp>
    </p:spTree>
    <p:extLst>
      <p:ext uri="{BB962C8B-B14F-4D97-AF65-F5344CB8AC3E}">
        <p14:creationId xmlns:p14="http://schemas.microsoft.com/office/powerpoint/2010/main" val="1112205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747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발표자료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만들기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DCD487C-29D9-F95B-A806-29F1DEA0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A041D-69FF-12A0-E057-EE8C8917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011F5B-8AA0-FFF4-10D1-BF95FF1A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3269D5-0D40-FC44-75A8-687C9F428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9780D8A-8BA7-E532-4D6A-3EED30E9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266D7-9563-FF2F-6725-F8DC06E2DD37}"/>
              </a:ext>
            </a:extLst>
          </p:cNvPr>
          <p:cNvSpPr txBox="1"/>
          <p:nvPr/>
        </p:nvSpPr>
        <p:spPr>
          <a:xfrm>
            <a:off x="256855" y="1621235"/>
            <a:ext cx="6632606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구글 프레젠테이션을 활용하여 발표 자료를 만들어봅시다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E463AEF-F651-DA68-DAE0-8471996A2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553" name="_x480847152">
            <a:extLst>
              <a:ext uri="{FF2B5EF4-FFF2-40B4-BE49-F238E27FC236}">
                <a16:creationId xmlns:a16="http://schemas.microsoft.com/office/drawing/2014/main" id="{BEB27371-3854-EF50-2878-C0AE1DB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30" y="2169849"/>
            <a:ext cx="7459040" cy="44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6ACCD5-ACE4-3089-3E37-E7C9C3915267}"/>
              </a:ext>
            </a:extLst>
          </p:cNvPr>
          <p:cNvSpPr txBox="1"/>
          <p:nvPr/>
        </p:nvSpPr>
        <p:spPr>
          <a:xfrm>
            <a:off x="6889461" y="6051213"/>
            <a:ext cx="6688476" cy="47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https://docs.google.com/presentation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49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733001" y="2559050"/>
            <a:ext cx="10726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스마트계약을 활용한 생활 속 문제 해결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1-2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400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3820410" y="813086"/>
            <a:ext cx="7188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배달앱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사용했을 때 어떤 문제가 있을까요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1A4348-A90E-24D7-632B-445A811F9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온라인 미디어 2" title="&quot;올해부터 올랐네&quot; 배달비 1만 원 넘는 곳도, 왜? / SBS">
            <a:hlinkClick r:id="" action="ppaction://media"/>
            <a:extLst>
              <a:ext uri="{FF2B5EF4-FFF2-40B4-BE49-F238E27FC236}">
                <a16:creationId xmlns:a16="http://schemas.microsoft.com/office/drawing/2014/main" id="{0280612C-2564-2C1C-9B6B-12F48D824E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63323" y="1531425"/>
            <a:ext cx="9465353" cy="501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9470318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배달앱을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사용해서 음식을 시켰을 때 배달비는 얼마나 지불했나요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잼보드에 공유해봅시다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68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배달앱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사용한 경험 나누기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80829008">
            <a:extLst>
              <a:ext uri="{FF2B5EF4-FFF2-40B4-BE49-F238E27FC236}">
                <a16:creationId xmlns:a16="http://schemas.microsoft.com/office/drawing/2014/main" id="{A339978E-B5B7-A994-111A-06711A2D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11" y="2112981"/>
            <a:ext cx="9367577" cy="45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FB668AB-0802-7D21-C4EF-80D43B3CDFEC}"/>
              </a:ext>
            </a:extLst>
          </p:cNvPr>
          <p:cNvSpPr txBox="1"/>
          <p:nvPr/>
        </p:nvSpPr>
        <p:spPr>
          <a:xfrm>
            <a:off x="7340886" y="5465586"/>
            <a:ext cx="3683286" cy="47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https://jamboard.google.com/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731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470899" y="1545669"/>
            <a:ext cx="11250202" cy="36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배달앱</a:t>
            </a:r>
            <a:r>
              <a:rPr lang="ko-KR" altLang="en-US" sz="16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에서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수수료로 인한 문제 원인과 그 사례 등 신문 기사나 영상 자료를 찾아봅시다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자신이 찾은 자료는 구글 프레젠테이션에 공유해봅시다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414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배달앱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문제 관련 사례 찾기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D7E268F-F634-9804-B2FE-41945C151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78498104">
            <a:extLst>
              <a:ext uri="{FF2B5EF4-FFF2-40B4-BE49-F238E27FC236}">
                <a16:creationId xmlns:a16="http://schemas.microsoft.com/office/drawing/2014/main" id="{F9BE84F4-75BC-7C78-864E-FE670290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48" y="2145783"/>
            <a:ext cx="8188503" cy="44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FB668AB-0802-7D21-C4EF-80D43B3CDFEC}"/>
              </a:ext>
            </a:extLst>
          </p:cNvPr>
          <p:cNvSpPr txBox="1"/>
          <p:nvPr/>
        </p:nvSpPr>
        <p:spPr>
          <a:xfrm>
            <a:off x="7258692" y="6384857"/>
            <a:ext cx="4094251" cy="47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https://docs.google.com/presentation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859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55353" y="998021"/>
            <a:ext cx="44582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3912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배달앱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수수료는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어떤 구조로 나누어질까요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9F68F98-7E08-5AD6-7AB1-C21CDEFEE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80832248">
            <a:extLst>
              <a:ext uri="{FF2B5EF4-FFF2-40B4-BE49-F238E27FC236}">
                <a16:creationId xmlns:a16="http://schemas.microsoft.com/office/drawing/2014/main" id="{ED89509D-5C88-575A-A009-80C630B4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25" y="95036"/>
            <a:ext cx="5287563" cy="66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276525-175B-0AD2-7C11-328C0EF37C3A}"/>
              </a:ext>
            </a:extLst>
          </p:cNvPr>
          <p:cNvSpPr txBox="1"/>
          <p:nvPr/>
        </p:nvSpPr>
        <p:spPr>
          <a:xfrm>
            <a:off x="7520683" y="5979294"/>
            <a:ext cx="4311721" cy="38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070" marR="0" indent="-17907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tabLst>
                <a:tab pos="3456940" algn="l"/>
              </a:tabLst>
            </a:pP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https://m.blog.naver.com/widriver/221918708451</a:t>
            </a:r>
            <a:endParaRPr lang="en-US" altLang="ko-KR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7FC87-C1F8-698C-8A06-DCDA8DAC4614}"/>
              </a:ext>
            </a:extLst>
          </p:cNvPr>
          <p:cNvSpPr txBox="1"/>
          <p:nvPr/>
        </p:nvSpPr>
        <p:spPr>
          <a:xfrm>
            <a:off x="861341" y="2640585"/>
            <a:ext cx="4323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판매자와 소비자 사이에 무엇이 있나요</a:t>
            </a:r>
            <a:r>
              <a:rPr lang="en-US" altLang="ko-KR" sz="2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105B73D-78E4-CD79-156D-995DCA104D5C}"/>
              </a:ext>
            </a:extLst>
          </p:cNvPr>
          <p:cNvSpPr/>
          <p:nvPr/>
        </p:nvSpPr>
        <p:spPr>
          <a:xfrm>
            <a:off x="770854" y="2749763"/>
            <a:ext cx="74945" cy="150326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0352E-BFA2-5794-1D08-68D31F77B2E3}"/>
              </a:ext>
            </a:extLst>
          </p:cNvPr>
          <p:cNvSpPr txBox="1"/>
          <p:nvPr/>
        </p:nvSpPr>
        <p:spPr>
          <a:xfrm>
            <a:off x="845840" y="3865103"/>
            <a:ext cx="40511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그림을 보고 수수료가 많이 나오는 </a:t>
            </a:r>
            <a:endParaRPr lang="en-US" altLang="ko-KR" sz="2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2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이유를 설명해봅시다</a:t>
            </a:r>
            <a:r>
              <a:rPr lang="en-US" altLang="ko-KR" sz="2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en-US" altLang="ko-KR" sz="2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9369AB8-EB7B-394F-85BF-0721DB5E6AF4}"/>
              </a:ext>
            </a:extLst>
          </p:cNvPr>
          <p:cNvSpPr/>
          <p:nvPr/>
        </p:nvSpPr>
        <p:spPr>
          <a:xfrm>
            <a:off x="755353" y="3974281"/>
            <a:ext cx="74945" cy="150326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74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_x480828000">
            <a:extLst>
              <a:ext uri="{FF2B5EF4-FFF2-40B4-BE49-F238E27FC236}">
                <a16:creationId xmlns:a16="http://schemas.microsoft.com/office/drawing/2014/main" id="{23741F6B-6E2B-72FD-D030-487556E6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28" y="2297468"/>
            <a:ext cx="6686022" cy="40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9932656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배달앱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거래 관행 개선을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위해 필요한 정책 통계 자료를 보고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배달앱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수수료 문제를 해결 방법을 생각해봅시다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6353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배달앱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거래 관행 개선을 위한 통계 자료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7E70DF-7E14-11B8-33F4-10EB009B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B668AB-0802-7D21-C4EF-80D43B3CDFEC}"/>
              </a:ext>
            </a:extLst>
          </p:cNvPr>
          <p:cNvSpPr txBox="1"/>
          <p:nvPr/>
        </p:nvSpPr>
        <p:spPr>
          <a:xfrm>
            <a:off x="6693613" y="6222441"/>
            <a:ext cx="4803169" cy="63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http://www.kbiznews.co.kr/news/articleView.html?idxno=71812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8E631F-3E5B-C698-ECC7-E046F7F26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119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_x11458736" descr="EMB000028ac3e7a">
            <a:extLst>
              <a:ext uri="{FF2B5EF4-FFF2-40B4-BE49-F238E27FC236}">
                <a16:creationId xmlns:a16="http://schemas.microsoft.com/office/drawing/2014/main" id="{7B1DD986-2AAD-4C68-BFB0-AE1E33E2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528" y="2088256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65E8F-AEB0-49A1-B6E6-A79CD4C8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10BDB9-6DBF-4DBC-90C1-75BD0DD6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766327184" descr="EMB000035741920">
            <a:extLst>
              <a:ext uri="{FF2B5EF4-FFF2-40B4-BE49-F238E27FC236}">
                <a16:creationId xmlns:a16="http://schemas.microsoft.com/office/drawing/2014/main" id="{8A09B7CF-8FCD-4202-AA0C-43E4BFCD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2" y="822352"/>
            <a:ext cx="3878664" cy="55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437BAF5-0565-4D55-B83C-78D099B6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766327976" descr="EMB000035741921">
            <a:extLst>
              <a:ext uri="{FF2B5EF4-FFF2-40B4-BE49-F238E27FC236}">
                <a16:creationId xmlns:a16="http://schemas.microsoft.com/office/drawing/2014/main" id="{EA216533-BF41-4D0D-B3B3-C1013BF4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4" y="788949"/>
            <a:ext cx="3878663" cy="55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934823" y="734119"/>
            <a:ext cx="2393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디자인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4450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977</Words>
  <Application>Microsoft Office PowerPoint</Application>
  <PresentationFormat>와이드스크린</PresentationFormat>
  <Paragraphs>190</Paragraphs>
  <Slides>33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7" baseType="lpstr">
      <vt:lpstr>Wingdings</vt:lpstr>
      <vt:lpstr>나눔명조</vt:lpstr>
      <vt:lpstr>나눔스퀘어라운드 Light</vt:lpstr>
      <vt:lpstr>바탕</vt:lpstr>
      <vt:lpstr>나눔고딕</vt:lpstr>
      <vt:lpstr>나눔스퀘어_ac Light</vt:lpstr>
      <vt:lpstr>나눔스퀘어_ac Bold</vt:lpstr>
      <vt:lpstr>Arial</vt:lpstr>
      <vt:lpstr>나눔스퀘어라운드 Bold</vt:lpstr>
      <vt:lpstr>Calibri</vt:lpstr>
      <vt:lpstr>나눔스퀘어라운드 ExtraBold</vt:lpstr>
      <vt:lpstr>한양신명조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이 정원</cp:lastModifiedBy>
  <cp:revision>24</cp:revision>
  <dcterms:created xsi:type="dcterms:W3CDTF">2021-10-14T08:13:29Z</dcterms:created>
  <dcterms:modified xsi:type="dcterms:W3CDTF">2022-05-02T15:45:33Z</dcterms:modified>
</cp:coreProperties>
</file>