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6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user" initials="u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177"/>
    <p:restoredTop sz="83388" autoAdjust="0"/>
  </p:normalViewPr>
  <p:slideViewPr>
    <p:cSldViewPr snapToGrid="0">
      <p:cViewPr varScale="1">
        <p:scale>
          <a:sx n="100" d="100"/>
          <a:sy n="100" d="100"/>
        </p:scale>
        <p:origin x="312" y="1264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commentAuthors" Target="commentAuthors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B0BF5E4-EB99-C047-9ABA-17E6CDCF755A}" type="datetime1">
              <a:rPr kumimoji="1" lang="ko-Kore-KR" altLang="en-US"/>
              <a:pPr lvl="0">
                <a:defRPr/>
              </a:pPr>
              <a:t>2022-05-03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>
              <a:defRPr/>
            </a:pPr>
            <a:r>
              <a:rPr kumimoji="1" lang="ko-KR" altLang="en-US"/>
              <a:t>두 번째 수준</a:t>
            </a:r>
            <a:endParaRPr kumimoji="1" lang="ko-KR" altLang="en-US"/>
          </a:p>
          <a:p>
            <a:pPr lvl="2">
              <a:defRPr/>
            </a:pPr>
            <a:r>
              <a:rPr kumimoji="1" lang="ko-KR" altLang="en-US"/>
              <a:t>세 번째 수준</a:t>
            </a:r>
            <a:endParaRPr kumimoji="1" lang="ko-KR" altLang="en-US"/>
          </a:p>
          <a:p>
            <a:pPr lvl="3">
              <a:defRPr/>
            </a:pPr>
            <a:r>
              <a:rPr kumimoji="1" lang="ko-KR" altLang="en-US"/>
              <a:t>네 번째 수준</a:t>
            </a:r>
            <a:endParaRPr kumimoji="1" lang="ko-KR" altLang="en-US"/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94BFF269-645A-D849-B95A-44CE2EA3E55E}" type="slidenum">
              <a:rPr kumimoji="1" lang="ko-Kore-KR" altLang="en-US"/>
              <a:pPr lvl="0">
                <a:defRPr/>
              </a:pPr>
              <a:t>‹#›</a:t>
            </a:fld>
            <a:endParaRPr kumimoji="1" lang="ko-Kore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>팀별로 분산하여 기록할 주제를 정해봅니다</a:t>
            </a:r>
            <a:r>
              <a:rPr kumimoji="1" lang="en-US" altLang="ko-KR"/>
              <a:t>.</a:t>
            </a:r>
            <a:endParaRPr kumimoji="1"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10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11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12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13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ko-KR" altLang="en-US"/>
              <a:t>거래 장부 양식 복사 </a:t>
            </a:r>
            <a:r>
              <a:rPr kumimoji="1" lang="en-US" altLang="ko-KR"/>
              <a:t>URL</a:t>
            </a:r>
            <a:r>
              <a:rPr kumimoji="1" lang="ko-KR" altLang="en-US"/>
              <a:t> </a:t>
            </a:r>
            <a:r>
              <a:rPr kumimoji="1" lang="en-US" altLang="ko-KR"/>
              <a:t>:</a:t>
            </a:r>
            <a:r>
              <a:rPr kumimoji="1" lang="ko-KR" altLang="en-US"/>
              <a:t> </a:t>
            </a:r>
            <a:r>
              <a:rPr xmlns:mc="http://schemas.openxmlformats.org/markup-compatibility/2006" xmlns:hp="http://schemas.haansoft.com/office/presentation/8.0" 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https://docs.google.com/spreadsheets/d/1hrszsLRmhbKTcmiE9cHUdL58zuCQqJUZlNrDpLILe_g/copy</a:t>
            </a:r>
            <a:endParaRPr xmlns:mc="http://schemas.openxmlformats.org/markup-compatibility/2006" xmlns:hp="http://schemas.haansoft.com/office/presentation/8.0" lang="EN-US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양식은 변경하여 사용할 수 있습니다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endParaRPr xmlns:mc="http://schemas.openxmlformats.org/markup-compatibility/2006" xmlns:hp="http://schemas.haansoft.com/office/presentation/8.0" lang="en-US" altLang="ko-KR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14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*</a:t>
            </a:r>
            <a:r>
              <a:rPr xmlns:mc="http://schemas.openxmlformats.org/markup-compatibility/2006" xmlns:hp="http://schemas.haansoft.com/office/presentation/8.0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패들렛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(https://ko.padlet.com/)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Padlet 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만들기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캔버스 선택 </a:t>
            </a:r>
            <a:endParaRPr xmlns:mc="http://schemas.openxmlformats.org/markup-compatibility/2006" xmlns:hp="http://schemas.haansoft.com/office/presentation/8.0" lang="ko-KR" altLang="en-US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*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설정 톱니바퀴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반응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투표 선택</a:t>
            </a:r>
            <a:endParaRPr xmlns:mc="http://schemas.openxmlformats.org/markup-compatibility/2006" xmlns:hp="http://schemas.haansoft.com/office/presentation/8.0" lang="ko-KR" altLang="en-US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*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공유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프라이버스 변경 </a:t>
            </a:r>
            <a:r>
              <a:rPr xmlns:mc="http://schemas.openxmlformats.org/markup-compatibility/2006" xmlns:hp="http://schemas.haansoft.com/office/presentation/8.0" lang="en-US" altLang="ko-KR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-</a:t>
            </a:r>
            <a:r>
              <a:rPr xmlns:mc="http://schemas.openxmlformats.org/markup-compatibility/2006" xmlns:hp="http://schemas.haansoft.com/office/presentation/8.0" lang="ko-KR" altLang="en-US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공개 선택</a:t>
            </a:r>
            <a:endParaRPr xmlns:mc="http://schemas.openxmlformats.org/markup-compatibility/2006" xmlns:hp="http://schemas.haansoft.com/office/presentation/8.0" lang="ko-KR" altLang="en-US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15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>중앙 집중형 데이터의 단점을 어떻게 해결할 지 </a:t>
            </a:r>
            <a:r>
              <a:rPr kumimoji="1" lang="en-US" altLang="ko-KR"/>
              <a:t>CC</a:t>
            </a:r>
            <a:r>
              <a:rPr kumimoji="1" lang="ko-KR" altLang="en-US"/>
              <a:t> 플레이북</a:t>
            </a:r>
            <a:r>
              <a:rPr kumimoji="1" lang="en-US" altLang="ko-KR"/>
              <a:t>-’</a:t>
            </a:r>
            <a:r>
              <a:rPr kumimoji="1" lang="ko-KR" altLang="en-US"/>
              <a:t>해결책 요약</a:t>
            </a:r>
            <a:r>
              <a:rPr kumimoji="1" lang="en-US" altLang="ko-KR"/>
              <a:t>’,</a:t>
            </a:r>
            <a:r>
              <a:rPr kumimoji="1" lang="ko-KR" altLang="en-US"/>
              <a:t> </a:t>
            </a:r>
            <a:r>
              <a:rPr kumimoji="1" lang="en-US" altLang="ko-KR"/>
              <a:t>‘</a:t>
            </a:r>
            <a:r>
              <a:rPr kumimoji="1" lang="ko-KR" altLang="en-US"/>
              <a:t>해결책 찾기</a:t>
            </a:r>
            <a:r>
              <a:rPr kumimoji="1" lang="en-US" altLang="ko-KR"/>
              <a:t>’</a:t>
            </a:r>
            <a:r>
              <a:rPr kumimoji="1" lang="ko-KR" altLang="en-US"/>
              <a:t>에 정리해봅시다</a:t>
            </a:r>
            <a:r>
              <a:rPr kumimoji="1" lang="en-US" altLang="ko-KR"/>
              <a:t>.</a:t>
            </a:r>
            <a:endParaRPr kumimoji="1"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16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2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ore-KR" altLang="en-US"/>
              <a:t>구체적인</a:t>
            </a:r>
            <a:r>
              <a:rPr kumimoji="1" lang="ko-KR" altLang="en-US"/>
              <a:t> 학습 단계를 살펴보면 다음과 같습니다</a:t>
            </a:r>
            <a:r>
              <a:rPr kumimoji="1" lang="en-US" altLang="ko-KR"/>
              <a:t>.</a:t>
            </a:r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3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4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잼보드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https://jamboard.google.com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활용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5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en-US" altLang="ko-KR"/>
              <a:t>CC</a:t>
            </a:r>
            <a:r>
              <a:rPr kumimoji="1" lang="ko-KR" altLang="en-US"/>
              <a:t> 플레이북 </a:t>
            </a:r>
            <a:r>
              <a:rPr kumimoji="1" lang="en-US" altLang="ko-KR"/>
              <a:t>‘</a:t>
            </a:r>
            <a:r>
              <a:rPr kumimoji="1" lang="ko-KR" altLang="en-US"/>
              <a:t>문제이해하기</a:t>
            </a:r>
            <a:r>
              <a:rPr kumimoji="1" lang="en-US" altLang="ko-KR"/>
              <a:t>’,</a:t>
            </a:r>
            <a:r>
              <a:rPr kumimoji="1" lang="ko-KR" altLang="en-US"/>
              <a:t> </a:t>
            </a:r>
            <a:r>
              <a:rPr kumimoji="1" lang="en-US" altLang="ko-KR"/>
              <a:t>‘</a:t>
            </a:r>
            <a:r>
              <a:rPr kumimoji="1" lang="ko-KR" altLang="en-US"/>
              <a:t>문제 정의</a:t>
            </a:r>
            <a:r>
              <a:rPr kumimoji="1" lang="en-US" altLang="ko-KR"/>
              <a:t>’</a:t>
            </a:r>
            <a:r>
              <a:rPr kumimoji="1" lang="ko-KR" altLang="en-US"/>
              <a:t> 활용</a:t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6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픽사베이</a:t>
            </a:r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7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>중앙 집중형 데이터를 검색하고 </a:t>
            </a:r>
            <a:r>
              <a:rPr kumimoji="1" lang="en-US" altLang="ko-KR"/>
              <a:t>CC</a:t>
            </a:r>
            <a:r>
              <a:rPr kumimoji="1" lang="ko-KR" altLang="en-US"/>
              <a:t>디자인플레이북</a:t>
            </a:r>
            <a:r>
              <a:rPr kumimoji="1" lang="en-US" altLang="ko-KR"/>
              <a:t>-</a:t>
            </a:r>
            <a:r>
              <a:rPr kumimoji="1" lang="ko-KR" altLang="en-US"/>
              <a:t>이슈맵에 정리해봅시다</a:t>
            </a:r>
            <a:r>
              <a:rPr kumimoji="1" lang="en-US" altLang="ko-KR"/>
              <a:t>.</a:t>
            </a:r>
            <a:endParaRPr kumimoji="1"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8</a:t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>중앙 집중형 데이터의 단점을 어떻게 해결할 지 </a:t>
            </a:r>
            <a:r>
              <a:rPr kumimoji="1" lang="en-US" altLang="ko-KR"/>
              <a:t>CC</a:t>
            </a:r>
            <a:r>
              <a:rPr kumimoji="1" lang="ko-KR" altLang="en-US"/>
              <a:t> 플레이북</a:t>
            </a:r>
            <a:r>
              <a:rPr kumimoji="1" lang="en-US" altLang="ko-KR"/>
              <a:t>-’</a:t>
            </a:r>
            <a:r>
              <a:rPr kumimoji="1" lang="ko-KR" altLang="en-US"/>
              <a:t>해결책 요약</a:t>
            </a:r>
            <a:r>
              <a:rPr kumimoji="1" lang="en-US" altLang="ko-KR"/>
              <a:t>’,</a:t>
            </a:r>
            <a:r>
              <a:rPr kumimoji="1" lang="ko-KR" altLang="en-US"/>
              <a:t> </a:t>
            </a:r>
            <a:r>
              <a:rPr kumimoji="1" lang="en-US" altLang="ko-KR"/>
              <a:t>‘</a:t>
            </a:r>
            <a:r>
              <a:rPr kumimoji="1" lang="ko-KR" altLang="en-US"/>
              <a:t>해결책 찾기</a:t>
            </a:r>
            <a:r>
              <a:rPr kumimoji="1" lang="en-US" altLang="ko-KR"/>
              <a:t>’</a:t>
            </a:r>
            <a:r>
              <a:rPr kumimoji="1" lang="ko-KR" altLang="en-US"/>
              <a:t>에 정리해봅시다</a:t>
            </a:r>
            <a:r>
              <a:rPr kumimoji="1" lang="en-US" altLang="ko-KR"/>
              <a:t>.</a:t>
            </a:r>
            <a:endParaRPr kumimoji="1"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94BFF269-645A-D849-B95A-44CE2EA3E55E}" type="slidenum">
              <a:rPr kumimoji="1" lang="en-US" altLang="en-US"/>
              <a:pPr lvl="0">
                <a:defRPr/>
              </a:pPr>
              <a:t>9</a:t>
            </a:fld>
            <a:endParaRPr kumimoji="1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microsoft.com/office/2007/relationships/hdphoto" Target="../embeddings/oleObject1.wdp"  /><Relationship Id="rId4" Type="http://schemas.openxmlformats.org/officeDocument/2006/relationships/image" Target="../media/image2.png"  /><Relationship Id="rId5" Type="http://schemas.openxmlformats.org/officeDocument/2006/relationships/image" Target="../media/image5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BC1191-894B-499A-B8BC-8F7DC0E8E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303767-9CB5-4AC2-A843-BA0C9E05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C23EF8-D35C-4914-862B-8F4AB13E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78-3779-4476-A261-CCFF7128A1F5}" type="datetimeFigureOut">
              <a:rPr lang="ko-KR" altLang="en-US" smtClean="0"/>
              <a:t>2022. 4. 21.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3F84F6-9A74-4305-8021-CD6A1130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806670-4CB3-495A-B5D2-F0A89AE5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13F6-9D5C-4857-B485-B6081B5D6B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57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3902D-C952-4F1A-81E2-DEF30E70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EC5FE-FEC5-4FFD-9B5D-3E0E8187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0353B3-4700-4342-9F6B-C2059328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78-3779-4476-A261-CCFF7128A1F5}" type="datetimeFigureOut">
              <a:rPr lang="ko-KR" altLang="en-US" smtClean="0"/>
              <a:t>2022. 4. 21.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5DB1AD-B456-464D-9E74-C6B2AB9E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365F29-CF99-41B5-98BF-31A5EED4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13F6-9D5C-4857-B485-B6081B5D6BB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80FF49-AB85-4838-A022-4ED69D486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2" t="42500" r="39704" b="42592"/>
          <a:stretch/>
        </p:blipFill>
        <p:spPr>
          <a:xfrm>
            <a:off x="11120696" y="6409076"/>
            <a:ext cx="301624" cy="3093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17E190-796F-497D-B80F-E0D4ECB7D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6852" r="4084" b="28703"/>
          <a:stretch/>
        </p:blipFill>
        <p:spPr>
          <a:xfrm>
            <a:off x="11533589" y="6409076"/>
            <a:ext cx="453397" cy="290174"/>
          </a:xfrm>
          <a:prstGeom prst="rect">
            <a:avLst/>
          </a:prstGeom>
        </p:spPr>
      </p:pic>
      <p:pic>
        <p:nvPicPr>
          <p:cNvPr id="9" name="Picture 2" descr="http://creative.re.kr/wp-content/uploads/2021/08/ginuecenter.png">
            <a:extLst>
              <a:ext uri="{FF2B5EF4-FFF2-40B4-BE49-F238E27FC236}">
                <a16:creationId xmlns:a16="http://schemas.microsoft.com/office/drawing/2014/main" id="{EB332C24-CA46-4973-9586-ED184471F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81" y="225510"/>
            <a:ext cx="991505" cy="2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DFA688-071E-471B-8563-E93472A3D945}"/>
              </a:ext>
            </a:extLst>
          </p:cNvPr>
          <p:cNvSpPr/>
          <p:nvPr userDrawn="1"/>
        </p:nvSpPr>
        <p:spPr>
          <a:xfrm>
            <a:off x="9474200" y="6032500"/>
            <a:ext cx="2717800" cy="8255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07EC00B-9691-401E-B0EF-A2A9A3B8CFF6}"/>
              </a:ext>
            </a:extLst>
          </p:cNvPr>
          <p:cNvGrpSpPr/>
          <p:nvPr userDrawn="1"/>
        </p:nvGrpSpPr>
        <p:grpSpPr>
          <a:xfrm>
            <a:off x="-1204317" y="-2009752"/>
            <a:ext cx="3650013" cy="4019503"/>
            <a:chOff x="5035953" y="1139401"/>
            <a:chExt cx="4748918" cy="5229649"/>
          </a:xfrm>
        </p:grpSpPr>
        <p:sp>
          <p:nvSpPr>
            <p:cNvPr id="14" name="직사각형 10">
              <a:extLst>
                <a:ext uri="{FF2B5EF4-FFF2-40B4-BE49-F238E27FC236}">
                  <a16:creationId xmlns:a16="http://schemas.microsoft.com/office/drawing/2014/main" id="{D882CE8D-254F-47B5-A2FE-E9070010796A}"/>
                </a:ext>
              </a:extLst>
            </p:cNvPr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32EAAB0F-2DDB-444A-BC83-2A177A660FA6}"/>
                </a:ext>
              </a:extLst>
            </p:cNvPr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E5BF5051-C0BD-45B3-9DAE-889A2865ECAF}"/>
                </a:ext>
              </a:extLst>
            </p:cNvPr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64B0DBD-E7A5-4261-8662-8447D83F15AF}"/>
                </a:ext>
              </a:extLst>
            </p:cNvPr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타원 17">
            <a:extLst>
              <a:ext uri="{FF2B5EF4-FFF2-40B4-BE49-F238E27FC236}">
                <a16:creationId xmlns:a16="http://schemas.microsoft.com/office/drawing/2014/main" id="{64D8AF46-03E4-4405-ABB4-995914277A56}"/>
              </a:ext>
            </a:extLst>
          </p:cNvPr>
          <p:cNvSpPr/>
          <p:nvPr userDrawn="1"/>
        </p:nvSpPr>
        <p:spPr>
          <a:xfrm>
            <a:off x="10708432" y="654106"/>
            <a:ext cx="600328" cy="600328"/>
          </a:xfrm>
          <a:prstGeom prst="ellipse">
            <a:avLst/>
          </a:prstGeom>
          <a:solidFill>
            <a:srgbClr val="FEC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72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3902D-C952-4F1A-81E2-DEF30E70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EC5FE-FEC5-4FFD-9B5D-3E0E8187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0353B3-4700-4342-9F6B-C2059328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78-3779-4476-A261-CCFF7128A1F5}" type="datetimeFigureOut">
              <a:rPr lang="ko-KR" altLang="en-US" smtClean="0"/>
              <a:t>2022. 4. 21.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5DB1AD-B456-464D-9E74-C6B2AB9E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365F29-CF99-41B5-98BF-31A5EED4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13F6-9D5C-4857-B485-B6081B5D6BB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80FF49-AB85-4838-A022-4ED69D486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2" t="42500" r="39704" b="42592"/>
          <a:stretch/>
        </p:blipFill>
        <p:spPr>
          <a:xfrm>
            <a:off x="11120696" y="6409076"/>
            <a:ext cx="301624" cy="3093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17E190-796F-497D-B80F-E0D4ECB7D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6852" r="4084" b="28703"/>
          <a:stretch/>
        </p:blipFill>
        <p:spPr>
          <a:xfrm>
            <a:off x="11533589" y="6409076"/>
            <a:ext cx="453397" cy="290174"/>
          </a:xfrm>
          <a:prstGeom prst="rect">
            <a:avLst/>
          </a:prstGeom>
        </p:spPr>
      </p:pic>
      <p:pic>
        <p:nvPicPr>
          <p:cNvPr id="9" name="Picture 2" descr="http://creative.re.kr/wp-content/uploads/2021/08/ginuecenter.png">
            <a:extLst>
              <a:ext uri="{FF2B5EF4-FFF2-40B4-BE49-F238E27FC236}">
                <a16:creationId xmlns:a16="http://schemas.microsoft.com/office/drawing/2014/main" id="{EB332C24-CA46-4973-9586-ED184471F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81" y="225510"/>
            <a:ext cx="991505" cy="2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DFA688-071E-471B-8563-E93472A3D945}"/>
              </a:ext>
            </a:extLst>
          </p:cNvPr>
          <p:cNvSpPr/>
          <p:nvPr userDrawn="1"/>
        </p:nvSpPr>
        <p:spPr>
          <a:xfrm>
            <a:off x="9474200" y="6032500"/>
            <a:ext cx="2717800" cy="8255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07EC00B-9691-401E-B0EF-A2A9A3B8CFF6}"/>
              </a:ext>
            </a:extLst>
          </p:cNvPr>
          <p:cNvGrpSpPr/>
          <p:nvPr userDrawn="1"/>
        </p:nvGrpSpPr>
        <p:grpSpPr>
          <a:xfrm>
            <a:off x="-1204317" y="-2009752"/>
            <a:ext cx="3650013" cy="4019503"/>
            <a:chOff x="5035953" y="1139401"/>
            <a:chExt cx="4748918" cy="5229649"/>
          </a:xfrm>
        </p:grpSpPr>
        <p:sp>
          <p:nvSpPr>
            <p:cNvPr id="14" name="직사각형 10">
              <a:extLst>
                <a:ext uri="{FF2B5EF4-FFF2-40B4-BE49-F238E27FC236}">
                  <a16:creationId xmlns:a16="http://schemas.microsoft.com/office/drawing/2014/main" id="{D882CE8D-254F-47B5-A2FE-E9070010796A}"/>
                </a:ext>
              </a:extLst>
            </p:cNvPr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32EAAB0F-2DDB-444A-BC83-2A177A660FA6}"/>
                </a:ext>
              </a:extLst>
            </p:cNvPr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E5BF5051-C0BD-45B3-9DAE-889A2865ECAF}"/>
                </a:ext>
              </a:extLst>
            </p:cNvPr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64B0DBD-E7A5-4261-8662-8447D83F15AF}"/>
                </a:ext>
              </a:extLst>
            </p:cNvPr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타원 19">
            <a:extLst>
              <a:ext uri="{FF2B5EF4-FFF2-40B4-BE49-F238E27FC236}">
                <a16:creationId xmlns:a16="http://schemas.microsoft.com/office/drawing/2014/main" id="{6695CC67-9853-4B40-8F65-39622294F6CD}"/>
              </a:ext>
            </a:extLst>
          </p:cNvPr>
          <p:cNvSpPr/>
          <p:nvPr userDrawn="1"/>
        </p:nvSpPr>
        <p:spPr>
          <a:xfrm>
            <a:off x="7593518" y="714241"/>
            <a:ext cx="1327641" cy="1327641"/>
          </a:xfrm>
          <a:prstGeom prst="ellipse">
            <a:avLst/>
          </a:prstGeom>
          <a:solidFill>
            <a:srgbClr val="FECF9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47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280FF49-AB85-4838-A022-4ED69D486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0" b="55879" l="41227" r="59002">
                        <a14:foregroundMark x1="42087" y1="49455" x2="41284" y2="49778"/>
                        <a14:foregroundMark x1="45814" y1="55636" x2="59002" y2="47515"/>
                        <a14:foregroundMark x1="54300" y1="54384" x2="47477" y2="54828"/>
                        <a14:foregroundMark x1="47477" y1="55071" x2="53326" y2="54707"/>
                        <a14:foregroundMark x1="52179" y1="51636" x2="50229" y2="46020"/>
                        <a14:foregroundMark x1="52523" y1="49212" x2="46502" y2="51636"/>
                        <a14:foregroundMark x1="52179" y1="51394" x2="51376" y2="50384"/>
                        <a14:foregroundMark x1="53670" y1="49778" x2="54128" y2="48202"/>
                        <a14:foregroundMark x1="54472" y1="48081" x2="46961" y2="49333"/>
                        <a14:foregroundMark x1="51204" y1="50586" x2="44839" y2="48768"/>
                        <a14:foregroundMark x1="51376" y1="50020" x2="46961" y2="53818"/>
                        <a14:foregroundMark x1="47305" y1="54626" x2="54472" y2="54949"/>
                        <a14:foregroundMark x1="52695" y1="55758" x2="48108" y2="55515"/>
                        <a14:foregroundMark x1="48280" y1="55434" x2="46502" y2="50465"/>
                        <a14:foregroundMark x1="49885" y1="52323" x2="50229" y2="52202"/>
                        <a14:foregroundMark x1="53670" y1="52323" x2="51548" y2="48283"/>
                        <a14:foregroundMark x1="49885" y1="45657" x2="50917" y2="49455"/>
                        <a14:foregroundMark x1="49427" y1="53253" x2="47821" y2="51636"/>
                        <a14:foregroundMark x1="52695" y1="46909" x2="50917" y2="5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2" t="42500" r="39704" b="42592"/>
          <a:stretch/>
        </p:blipFill>
        <p:spPr>
          <a:xfrm>
            <a:off x="11120696" y="6409076"/>
            <a:ext cx="301624" cy="3093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17E190-796F-497D-B80F-E0D4ECB7D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6852" r="4084" b="28703"/>
          <a:stretch/>
        </p:blipFill>
        <p:spPr>
          <a:xfrm>
            <a:off x="11533589" y="6409076"/>
            <a:ext cx="453397" cy="290174"/>
          </a:xfrm>
          <a:prstGeom prst="rect">
            <a:avLst/>
          </a:prstGeom>
        </p:spPr>
      </p:pic>
      <p:pic>
        <p:nvPicPr>
          <p:cNvPr id="9" name="Picture 2" descr="http://creative.re.kr/wp-content/uploads/2021/08/ginuecenter.png">
            <a:extLst>
              <a:ext uri="{FF2B5EF4-FFF2-40B4-BE49-F238E27FC236}">
                <a16:creationId xmlns:a16="http://schemas.microsoft.com/office/drawing/2014/main" id="{EB332C24-CA46-4973-9586-ED184471F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481" y="225510"/>
            <a:ext cx="991505" cy="2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307EC00B-9691-401E-B0EF-A2A9A3B8CFF6}"/>
              </a:ext>
            </a:extLst>
          </p:cNvPr>
          <p:cNvGrpSpPr/>
          <p:nvPr userDrawn="1"/>
        </p:nvGrpSpPr>
        <p:grpSpPr>
          <a:xfrm>
            <a:off x="-1204317" y="-2009752"/>
            <a:ext cx="3650013" cy="4019503"/>
            <a:chOff x="5035953" y="1139401"/>
            <a:chExt cx="4748918" cy="5229649"/>
          </a:xfrm>
        </p:grpSpPr>
        <p:sp>
          <p:nvSpPr>
            <p:cNvPr id="14" name="직사각형 10">
              <a:extLst>
                <a:ext uri="{FF2B5EF4-FFF2-40B4-BE49-F238E27FC236}">
                  <a16:creationId xmlns:a16="http://schemas.microsoft.com/office/drawing/2014/main" id="{D882CE8D-254F-47B5-A2FE-E9070010796A}"/>
                </a:ext>
              </a:extLst>
            </p:cNvPr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32EAAB0F-2DDB-444A-BC83-2A177A660FA6}"/>
                </a:ext>
              </a:extLst>
            </p:cNvPr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E5BF5051-C0BD-45B3-9DAE-889A2865ECAF}"/>
                </a:ext>
              </a:extLst>
            </p:cNvPr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364B0DBD-E7A5-4261-8662-8447D83F15AF}"/>
                </a:ext>
              </a:extLst>
            </p:cNvPr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85349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88D064-A5B3-4B8B-9278-8B40DE2E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E550A-4B8D-46FC-995E-7037DD488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8515A1-9CA4-4E11-B60E-29AC42928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C078-3779-4476-A261-CCFF7128A1F5}" type="datetimeFigureOut">
              <a:rPr lang="ko-KR" altLang="en-US" smtClean="0"/>
              <a:t>2022. 4. 21.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658823-5956-4066-A690-71ED3E777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63ADD3-67EB-4443-B4CB-CC88D6F05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13F6-9D5C-4857-B485-B6081B5D6B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2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pct90">
          <a:fgClr>
            <a:srgbClr val="0d6aba"/>
          </a:fgClr>
          <a:bgClr>
            <a:schemeClr val="accent1">
              <a:lumMod val="75000"/>
            </a:schemeClr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991224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 rot="0">
            <a:off x="-886817" y="-667153"/>
            <a:ext cx="3650013" cy="4019503"/>
            <a:chOff x="5035953" y="1139401"/>
            <a:chExt cx="4748918" cy="5229649"/>
          </a:xfrm>
        </p:grpSpPr>
        <p:sp>
          <p:nvSpPr>
            <p:cNvPr id="17" name="직사각형 10"/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4988c3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직사각형 10"/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6998cd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직사각형 10"/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9670" t="42500" r="39700" b="42590"/>
          <a:stretch>
            <a:fillRect/>
          </a:stretch>
        </p:blipFill>
        <p:spPr>
          <a:xfrm>
            <a:off x="10295195" y="6161193"/>
            <a:ext cx="528045" cy="5414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8920" t="26850" r="4080" b="28700"/>
          <a:stretch>
            <a:fillRect/>
          </a:stretch>
        </p:blipFill>
        <p:spPr>
          <a:xfrm>
            <a:off x="10983860" y="6191250"/>
            <a:ext cx="793750" cy="508000"/>
          </a:xfrm>
          <a:prstGeom prst="rect">
            <a:avLst/>
          </a:prstGeom>
        </p:spPr>
      </p:pic>
      <p:pic>
        <p:nvPicPr>
          <p:cNvPr id="1026" name="Picture 2" descr="http://creative.re.kr/wp-content/uploads/2021/08/ginuecenter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24820" y="6162675"/>
            <a:ext cx="1735802" cy="482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78648" y="4111198"/>
            <a:ext cx="3834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pc="6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/>
                <a:ea typeface="나눔고딕"/>
              </a:rPr>
              <a:t>아이디어 생성을 위한 수업</a:t>
            </a:r>
            <a:endParaRPr lang="ko-KR" altLang="en-US" spc="6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105400" y="-867201"/>
            <a:ext cx="1981200" cy="19812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5286375" y="199599"/>
            <a:ext cx="1619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/>
                <a:ea typeface="나눔스퀘어라운드 Bold"/>
              </a:rPr>
              <a:t>CCI</a:t>
            </a:r>
            <a:b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/>
                <a:ea typeface="나눔스퀘어라운드 Bold"/>
              </a:rPr>
            </a:b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/>
                <a:ea typeface="나눔스퀘어라운드 Bold"/>
              </a:rPr>
              <a:t>프로그램</a:t>
            </a:r>
            <a:endParaRPr lang="ko-KR" altLang="en-US" sz="2000" spc="-150">
              <a:solidFill>
                <a:schemeClr val="bg1"/>
              </a:solidFill>
              <a:latin typeface="나눔스퀘어라운드 Bold"/>
              <a:ea typeface="나눔스퀘어라운드 Bold"/>
            </a:endParaRPr>
          </a:p>
        </p:txBody>
      </p:sp>
      <p:grpSp>
        <p:nvGrpSpPr>
          <p:cNvPr id="25" name="그룹 24"/>
          <p:cNvGrpSpPr/>
          <p:nvPr/>
        </p:nvGrpSpPr>
        <p:grpSpPr>
          <a:xfrm rot="0">
            <a:off x="11196789" y="1656163"/>
            <a:ext cx="3650013" cy="4019503"/>
            <a:chOff x="5035953" y="1139401"/>
            <a:chExt cx="4748918" cy="5229649"/>
          </a:xfrm>
        </p:grpSpPr>
        <p:sp>
          <p:nvSpPr>
            <p:cNvPr id="26" name="직사각형 10"/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4988c3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직사각형 10"/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6998cd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직사각형 10"/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0" name="타원 29"/>
          <p:cNvSpPr/>
          <p:nvPr/>
        </p:nvSpPr>
        <p:spPr>
          <a:xfrm>
            <a:off x="8901850" y="2081456"/>
            <a:ext cx="1112777" cy="1112778"/>
          </a:xfrm>
          <a:prstGeom prst="ellipse">
            <a:avLst/>
          </a:prstGeom>
          <a:solidFill>
            <a:srgbClr val="86a9d6">
              <a:alpha val="50000"/>
            </a:srgbClr>
          </a:solidFill>
          <a:ln>
            <a:solidFill>
              <a:srgbClr val="0d6ab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65910" y="2341262"/>
            <a:ext cx="9098280" cy="9048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54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나눔스퀘어라운드 ExtraBold"/>
                <a:ea typeface="나눔스퀘어라운드 ExtraBold"/>
              </a:rPr>
              <a:t>데이터 신뢰를 높이는 분산원장</a:t>
            </a:r>
            <a:endParaRPr lang="ko-KR" altLang="en-US" sz="54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나눔스퀘어라운드 ExtraBold"/>
              <a:ea typeface="나눔스퀘어라운드 Extra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7010" y="6267463"/>
            <a:ext cx="717980" cy="33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6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중학교</a:t>
            </a:r>
            <a:endParaRPr lang="ko-KR" altLang="en-US" sz="16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latin typeface="나눔스퀘어라운드 ExtraBold"/>
              <a:ea typeface="나눔스퀘어라운드 ExtraBold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9550885" y="2207697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10179036" y="2216068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8903304" y="2231847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8279770" y="2206290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9982200" y="-800328"/>
            <a:ext cx="667657" cy="5225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0708432" y="-800328"/>
            <a:ext cx="667657" cy="522515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1442831" y="-800328"/>
            <a:ext cx="667657" cy="522515"/>
          </a:xfrm>
          <a:prstGeom prst="rect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32122" y="2944443"/>
            <a:ext cx="3272393" cy="739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어떤 대상 둘 사이의 거래 내용을 기록할 수 있습니다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322" y="813086"/>
            <a:ext cx="7695099" cy="1070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분산하여 기록할 데이터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에는 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  <a:p>
            <a:pPr lvl="0"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어떤 것들이 있을까요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9933" y="4418980"/>
            <a:ext cx="3400498" cy="74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어떤 물품을 대여하고 반납하는 내용을 기록할 수 있습니다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703857" y="2476384"/>
            <a:ext cx="473521" cy="473521"/>
          </a:xfrm>
          <a:prstGeom prst="ellipse">
            <a:avLst/>
          </a:prstGeom>
          <a:solidFill>
            <a:srgbClr val="fecf9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5192231" y="3985355"/>
            <a:ext cx="432870" cy="432870"/>
          </a:xfrm>
          <a:prstGeom prst="ellipse">
            <a:avLst/>
          </a:prstGeom>
          <a:solidFill>
            <a:srgbClr val="fecf9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rot="0">
            <a:off x="1790830" y="2612669"/>
            <a:ext cx="1091434" cy="366751"/>
            <a:chOff x="1153780" y="2590057"/>
            <a:chExt cx="1091434" cy="366751"/>
          </a:xfrm>
        </p:grpSpPr>
        <p:sp>
          <p:nvSpPr>
            <p:cNvPr id="46" name="TextBox 45"/>
            <p:cNvSpPr txBox="1"/>
            <p:nvPr/>
          </p:nvSpPr>
          <p:spPr>
            <a:xfrm>
              <a:off x="1244266" y="2590057"/>
              <a:ext cx="1000948" cy="366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거래기록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53780" y="2696063"/>
              <a:ext cx="74945" cy="156676"/>
            </a:xfrm>
            <a:prstGeom prst="rect">
              <a:avLst/>
            </a:prstGeom>
            <a:solidFill>
              <a:srgbClr val="f1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 rot="0">
            <a:off x="3794392" y="4141290"/>
            <a:ext cx="1541149" cy="359775"/>
            <a:chOff x="1153780" y="2590059"/>
            <a:chExt cx="1541149" cy="359775"/>
          </a:xfrm>
        </p:grpSpPr>
        <p:sp>
          <p:nvSpPr>
            <p:cNvPr id="52" name="TextBox 51"/>
            <p:cNvSpPr txBox="1"/>
            <p:nvPr/>
          </p:nvSpPr>
          <p:spPr>
            <a:xfrm>
              <a:off x="1244265" y="2590059"/>
              <a:ext cx="1454837" cy="362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물품보관 기록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53780" y="2699238"/>
              <a:ext cx="74945" cy="150326"/>
            </a:xfrm>
            <a:prstGeom prst="rect">
              <a:avLst/>
            </a:prstGeom>
            <a:solidFill>
              <a:srgbClr val="f1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57150" y="6488668"/>
            <a:ext cx="386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대한민국 정책 브리핑</a:t>
            </a:r>
            <a:endParaRPr kumimoji="1" lang="ko-Kore-KR" altLang="en-US"/>
          </a:p>
        </p:txBody>
      </p:sp>
      <p:sp>
        <p:nvSpPr>
          <p:cNvPr id="54" name="TextBox 46"/>
          <p:cNvSpPr txBox="1"/>
          <p:nvPr/>
        </p:nvSpPr>
        <p:spPr>
          <a:xfrm>
            <a:off x="6520703" y="3059345"/>
            <a:ext cx="3400498" cy="7392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14400"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많은 사람들의 스케줄을 관리하여 기록할 수 있습니다</a:t>
            </a:r>
            <a:r>
              <a:rPr lang="en-US" altLang="ko-KR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55" name="타원 49"/>
          <p:cNvSpPr/>
          <p:nvPr/>
        </p:nvSpPr>
        <p:spPr>
          <a:xfrm>
            <a:off x="8063001" y="2625719"/>
            <a:ext cx="432870" cy="432870"/>
          </a:xfrm>
          <a:prstGeom prst="ellipse">
            <a:avLst/>
          </a:prstGeom>
          <a:solidFill>
            <a:srgbClr val="fecf9c">
              <a:alpha val="2784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56" name="그룹 50"/>
          <p:cNvGrpSpPr/>
          <p:nvPr/>
        </p:nvGrpSpPr>
        <p:grpSpPr>
          <a:xfrm rot="0">
            <a:off x="6665162" y="2781655"/>
            <a:ext cx="1332028" cy="359775"/>
            <a:chOff x="1153780" y="2590059"/>
            <a:chExt cx="1332028" cy="359775"/>
          </a:xfrm>
        </p:grpSpPr>
        <p:sp>
          <p:nvSpPr>
            <p:cNvPr id="57" name="TextBox 51"/>
            <p:cNvSpPr txBox="1"/>
            <p:nvPr/>
          </p:nvSpPr>
          <p:spPr>
            <a:xfrm>
              <a:off x="1244266" y="2590059"/>
              <a:ext cx="1241542" cy="359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lvl="0" defTabSz="914400">
                <a:buClr>
                  <a:srgbClr val="f18101"/>
                </a:buClr>
                <a:buNone/>
                <a:defRPr/>
              </a:pPr>
              <a:r>
                <a:rPr lang="ko-KR" altLang="en-US" spc="-150">
                  <a:ln w="9525" cap="flat" cmpd="sng" algn="ctr">
                    <a:solidFill>
                      <a:srgbClr val="0d6aba">
                        <a:alpha val="0"/>
                      </a:srgbClr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스케줄 관리</a:t>
              </a:r>
              <a:endPara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8" name="직사각형 52"/>
            <p:cNvSpPr/>
            <p:nvPr/>
          </p:nvSpPr>
          <p:spPr>
            <a:xfrm>
              <a:off x="1153780" y="2699238"/>
              <a:ext cx="74945" cy="150326"/>
            </a:xfrm>
            <a:prstGeom prst="rect">
              <a:avLst/>
            </a:prstGeom>
            <a:solidFill>
              <a:srgbClr val="f18101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  <p:sp>
        <p:nvSpPr>
          <p:cNvPr id="59" name="TextBox 46"/>
          <p:cNvSpPr txBox="1"/>
          <p:nvPr/>
        </p:nvSpPr>
        <p:spPr>
          <a:xfrm>
            <a:off x="8128608" y="4356885"/>
            <a:ext cx="3400498" cy="7466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14400"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미술</a:t>
            </a:r>
            <a:r>
              <a:rPr lang="en-US" altLang="ko-KR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,</a:t>
            </a:r>
            <a:r>
              <a: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음악 등 다양한 창작물을 만든 이를 기록할 수 있습니다</a:t>
            </a:r>
            <a:r>
              <a:rPr lang="en-US" altLang="ko-KR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r>
              <a: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</a:t>
            </a:r>
            <a:endParaRPr lang="ko-KR" altLang="en-US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60" name="타원 49"/>
          <p:cNvSpPr/>
          <p:nvPr/>
        </p:nvSpPr>
        <p:spPr>
          <a:xfrm>
            <a:off x="9670906" y="3923260"/>
            <a:ext cx="432870" cy="432870"/>
          </a:xfrm>
          <a:prstGeom prst="ellipse">
            <a:avLst/>
          </a:prstGeom>
          <a:solidFill>
            <a:srgbClr val="fecf9c">
              <a:alpha val="2784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61" name="그룹 50"/>
          <p:cNvGrpSpPr/>
          <p:nvPr/>
        </p:nvGrpSpPr>
        <p:grpSpPr>
          <a:xfrm rot="0">
            <a:off x="8273066" y="4079195"/>
            <a:ext cx="1333848" cy="367075"/>
            <a:chOff x="1153780" y="2590059"/>
            <a:chExt cx="1333848" cy="367075"/>
          </a:xfrm>
        </p:grpSpPr>
        <p:sp>
          <p:nvSpPr>
            <p:cNvPr id="62" name="TextBox 51"/>
            <p:cNvSpPr txBox="1"/>
            <p:nvPr/>
          </p:nvSpPr>
          <p:spPr>
            <a:xfrm>
              <a:off x="1244263" y="2590059"/>
              <a:ext cx="1243365" cy="367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lvl="0" defTabSz="914400">
                <a:buClr>
                  <a:srgbClr val="f18101"/>
                </a:buClr>
                <a:buNone/>
                <a:defRPr/>
              </a:pPr>
              <a:r>
                <a:rPr lang="ko-KR" altLang="en-US" spc="-150">
                  <a:ln w="9525" cap="flat" cmpd="sng" algn="ctr">
                    <a:solidFill>
                      <a:srgbClr val="0d6aba">
                        <a:alpha val="0"/>
                      </a:srgbClr>
                    </a:solidFill>
                    <a:prstDash val="solid"/>
                    <a:round/>
                    <a:headEnd w="med" len="med"/>
                    <a:tailEnd w="med" len="med"/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창작물 기록</a:t>
              </a:r>
              <a:endParaRPr lang="ko-KR" altLang="en-US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63" name="직사각형 52"/>
            <p:cNvSpPr/>
            <p:nvPr/>
          </p:nvSpPr>
          <p:spPr>
            <a:xfrm>
              <a:off x="1153780" y="2699238"/>
              <a:ext cx="74945" cy="150326"/>
            </a:xfrm>
            <a:prstGeom prst="rect">
              <a:avLst/>
            </a:prstGeom>
            <a:solidFill>
              <a:srgbClr val="f18101">
                <a:alpha val="100000"/>
              </a:srgbClr>
            </a:solidFill>
            <a:ln w="12700" cap="flat" cmpd="sng" algn="ctr">
              <a:noFill/>
              <a:prstDash val="solid"/>
              <a:miter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8119" y="736721"/>
            <a:ext cx="5340895" cy="575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역할을 나누어 함께 해결해보기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0226" y="2563728"/>
            <a:ext cx="5280672" cy="228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새로운 거래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(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데이터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)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를 거래 장부에 기록합니다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업데이트된 데이터를 패들렛에 업로드 합니다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업로드에 대한 일정의 보상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(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가상화폐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)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가 주어질 수 있습니다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62650" y="2247900"/>
            <a:ext cx="5170042" cy="143695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09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663539" y="2097638"/>
            <a:ext cx="6337874" cy="4225249"/>
          </a:xfrm>
          <a:prstGeom prst="rect">
            <a:avLst/>
          </a:prstGeom>
        </p:spPr>
      </p:pic>
      <p:sp>
        <p:nvSpPr>
          <p:cNvPr id="4100" name=""/>
          <p:cNvSpPr txBox="1"/>
          <p:nvPr/>
        </p:nvSpPr>
        <p:spPr>
          <a:xfrm>
            <a:off x="5937607" y="1592375"/>
            <a:ext cx="6096000" cy="5695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latin typeface="나눔스퀘어라운드 ExtraBold"/>
                <a:ea typeface="나눔스퀘어라운드 ExtraBold"/>
              </a:rPr>
              <a:t>① 데이터 기록자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101" name=""/>
          <p:cNvSpPr txBox="1"/>
          <p:nvPr/>
        </p:nvSpPr>
        <p:spPr>
          <a:xfrm>
            <a:off x="-1" y="6497955"/>
            <a:ext cx="2574961" cy="36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픽사베이</a:t>
            </a:r>
            <a:endParaRPr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27082" y="1606173"/>
            <a:ext cx="6515698" cy="4435425"/>
          </a:xfrm>
          <a:prstGeom prst="rect">
            <a:avLst/>
          </a:prstGeom>
        </p:spPr>
      </p:pic>
      <p:sp>
        <p:nvSpPr>
          <p:cNvPr id="4104" name=""/>
          <p:cNvSpPr/>
          <p:nvPr/>
        </p:nvSpPr>
        <p:spPr>
          <a:xfrm>
            <a:off x="11720032" y="784101"/>
            <a:ext cx="995309" cy="55280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4103" name=""/>
          <p:cNvSpPr/>
          <p:nvPr/>
        </p:nvSpPr>
        <p:spPr>
          <a:xfrm>
            <a:off x="5742825" y="313202"/>
            <a:ext cx="2402655" cy="6544798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828119" y="736721"/>
            <a:ext cx="5340895" cy="575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역할을 나누어 함께 해결해보기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534" y="2670751"/>
            <a:ext cx="5762273" cy="228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새로운 거래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(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데이터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)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를 검증합니다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여러 데이터들 중에서 먼저 올라온 데이터를 선별하고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,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 데이터가 진위를 가립니다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여러 데이터 중 진짜라고 여겨지는 데이터에 투표합니다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25958" y="2354923"/>
            <a:ext cx="5170042" cy="143695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00" name=""/>
          <p:cNvSpPr txBox="1"/>
          <p:nvPr/>
        </p:nvSpPr>
        <p:spPr>
          <a:xfrm>
            <a:off x="900915" y="1699398"/>
            <a:ext cx="6096000" cy="57517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latin typeface="나눔스퀘어라운드 ExtraBold"/>
                <a:ea typeface="나눔스퀘어라운드 ExtraBold"/>
              </a:rPr>
              <a:t>② 데이터 검증인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101" name=""/>
          <p:cNvSpPr txBox="1"/>
          <p:nvPr/>
        </p:nvSpPr>
        <p:spPr>
          <a:xfrm>
            <a:off x="-1" y="6497955"/>
            <a:ext cx="2574961" cy="36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픽사베이</a:t>
            </a:r>
            <a:endParaRPr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691471" y="1418047"/>
            <a:ext cx="6210159" cy="4439293"/>
          </a:xfrm>
          <a:prstGeom prst="rect">
            <a:avLst/>
          </a:prstGeom>
        </p:spPr>
      </p:pic>
      <p:sp>
        <p:nvSpPr>
          <p:cNvPr id="4104" name=""/>
          <p:cNvSpPr/>
          <p:nvPr/>
        </p:nvSpPr>
        <p:spPr>
          <a:xfrm flipH="1">
            <a:off x="4335478" y="313202"/>
            <a:ext cx="1953161" cy="6544798"/>
          </a:xfrm>
          <a:prstGeom prst="parallelogram">
            <a:avLst>
              <a:gd name="adj" fmla="val 25000"/>
            </a:avLst>
          </a:prstGeom>
          <a:solidFill>
            <a:srgbClr val="fffff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8119" y="736721"/>
            <a:ext cx="5340895" cy="5758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역할을 나누어 함께 해결해보기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0226" y="2563728"/>
            <a:ext cx="5280672" cy="117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여러 거래를 발생시킵니다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거래 내용을 데이터 기록자에게 알립니다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62650" y="2247900"/>
            <a:ext cx="5170042" cy="143695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00" name=""/>
          <p:cNvSpPr txBox="1"/>
          <p:nvPr/>
        </p:nvSpPr>
        <p:spPr>
          <a:xfrm>
            <a:off x="5937607" y="1592375"/>
            <a:ext cx="6096000" cy="5695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latin typeface="나눔스퀘어라운드 ExtraBold"/>
                <a:ea typeface="나눔스퀘어라운드 ExtraBold"/>
              </a:rPr>
              <a:t>③ 거래 참여자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101" name=""/>
          <p:cNvSpPr txBox="1"/>
          <p:nvPr/>
        </p:nvSpPr>
        <p:spPr>
          <a:xfrm>
            <a:off x="-1" y="6497955"/>
            <a:ext cx="2574961" cy="3600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픽사베이</a:t>
            </a:r>
            <a:endParaRPr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4103" name=""/>
          <p:cNvSpPr/>
          <p:nvPr/>
        </p:nvSpPr>
        <p:spPr>
          <a:xfrm>
            <a:off x="-769490" y="1404831"/>
            <a:ext cx="1391292" cy="5121398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322" y="2898021"/>
            <a:ext cx="3454190" cy="74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구글 엑셀 시트에 거래 내역을 기록합니다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</a:t>
            </a:r>
            <a:endParaRPr lang="ko-KR" altLang="en-US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322" y="813086"/>
            <a:ext cx="283122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우리가 사용할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0fa3d6"/>
              </a:solidFill>
              <a:latin typeface="나눔스퀘어라운드 ExtraBold"/>
              <a:ea typeface="나눔스퀘어라운드 ExtraBold"/>
            </a:endParaRPr>
          </a:p>
          <a:p>
            <a:pPr lvl="0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온라인 협력 도구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0fa3d6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551619" y="2419260"/>
            <a:ext cx="473521" cy="473521"/>
          </a:xfrm>
          <a:prstGeom prst="ellipse">
            <a:avLst/>
          </a:prstGeom>
          <a:solidFill>
            <a:srgbClr val="fecf9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rot="0">
            <a:off x="1153780" y="2590060"/>
            <a:ext cx="1137935" cy="369332"/>
            <a:chOff x="1153780" y="2590060"/>
            <a:chExt cx="1137935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1244267" y="2590060"/>
              <a:ext cx="104744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엑셀 시트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53780" y="2696063"/>
              <a:ext cx="74945" cy="156676"/>
            </a:xfrm>
            <a:prstGeom prst="rect">
              <a:avLst/>
            </a:prstGeom>
            <a:solidFill>
              <a:srgbClr val="f1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54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4848118" y="1776572"/>
            <a:ext cx="6191916" cy="4106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322" y="2898021"/>
            <a:ext cx="3882280" cy="207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데이터 기록자는 엑셀 시트 링크를 패들렛에 올리고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,</a:t>
            </a: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어떤 데이터를 토대로 만들어졌는지 연결하게 합니다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데이터 검증인은 발생된 데이터 이후의 데이터를 투표로 선택합니다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</a:t>
            </a:r>
            <a:endParaRPr lang="ko-KR" altLang="en-US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322" y="813086"/>
            <a:ext cx="283122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우리가 사용할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0fa3d6"/>
              </a:solidFill>
              <a:latin typeface="나눔스퀘어라운드 ExtraBold"/>
              <a:ea typeface="나눔스퀘어라운드 ExtraBold"/>
            </a:endParaRPr>
          </a:p>
          <a:p>
            <a:pPr lvl="0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온라인 협력 도구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0fa3d6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551619" y="2419260"/>
            <a:ext cx="473521" cy="473521"/>
          </a:xfrm>
          <a:prstGeom prst="ellipse">
            <a:avLst/>
          </a:prstGeom>
          <a:solidFill>
            <a:srgbClr val="fecf9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rot="0">
            <a:off x="1153780" y="2590060"/>
            <a:ext cx="890285" cy="369332"/>
            <a:chOff x="1153780" y="2590060"/>
            <a:chExt cx="890285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1244267" y="2590060"/>
              <a:ext cx="79979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rgbClr val="f18101"/>
                  </a:solidFill>
                  <a:effectLst/>
                  <a:latin typeface="나눔스퀘어라운드 ExtraBold"/>
                  <a:ea typeface="나눔스퀘어라운드 ExtraBold"/>
                </a:rPr>
                <a:t>패들렛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153780" y="2696063"/>
              <a:ext cx="74945" cy="156676"/>
            </a:xfrm>
            <a:prstGeom prst="rect">
              <a:avLst/>
            </a:prstGeom>
            <a:solidFill>
              <a:srgbClr val="f18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55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5426040" y="2022724"/>
            <a:ext cx="5955490" cy="4013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61812" y="2111910"/>
            <a:ext cx="5444232" cy="3629487"/>
          </a:xfrm>
          <a:prstGeom prst="rect">
            <a:avLst/>
          </a:prstGeom>
        </p:spPr>
      </p:pic>
      <p:sp>
        <p:nvSpPr>
          <p:cNvPr id="19" name=""/>
          <p:cNvSpPr/>
          <p:nvPr/>
        </p:nvSpPr>
        <p:spPr>
          <a:xfrm>
            <a:off x="6756759" y="1193353"/>
            <a:ext cx="877582" cy="5528083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346" y="938192"/>
            <a:ext cx="9549800" cy="5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분산원장에 데이터를 기록해봅시다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.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44" y="2492291"/>
            <a:ext cx="6658442" cy="118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기록할 데이터 주제를 정하고 분산원장을 만들어봅시다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분산원장에 기록할 만한 적합한 주제는 어떤 것들이 있을까요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-57150" y="6488668"/>
            <a:ext cx="3488450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ore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이미지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출처 </a:t>
            </a:r>
            <a:r>
              <a:rPr xmlns:mc="http://schemas.openxmlformats.org/markup-compatibility/2006" xmlns:hp="http://schemas.haansoft.com/office/presentation/8.0" kumimoji="1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: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픽사베이</a:t>
            </a:r>
            <a:endPara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8" name=""/>
          <p:cNvSpPr/>
          <p:nvPr/>
        </p:nvSpPr>
        <p:spPr>
          <a:xfrm>
            <a:off x="11720032" y="784101"/>
            <a:ext cx="995309" cy="5528083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09322" y="1556841"/>
            <a:ext cx="7240550" cy="42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분산 데이터 만드는 순서를 알아봅시다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322" y="813086"/>
            <a:ext cx="374974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어떤 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latin typeface="나눔스퀘어라운드 ExtraBold"/>
                <a:ea typeface="나눔스퀘어라운드 ExtraBold"/>
              </a:rPr>
              <a:t>순서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로 작업할까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grpSp>
        <p:nvGrpSpPr>
          <p:cNvPr id="36" name="그룹 35"/>
          <p:cNvGrpSpPr/>
          <p:nvPr/>
        </p:nvGrpSpPr>
        <p:grpSpPr>
          <a:xfrm rot="0">
            <a:off x="139485" y="2355742"/>
            <a:ext cx="6509382" cy="1919120"/>
            <a:chOff x="1084324" y="3241659"/>
            <a:chExt cx="4871976" cy="1470041"/>
          </a:xfrm>
        </p:grpSpPr>
        <p:grpSp>
          <p:nvGrpSpPr>
            <p:cNvPr id="18" name="그룹 17"/>
            <p:cNvGrpSpPr/>
            <p:nvPr/>
          </p:nvGrpSpPr>
          <p:grpSpPr>
            <a:xfrm rot="0">
              <a:off x="1084324" y="3429000"/>
              <a:ext cx="4871976" cy="1282700"/>
              <a:chOff x="1084324" y="3429000"/>
              <a:chExt cx="4871976" cy="1282700"/>
            </a:xfrm>
          </p:grpSpPr>
          <p:sp>
            <p:nvSpPr>
              <p:cNvPr id="2" name="사각형: 둥근 모서리 1"/>
              <p:cNvSpPr/>
              <p:nvPr/>
            </p:nvSpPr>
            <p:spPr>
              <a:xfrm>
                <a:off x="1084324" y="3429000"/>
                <a:ext cx="4871976" cy="1282700"/>
              </a:xfrm>
              <a:prstGeom prst="roundRect">
                <a:avLst>
                  <a:gd name="adj" fmla="val 1035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74154" y="3583362"/>
                <a:ext cx="2067241" cy="2746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pc="-15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나눔스퀘어라운드 ExtraBold"/>
                    <a:ea typeface="나눔스퀘어라운드 ExtraBold"/>
                  </a:rPr>
                  <a:t>분산 기록할 데이터를 정하기</a:t>
                </a:r>
                <a:endPara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74160" y="3923783"/>
                <a:ext cx="3382139" cy="488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44000" indent="-144000">
                  <a:lnSpc>
                    <a:spcPct val="130000"/>
                  </a:lnSpc>
                  <a:buFontTx/>
                  <a:buChar char="-"/>
                  <a:defRPr/>
                </a:pPr>
                <a:r>
                  <a:rPr lang="ko-KR" altLang="en-US" sz="14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나눔스퀘어라운드 Light"/>
                    <a:ea typeface="나눔스퀘어라운드 Light"/>
                  </a:rPr>
                  <a:t>어떤 데이터를 분산원장에 기록하면 좋을까</a:t>
                </a:r>
                <a:r>
                  <a:rPr lang="en-US" altLang="ko-KR" sz="14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나눔스퀘어라운드 Light"/>
                    <a:ea typeface="나눔스퀘어라운드 Light"/>
                  </a:rPr>
                  <a:t>?</a:t>
                </a:r>
                <a:endPara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endParaRPr>
              </a:p>
              <a:p>
                <a:pPr marL="144000" indent="-144000">
                  <a:lnSpc>
                    <a:spcPct val="130000"/>
                  </a:lnSpc>
                  <a:buFontTx/>
                  <a:buChar char="-"/>
                  <a:defRPr/>
                </a:pPr>
                <a:r>
                  <a:rPr lang="ko-KR" altLang="en-US" sz="14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나눔스퀘어라운드 Light"/>
                    <a:ea typeface="나눔스퀘어라운드 Light"/>
                  </a:rPr>
                  <a:t>어떤 내용을 기록해야 할까</a:t>
                </a:r>
                <a:r>
                  <a:rPr lang="en-US" altLang="ko-KR" sz="14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나눔스퀘어라운드 Light"/>
                    <a:ea typeface="나눔스퀘어라운드 Light"/>
                  </a:rPr>
                  <a:t>?</a:t>
                </a:r>
                <a:endPara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 rot="0">
              <a:off x="1341437" y="3241659"/>
              <a:ext cx="1115218" cy="1193800"/>
              <a:chOff x="1341438" y="3241659"/>
              <a:chExt cx="1115218" cy="1193800"/>
            </a:xfrm>
          </p:grpSpPr>
          <p:sp>
            <p:nvSpPr>
              <p:cNvPr id="3" name="사각형: 둥근 모서리 2"/>
              <p:cNvSpPr/>
              <p:nvPr/>
            </p:nvSpPr>
            <p:spPr>
              <a:xfrm>
                <a:off x="1453356" y="3241659"/>
                <a:ext cx="1003300" cy="1193800"/>
              </a:xfrm>
              <a:prstGeom prst="roundRect">
                <a:avLst>
                  <a:gd name="adj" fmla="val 3851"/>
                </a:avLst>
              </a:prstGeom>
              <a:solidFill>
                <a:srgbClr val="f4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5400" spc="-3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/>
                    <a:latin typeface="나눔스퀘어라운드 ExtraBold"/>
                    <a:ea typeface="나눔스퀘어라운드 ExtraBold"/>
                  </a:rPr>
                  <a:t>01</a:t>
                </a:r>
                <a:endParaRPr lang="ko-KR" altLang="en-US" sz="54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400175" y="3324756"/>
                <a:ext cx="88106" cy="104243"/>
              </a:xfrm>
              <a:prstGeom prst="rect">
                <a:avLst/>
              </a:prstGeom>
              <a:solidFill>
                <a:srgbClr val="f4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4" name="현 13"/>
              <p:cNvSpPr/>
              <p:nvPr/>
            </p:nvSpPr>
            <p:spPr>
              <a:xfrm>
                <a:off x="1341438" y="3324757"/>
                <a:ext cx="111918" cy="151602"/>
              </a:xfrm>
              <a:prstGeom prst="chord">
                <a:avLst>
                  <a:gd name="adj1" fmla="val 9089576"/>
                  <a:gd name="adj2" fmla="val 1756542"/>
                </a:avLst>
              </a:prstGeom>
              <a:solidFill>
                <a:srgbClr val="c0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  <p:grpSp>
        <p:nvGrpSpPr>
          <p:cNvPr id="43" name="그룹 42"/>
          <p:cNvGrpSpPr/>
          <p:nvPr/>
        </p:nvGrpSpPr>
        <p:grpSpPr>
          <a:xfrm rot="0">
            <a:off x="139485" y="4288849"/>
            <a:ext cx="6509382" cy="1953953"/>
            <a:chOff x="1084324" y="4887912"/>
            <a:chExt cx="4871976" cy="1385888"/>
          </a:xfrm>
        </p:grpSpPr>
        <p:sp>
          <p:nvSpPr>
            <p:cNvPr id="10" name="사각형: 둥근 모서리 9"/>
            <p:cNvSpPr/>
            <p:nvPr/>
          </p:nvSpPr>
          <p:spPr>
            <a:xfrm>
              <a:off x="1084324" y="4991100"/>
              <a:ext cx="4871976" cy="1282700"/>
            </a:xfrm>
            <a:prstGeom prst="roundRect">
              <a:avLst>
                <a:gd name="adj" fmla="val 103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0" name="그룹 19"/>
            <p:cNvGrpSpPr/>
            <p:nvPr/>
          </p:nvGrpSpPr>
          <p:grpSpPr>
            <a:xfrm rot="0">
              <a:off x="1341438" y="4887912"/>
              <a:ext cx="1115218" cy="1193801"/>
              <a:chOff x="1341438" y="3324756"/>
              <a:chExt cx="1115218" cy="1193801"/>
            </a:xfrm>
          </p:grpSpPr>
          <p:sp>
            <p:nvSpPr>
              <p:cNvPr id="21" name="사각형: 둥근 모서리 20"/>
              <p:cNvSpPr/>
              <p:nvPr/>
            </p:nvSpPr>
            <p:spPr>
              <a:xfrm>
                <a:off x="1453356" y="3324757"/>
                <a:ext cx="1003300" cy="1193800"/>
              </a:xfrm>
              <a:prstGeom prst="roundRect">
                <a:avLst>
                  <a:gd name="adj" fmla="val 3851"/>
                </a:avLst>
              </a:prstGeom>
              <a:solidFill>
                <a:srgbClr val="377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5400" spc="-3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/>
                    <a:latin typeface="나눔스퀘어라운드 ExtraBold"/>
                    <a:ea typeface="나눔스퀘어라운드 ExtraBold"/>
                  </a:rPr>
                  <a:t>03</a:t>
                </a:r>
                <a:endParaRPr lang="ko-KR" altLang="en-US" sz="54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1400175" y="3324756"/>
                <a:ext cx="88106" cy="104243"/>
              </a:xfrm>
              <a:prstGeom prst="rect">
                <a:avLst/>
              </a:prstGeom>
              <a:solidFill>
                <a:srgbClr val="377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3" name="현 22"/>
              <p:cNvSpPr/>
              <p:nvPr/>
            </p:nvSpPr>
            <p:spPr>
              <a:xfrm>
                <a:off x="1341438" y="3324757"/>
                <a:ext cx="111918" cy="151602"/>
              </a:xfrm>
              <a:prstGeom prst="chord">
                <a:avLst>
                  <a:gd name="adj1" fmla="val 9089576"/>
                  <a:gd name="adj2" fmla="val 1756542"/>
                </a:avLst>
              </a:prstGeom>
              <a:solidFill>
                <a:srgbClr val="285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74159" y="5121831"/>
              <a:ext cx="1917526" cy="256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ExtraBold"/>
                  <a:ea typeface="나눔스퀘어라운드 ExtraBold"/>
                </a:rPr>
                <a:t>분산 데이터 기록 활동하기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4161" y="5462251"/>
              <a:ext cx="3382139" cy="652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거래를 발생시키고 기록하기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기록한 데이터 검증하기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기록자</a:t>
              </a:r>
              <a:r>
                <a: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,</a:t>
              </a: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 검증인에게 적당한 보상 제공하기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 rot="0">
            <a:off x="5286858" y="2464231"/>
            <a:ext cx="6538348" cy="1810629"/>
            <a:chOff x="6235700" y="3324756"/>
            <a:chExt cx="4893656" cy="1386944"/>
          </a:xfrm>
        </p:grpSpPr>
        <p:sp>
          <p:nvSpPr>
            <p:cNvPr id="24" name="사각형: 둥근 모서리 23"/>
            <p:cNvSpPr/>
            <p:nvPr/>
          </p:nvSpPr>
          <p:spPr>
            <a:xfrm>
              <a:off x="6235700" y="3429000"/>
              <a:ext cx="4871976" cy="1282700"/>
            </a:xfrm>
            <a:prstGeom prst="roundRect">
              <a:avLst>
                <a:gd name="adj" fmla="val 103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 rot="0">
              <a:off x="6492814" y="3324756"/>
              <a:ext cx="1115218" cy="1193801"/>
              <a:chOff x="1341438" y="3324756"/>
              <a:chExt cx="1115218" cy="1193801"/>
            </a:xfrm>
          </p:grpSpPr>
          <p:sp>
            <p:nvSpPr>
              <p:cNvPr id="31" name="사각형: 둥근 모서리 30"/>
              <p:cNvSpPr/>
              <p:nvPr/>
            </p:nvSpPr>
            <p:spPr>
              <a:xfrm>
                <a:off x="1453356" y="3324757"/>
                <a:ext cx="1003300" cy="1193800"/>
              </a:xfrm>
              <a:prstGeom prst="roundRect">
                <a:avLst>
                  <a:gd name="adj" fmla="val 3851"/>
                </a:avLst>
              </a:prstGeom>
              <a:solidFill>
                <a:srgbClr val="377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5400" spc="-3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/>
                    <a:latin typeface="나눔스퀘어라운드 ExtraBold"/>
                    <a:ea typeface="나눔스퀘어라운드 ExtraBold"/>
                  </a:rPr>
                  <a:t>02</a:t>
                </a:r>
                <a:endParaRPr lang="ko-KR" altLang="en-US" sz="54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400175" y="3324756"/>
                <a:ext cx="88106" cy="104243"/>
              </a:xfrm>
              <a:prstGeom prst="rect">
                <a:avLst/>
              </a:prstGeom>
              <a:solidFill>
                <a:srgbClr val="377c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3" name="현 32"/>
              <p:cNvSpPr/>
              <p:nvPr/>
            </p:nvSpPr>
            <p:spPr>
              <a:xfrm>
                <a:off x="1341438" y="3324757"/>
                <a:ext cx="111918" cy="151602"/>
              </a:xfrm>
              <a:prstGeom prst="chord">
                <a:avLst>
                  <a:gd name="adj1" fmla="val 9089576"/>
                  <a:gd name="adj2" fmla="val 1756542"/>
                </a:avLst>
              </a:prstGeom>
              <a:solidFill>
                <a:srgbClr val="285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747216" y="3583362"/>
              <a:ext cx="930528" cy="274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rPr>
                <a:t>역할 나누기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47216" y="3923782"/>
              <a:ext cx="3382140" cy="488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거래 발생</a:t>
              </a:r>
              <a:r>
                <a: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,</a:t>
              </a: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 거래 기록</a:t>
              </a:r>
              <a:r>
                <a: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,</a:t>
              </a: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 거래 검증의 역할을 나누기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각 역할에 필요한 인원은 어느정도가 적절할까</a:t>
              </a:r>
              <a:r>
                <a:rPr lang="en-US" altLang="ko-KR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?</a:t>
              </a:r>
              <a:endParaRPr lang="en-US" altLang="ko-KR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 rot="0">
            <a:off x="5286858" y="4321354"/>
            <a:ext cx="6538348" cy="1921447"/>
            <a:chOff x="6235700" y="4887911"/>
            <a:chExt cx="4893656" cy="1385888"/>
          </a:xfrm>
        </p:grpSpPr>
        <p:sp>
          <p:nvSpPr>
            <p:cNvPr id="25" name="사각형: 둥근 모서리 24"/>
            <p:cNvSpPr/>
            <p:nvPr/>
          </p:nvSpPr>
          <p:spPr>
            <a:xfrm>
              <a:off x="6235700" y="4991100"/>
              <a:ext cx="4871976" cy="1282700"/>
            </a:xfrm>
            <a:prstGeom prst="roundRect">
              <a:avLst>
                <a:gd name="adj" fmla="val 103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 rot="0">
              <a:off x="6492814" y="4887911"/>
              <a:ext cx="1115218" cy="1193801"/>
              <a:chOff x="1341438" y="3324756"/>
              <a:chExt cx="1115218" cy="1193801"/>
            </a:xfrm>
          </p:grpSpPr>
          <p:sp>
            <p:nvSpPr>
              <p:cNvPr id="27" name="사각형: 둥근 모서리 26"/>
              <p:cNvSpPr/>
              <p:nvPr/>
            </p:nvSpPr>
            <p:spPr>
              <a:xfrm>
                <a:off x="1453356" y="3324757"/>
                <a:ext cx="1003300" cy="1193800"/>
              </a:xfrm>
              <a:prstGeom prst="roundRect">
                <a:avLst>
                  <a:gd name="adj" fmla="val 3851"/>
                </a:avLst>
              </a:prstGeom>
              <a:solidFill>
                <a:srgbClr val="f4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5400" spc="-300">
                    <a:ln w="9525">
                      <a:solidFill>
                        <a:srgbClr val="0d6ab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/>
                    <a:latin typeface="나눔스퀘어라운드 ExtraBold"/>
                    <a:ea typeface="나눔스퀘어라운드 ExtraBold"/>
                  </a:rPr>
                  <a:t>04</a:t>
                </a:r>
                <a:endParaRPr lang="ko-KR" altLang="en-US" sz="54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400175" y="3324756"/>
                <a:ext cx="88106" cy="104243"/>
              </a:xfrm>
              <a:prstGeom prst="rect">
                <a:avLst/>
              </a:prstGeom>
              <a:solidFill>
                <a:srgbClr val="f45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9" name="현 28"/>
              <p:cNvSpPr/>
              <p:nvPr/>
            </p:nvSpPr>
            <p:spPr>
              <a:xfrm>
                <a:off x="1341438" y="3324757"/>
                <a:ext cx="111918" cy="151602"/>
              </a:xfrm>
              <a:prstGeom prst="chord">
                <a:avLst>
                  <a:gd name="adj1" fmla="val 9089576"/>
                  <a:gd name="adj2" fmla="val 1756542"/>
                </a:avLst>
              </a:prstGeom>
              <a:solidFill>
                <a:srgbClr val="c0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747216" y="5109131"/>
              <a:ext cx="1087366" cy="260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rPr>
                <a:t>수정 보완하기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47216" y="5449552"/>
              <a:ext cx="3382139" cy="462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데이터 기록과정에서 수정할 점 의논하기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친구들과 공유하며 상호 피드백하기</a:t>
              </a:r>
              <a:endParaRPr lang="en-US" altLang="ko-KR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D6ABA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FCF15B-68CB-4BD0-B182-2CC3D27D2E4D}"/>
              </a:ext>
            </a:extLst>
          </p:cNvPr>
          <p:cNvSpPr/>
          <p:nvPr/>
        </p:nvSpPr>
        <p:spPr>
          <a:xfrm>
            <a:off x="0" y="5991224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7F10CBA-C888-442D-BFE3-B15DFA1F3770}"/>
              </a:ext>
            </a:extLst>
          </p:cNvPr>
          <p:cNvGrpSpPr/>
          <p:nvPr/>
        </p:nvGrpSpPr>
        <p:grpSpPr>
          <a:xfrm>
            <a:off x="-886817" y="-667153"/>
            <a:ext cx="3650013" cy="4019503"/>
            <a:chOff x="5035953" y="1139401"/>
            <a:chExt cx="4748918" cy="5229649"/>
          </a:xfrm>
        </p:grpSpPr>
        <p:sp>
          <p:nvSpPr>
            <p:cNvPr id="17" name="직사각형 10">
              <a:extLst>
                <a:ext uri="{FF2B5EF4-FFF2-40B4-BE49-F238E27FC236}">
                  <a16:creationId xmlns:a16="http://schemas.microsoft.com/office/drawing/2014/main" id="{457C2E2D-CC52-4E9D-AE2E-8E6CC185E556}"/>
                </a:ext>
              </a:extLst>
            </p:cNvPr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4988C3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0">
              <a:extLst>
                <a:ext uri="{FF2B5EF4-FFF2-40B4-BE49-F238E27FC236}">
                  <a16:creationId xmlns:a16="http://schemas.microsoft.com/office/drawing/2014/main" id="{5EBB8730-9FF7-4284-8D04-432AB2E8651E}"/>
                </a:ext>
              </a:extLst>
            </p:cNvPr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6998CD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0">
              <a:extLst>
                <a:ext uri="{FF2B5EF4-FFF2-40B4-BE49-F238E27FC236}">
                  <a16:creationId xmlns:a16="http://schemas.microsoft.com/office/drawing/2014/main" id="{56DDD8BA-921C-4FB3-B9AD-3C77EC1662E5}"/>
                </a:ext>
              </a:extLst>
            </p:cNvPr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1DA6AF5-D451-4B67-B02C-5F8591181C69}"/>
                </a:ext>
              </a:extLst>
            </p:cNvPr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3747DD0B-DD14-45CF-B851-A2FA7F470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2" t="42500" r="39704" b="42592"/>
          <a:stretch/>
        </p:blipFill>
        <p:spPr>
          <a:xfrm>
            <a:off x="10295195" y="6161193"/>
            <a:ext cx="528045" cy="5414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BC2644D-FB7E-4B33-ACDF-608D07465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6852" r="4084" b="28703"/>
          <a:stretch/>
        </p:blipFill>
        <p:spPr>
          <a:xfrm>
            <a:off x="10983860" y="6191250"/>
            <a:ext cx="793750" cy="508000"/>
          </a:xfrm>
          <a:prstGeom prst="rect">
            <a:avLst/>
          </a:prstGeom>
        </p:spPr>
      </p:pic>
      <p:pic>
        <p:nvPicPr>
          <p:cNvPr id="1026" name="Picture 2" descr="http://creative.re.kr/wp-content/uploads/2021/08/ginuecenter.png">
            <a:extLst>
              <a:ext uri="{FF2B5EF4-FFF2-40B4-BE49-F238E27FC236}">
                <a16:creationId xmlns:a16="http://schemas.microsoft.com/office/drawing/2014/main" id="{A3E1CBAC-2CA7-4E81-8371-060A070A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0" y="6162675"/>
            <a:ext cx="1735802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8E25EC-409F-4A16-9E17-4E6089C8D2BA}"/>
              </a:ext>
            </a:extLst>
          </p:cNvPr>
          <p:cNvSpPr txBox="1"/>
          <p:nvPr/>
        </p:nvSpPr>
        <p:spPr>
          <a:xfrm>
            <a:off x="4178648" y="4111198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60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아이디어 생성을 위한 수업</a:t>
            </a: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C18D20F-7370-47E6-9FBD-C50D896919AF}"/>
              </a:ext>
            </a:extLst>
          </p:cNvPr>
          <p:cNvSpPr/>
          <p:nvPr/>
        </p:nvSpPr>
        <p:spPr>
          <a:xfrm>
            <a:off x="5105400" y="-867201"/>
            <a:ext cx="1981200" cy="19812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6B874-F36A-4EE8-839D-D4BCFEAACF86}"/>
              </a:ext>
            </a:extLst>
          </p:cNvPr>
          <p:cNvSpPr txBox="1"/>
          <p:nvPr/>
        </p:nvSpPr>
        <p:spPr>
          <a:xfrm flipH="1">
            <a:off x="5286375" y="199599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CCI</a:t>
            </a:r>
            <a:br>
              <a:rPr lang="en-US" altLang="ko-KR" sz="20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0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프로그램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0AE39DA-CA67-4289-BBB7-510E75F70099}"/>
              </a:ext>
            </a:extLst>
          </p:cNvPr>
          <p:cNvGrpSpPr/>
          <p:nvPr/>
        </p:nvGrpSpPr>
        <p:grpSpPr>
          <a:xfrm>
            <a:off x="11196789" y="1656163"/>
            <a:ext cx="3650013" cy="4019503"/>
            <a:chOff x="5035953" y="1139401"/>
            <a:chExt cx="4748918" cy="5229649"/>
          </a:xfrm>
        </p:grpSpPr>
        <p:sp>
          <p:nvSpPr>
            <p:cNvPr id="26" name="직사각형 10">
              <a:extLst>
                <a:ext uri="{FF2B5EF4-FFF2-40B4-BE49-F238E27FC236}">
                  <a16:creationId xmlns:a16="http://schemas.microsoft.com/office/drawing/2014/main" id="{D4AE8B7D-9074-4674-98BA-9A044EB67A84}"/>
                </a:ext>
              </a:extLst>
            </p:cNvPr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4988C3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10">
              <a:extLst>
                <a:ext uri="{FF2B5EF4-FFF2-40B4-BE49-F238E27FC236}">
                  <a16:creationId xmlns:a16="http://schemas.microsoft.com/office/drawing/2014/main" id="{20BABC14-7EE1-40CE-980C-506F881DD572}"/>
                </a:ext>
              </a:extLst>
            </p:cNvPr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6998CD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10">
              <a:extLst>
                <a:ext uri="{FF2B5EF4-FFF2-40B4-BE49-F238E27FC236}">
                  <a16:creationId xmlns:a16="http://schemas.microsoft.com/office/drawing/2014/main" id="{3CB57491-A65A-4210-81DC-5EE6A662B78C}"/>
                </a:ext>
              </a:extLst>
            </p:cNvPr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898A6DF-4806-45B7-8F9F-861959E5108E}"/>
                </a:ext>
              </a:extLst>
            </p:cNvPr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rgbClr val="86A9D6">
                <a:alpha val="50000"/>
              </a:srgbClr>
            </a:solidFill>
            <a:ln>
              <a:solidFill>
                <a:srgbClr val="0D6ABA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타원 29">
            <a:extLst>
              <a:ext uri="{FF2B5EF4-FFF2-40B4-BE49-F238E27FC236}">
                <a16:creationId xmlns:a16="http://schemas.microsoft.com/office/drawing/2014/main" id="{D0BADAD2-7ADF-4B83-815D-A9EF8C73FEA7}"/>
              </a:ext>
            </a:extLst>
          </p:cNvPr>
          <p:cNvSpPr/>
          <p:nvPr/>
        </p:nvSpPr>
        <p:spPr>
          <a:xfrm>
            <a:off x="8901850" y="2081456"/>
            <a:ext cx="1112777" cy="1112778"/>
          </a:xfrm>
          <a:prstGeom prst="ellipse">
            <a:avLst/>
          </a:prstGeom>
          <a:solidFill>
            <a:srgbClr val="86A9D6">
              <a:alpha val="50000"/>
            </a:srgbClr>
          </a:solidFill>
          <a:ln>
            <a:solidFill>
              <a:srgbClr val="0D6AB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82B4-03BE-48A4-BAE3-F4858170F123}"/>
              </a:ext>
            </a:extLst>
          </p:cNvPr>
          <p:cNvSpPr txBox="1"/>
          <p:nvPr/>
        </p:nvSpPr>
        <p:spPr>
          <a:xfrm>
            <a:off x="2832781" y="2341262"/>
            <a:ext cx="65998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혐오와 편견을 극복하고</a:t>
            </a:r>
            <a:endParaRPr lang="en-US" altLang="ko-KR" sz="5400" spc="-150" dirty="0">
              <a:ln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r>
              <a:rPr lang="ko-KR" altLang="en-US" sz="54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차별 없는 세상 만들기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E7C770-EAAE-42A4-BA29-8B14AA2298AA}"/>
              </a:ext>
            </a:extLst>
          </p:cNvPr>
          <p:cNvSpPr txBox="1"/>
          <p:nvPr/>
        </p:nvSpPr>
        <p:spPr>
          <a:xfrm>
            <a:off x="5345634" y="6279370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초등학교 </a:t>
            </a:r>
            <a:r>
              <a:rPr lang="en-US" altLang="ko-KR" sz="16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5-6</a:t>
            </a:r>
            <a:r>
              <a:rPr lang="ko-KR" altLang="en-US" sz="1600" spc="-150" dirty="0">
                <a:ln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학년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F2F2391-B0FC-4BF9-84C0-9359F6BA47D8}"/>
              </a:ext>
            </a:extLst>
          </p:cNvPr>
          <p:cNvSpPr/>
          <p:nvPr/>
        </p:nvSpPr>
        <p:spPr>
          <a:xfrm>
            <a:off x="5133975" y="2149347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9EE9B6A-770C-493A-B104-38D6F06C88CD}"/>
              </a:ext>
            </a:extLst>
          </p:cNvPr>
          <p:cNvSpPr/>
          <p:nvPr/>
        </p:nvSpPr>
        <p:spPr>
          <a:xfrm>
            <a:off x="5791116" y="2141153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A9CBB846-007D-4486-B8CE-7463AFEFF3B4}"/>
              </a:ext>
            </a:extLst>
          </p:cNvPr>
          <p:cNvSpPr/>
          <p:nvPr/>
        </p:nvSpPr>
        <p:spPr>
          <a:xfrm>
            <a:off x="3805590" y="2149347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4DCED0AE-7B86-41DD-B208-6BBD28138F71}"/>
              </a:ext>
            </a:extLst>
          </p:cNvPr>
          <p:cNvSpPr/>
          <p:nvPr/>
        </p:nvSpPr>
        <p:spPr>
          <a:xfrm>
            <a:off x="3206905" y="2152779"/>
            <a:ext cx="152400" cy="152400"/>
          </a:xfrm>
          <a:prstGeom prst="ellipse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360DC7A-307E-499E-98C4-C73AEAD9F3AC}"/>
              </a:ext>
            </a:extLst>
          </p:cNvPr>
          <p:cNvSpPr/>
          <p:nvPr/>
        </p:nvSpPr>
        <p:spPr>
          <a:xfrm>
            <a:off x="9982200" y="-800328"/>
            <a:ext cx="667657" cy="5225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4A293EA-F194-4515-992D-D1CC297EA6E0}"/>
              </a:ext>
            </a:extLst>
          </p:cNvPr>
          <p:cNvSpPr/>
          <p:nvPr/>
        </p:nvSpPr>
        <p:spPr>
          <a:xfrm>
            <a:off x="10708432" y="-800328"/>
            <a:ext cx="667657" cy="522515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B02412F-783B-452C-8C54-8A3F359BCA9B}"/>
              </a:ext>
            </a:extLst>
          </p:cNvPr>
          <p:cNvSpPr/>
          <p:nvPr/>
        </p:nvSpPr>
        <p:spPr>
          <a:xfrm>
            <a:off x="11442831" y="-800328"/>
            <a:ext cx="667657" cy="522515"/>
          </a:xfrm>
          <a:prstGeom prst="rect">
            <a:avLst/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709551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pattFill prst="trellis">
          <a:fgClr>
            <a:srgbClr val="ffeded"/>
          </a:fgClr>
          <a:bgClr>
            <a:schemeClr val="bg1"/>
          </a:bgClr>
        </a:patt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991224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 rot="0">
            <a:off x="-1471617" y="-488890"/>
            <a:ext cx="3650013" cy="4019503"/>
            <a:chOff x="5035953" y="1139401"/>
            <a:chExt cx="4748918" cy="5229649"/>
          </a:xfrm>
        </p:grpSpPr>
        <p:sp>
          <p:nvSpPr>
            <p:cNvPr id="17" name="직사각형 10"/>
            <p:cNvSpPr/>
            <p:nvPr/>
          </p:nvSpPr>
          <p:spPr>
            <a:xfrm rot="8713265">
              <a:off x="6491927" y="2218229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f6923c">
                <a:alpha val="20000"/>
              </a:srgbClr>
            </a:solidFill>
            <a:ln w="28575">
              <a:solidFill>
                <a:srgbClr val="f58220">
                  <a:alpha val="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직사각형 10"/>
            <p:cNvSpPr/>
            <p:nvPr/>
          </p:nvSpPr>
          <p:spPr>
            <a:xfrm rot="4357939">
              <a:off x="5924238" y="2008680"/>
              <a:ext cx="2111362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f8a35c">
                <a:alpha val="20000"/>
              </a:srgbClr>
            </a:solidFill>
            <a:ln w="28575">
              <a:solidFill>
                <a:srgbClr val="f58220">
                  <a:alpha val="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직사각형 10"/>
            <p:cNvSpPr/>
            <p:nvPr/>
          </p:nvSpPr>
          <p:spPr>
            <a:xfrm>
              <a:off x="5546737" y="2481118"/>
              <a:ext cx="2111363" cy="3887932"/>
            </a:xfrm>
            <a:custGeom>
              <a:avLst/>
              <a:gdLst>
                <a:gd name="connsiteX0" fmla="*/ 0 w 1080655"/>
                <a:gd name="connsiteY0" fmla="*/ 0 h 3888509"/>
                <a:gd name="connsiteX1" fmla="*/ 1080655 w 1080655"/>
                <a:gd name="connsiteY1" fmla="*/ 0 h 3888509"/>
                <a:gd name="connsiteX2" fmla="*/ 1080655 w 1080655"/>
                <a:gd name="connsiteY2" fmla="*/ 3888509 h 3888509"/>
                <a:gd name="connsiteX3" fmla="*/ 0 w 1080655"/>
                <a:gd name="connsiteY3" fmla="*/ 3888509 h 3888509"/>
                <a:gd name="connsiteX4" fmla="*/ 0 w 1080655"/>
                <a:gd name="connsiteY4" fmla="*/ 0 h 3888509"/>
                <a:gd name="connsiteX0" fmla="*/ 1014845 w 2095500"/>
                <a:gd name="connsiteY0" fmla="*/ 0 h 3888509"/>
                <a:gd name="connsiteX1" fmla="*/ 2095500 w 2095500"/>
                <a:gd name="connsiteY1" fmla="*/ 0 h 3888509"/>
                <a:gd name="connsiteX2" fmla="*/ 2095500 w 2095500"/>
                <a:gd name="connsiteY2" fmla="*/ 3888509 h 3888509"/>
                <a:gd name="connsiteX3" fmla="*/ 0 w 2095500"/>
                <a:gd name="connsiteY3" fmla="*/ 3259282 h 3888509"/>
                <a:gd name="connsiteX4" fmla="*/ 1014845 w 2095500"/>
                <a:gd name="connsiteY4" fmla="*/ 0 h 3888509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889000 w 2095500"/>
                <a:gd name="connsiteY2" fmla="*/ 3887932 h 3887932"/>
                <a:gd name="connsiteX3" fmla="*/ 0 w 2095500"/>
                <a:gd name="connsiteY3" fmla="*/ 3259282 h 3887932"/>
                <a:gd name="connsiteX4" fmla="*/ 1014845 w 2095500"/>
                <a:gd name="connsiteY4" fmla="*/ 0 h 3887932"/>
                <a:gd name="connsiteX0" fmla="*/ 1014845 w 2149270"/>
                <a:gd name="connsiteY0" fmla="*/ 0 h 3887932"/>
                <a:gd name="connsiteX1" fmla="*/ 2095500 w 2149270"/>
                <a:gd name="connsiteY1" fmla="*/ 0 h 3887932"/>
                <a:gd name="connsiteX2" fmla="*/ 2095500 w 2149270"/>
                <a:gd name="connsiteY2" fmla="*/ 3887932 h 3887932"/>
                <a:gd name="connsiteX3" fmla="*/ 889000 w 2149270"/>
                <a:gd name="connsiteY3" fmla="*/ 3887932 h 3887932"/>
                <a:gd name="connsiteX4" fmla="*/ 0 w 2149270"/>
                <a:gd name="connsiteY4" fmla="*/ 3259282 h 3887932"/>
                <a:gd name="connsiteX5" fmla="*/ 1014845 w 214927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905000 w 2095500"/>
                <a:gd name="connsiteY2" fmla="*/ 173528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095500"/>
                <a:gd name="connsiteY0" fmla="*/ 0 h 3887932"/>
                <a:gd name="connsiteX1" fmla="*/ 2095500 w 2095500"/>
                <a:gd name="connsiteY1" fmla="*/ 0 h 3887932"/>
                <a:gd name="connsiteX2" fmla="*/ 1828800 w 2095500"/>
                <a:gd name="connsiteY2" fmla="*/ 2021032 h 3887932"/>
                <a:gd name="connsiteX3" fmla="*/ 889000 w 2095500"/>
                <a:gd name="connsiteY3" fmla="*/ 3887932 h 3887932"/>
                <a:gd name="connsiteX4" fmla="*/ 0 w 2095500"/>
                <a:gd name="connsiteY4" fmla="*/ 3259282 h 3887932"/>
                <a:gd name="connsiteX5" fmla="*/ 1014845 w 2095500"/>
                <a:gd name="connsiteY5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1014845 w 2111363"/>
                <a:gd name="connsiteY5" fmla="*/ 0 h 3887932"/>
                <a:gd name="connsiteX0" fmla="*/ 1014845 w 2111363"/>
                <a:gd name="connsiteY0" fmla="*/ 0 h 4012529"/>
                <a:gd name="connsiteX1" fmla="*/ 2095500 w 2111363"/>
                <a:gd name="connsiteY1" fmla="*/ 0 h 4012529"/>
                <a:gd name="connsiteX2" fmla="*/ 1828800 w 2111363"/>
                <a:gd name="connsiteY2" fmla="*/ 2021032 h 4012529"/>
                <a:gd name="connsiteX3" fmla="*/ 889000 w 2111363"/>
                <a:gd name="connsiteY3" fmla="*/ 3887932 h 4012529"/>
                <a:gd name="connsiteX4" fmla="*/ 0 w 2111363"/>
                <a:gd name="connsiteY4" fmla="*/ 3259282 h 4012529"/>
                <a:gd name="connsiteX5" fmla="*/ 2111363 w 2111363"/>
                <a:gd name="connsiteY5" fmla="*/ 3887932 h 4012529"/>
                <a:gd name="connsiteX6" fmla="*/ 1014845 w 2111363"/>
                <a:gd name="connsiteY6" fmla="*/ 0 h 4012529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36600 w 2111363"/>
                <a:gd name="connsiteY5" fmla="*/ 1830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  <a:gd name="connsiteX0" fmla="*/ 1014845 w 2111363"/>
                <a:gd name="connsiteY0" fmla="*/ 0 h 3887932"/>
                <a:gd name="connsiteX1" fmla="*/ 2095500 w 2111363"/>
                <a:gd name="connsiteY1" fmla="*/ 0 h 3887932"/>
                <a:gd name="connsiteX2" fmla="*/ 1828800 w 2111363"/>
                <a:gd name="connsiteY2" fmla="*/ 2021032 h 3887932"/>
                <a:gd name="connsiteX3" fmla="*/ 889000 w 2111363"/>
                <a:gd name="connsiteY3" fmla="*/ 3887932 h 3887932"/>
                <a:gd name="connsiteX4" fmla="*/ 0 w 2111363"/>
                <a:gd name="connsiteY4" fmla="*/ 3259282 h 3887932"/>
                <a:gd name="connsiteX5" fmla="*/ 774700 w 2111363"/>
                <a:gd name="connsiteY5" fmla="*/ 1703532 h 3887932"/>
                <a:gd name="connsiteX6" fmla="*/ 1014845 w 2111363"/>
                <a:gd name="connsiteY6" fmla="*/ 0 h 38879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363" h="3887932">
                  <a:moveTo>
                    <a:pt x="1014845" y="0"/>
                  </a:moveTo>
                  <a:lnTo>
                    <a:pt x="2095500" y="0"/>
                  </a:lnTo>
                  <a:cubicBezTo>
                    <a:pt x="2082800" y="217632"/>
                    <a:pt x="2228850" y="420832"/>
                    <a:pt x="1828800" y="2021032"/>
                  </a:cubicBezTo>
                  <a:cubicBezTo>
                    <a:pt x="1384300" y="3233882"/>
                    <a:pt x="1202267" y="3265632"/>
                    <a:pt x="889000" y="3887932"/>
                  </a:cubicBezTo>
                  <a:lnTo>
                    <a:pt x="0" y="3259282"/>
                  </a:lnTo>
                  <a:cubicBezTo>
                    <a:pt x="273050" y="2890982"/>
                    <a:pt x="431800" y="2636982"/>
                    <a:pt x="774700" y="1703532"/>
                  </a:cubicBezTo>
                  <a:cubicBezTo>
                    <a:pt x="1206500" y="192232"/>
                    <a:pt x="984250" y="217632"/>
                    <a:pt x="1014845" y="0"/>
                  </a:cubicBezTo>
                  <a:close/>
                </a:path>
              </a:pathLst>
            </a:custGeom>
            <a:solidFill>
              <a:srgbClr val="fab67b">
                <a:alpha val="20000"/>
              </a:srgbClr>
            </a:solidFill>
            <a:ln w="28575">
              <a:solidFill>
                <a:srgbClr val="f58220">
                  <a:alpha val="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8337071" y="1139401"/>
              <a:ext cx="1447800" cy="1447800"/>
            </a:xfrm>
            <a:prstGeom prst="ellipse">
              <a:avLst/>
            </a:prstGeom>
            <a:solidFill>
              <a:srgbClr val="fab67b">
                <a:alpha val="20000"/>
              </a:srgbClr>
            </a:solidFill>
            <a:ln w="28575">
              <a:solidFill>
                <a:srgbClr val="f58220">
                  <a:alpha val="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9670" t="42500" r="39700" b="42590"/>
          <a:stretch>
            <a:fillRect/>
          </a:stretch>
        </p:blipFill>
        <p:spPr>
          <a:xfrm>
            <a:off x="10295195" y="6161193"/>
            <a:ext cx="528045" cy="5414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28920" t="26850" r="4080" b="28700"/>
          <a:stretch>
            <a:fillRect/>
          </a:stretch>
        </p:blipFill>
        <p:spPr>
          <a:xfrm>
            <a:off x="10983860" y="6191250"/>
            <a:ext cx="793750" cy="508000"/>
          </a:xfrm>
          <a:prstGeom prst="rect">
            <a:avLst/>
          </a:prstGeom>
        </p:spPr>
      </p:pic>
      <p:pic>
        <p:nvPicPr>
          <p:cNvPr id="1026" name="Picture 2" descr="http://creative.re.kr/wp-content/uploads/2021/08/ginuecenter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24820" y="6162675"/>
            <a:ext cx="1735802" cy="4826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345634" y="6279370"/>
            <a:ext cx="717980" cy="33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중학교</a:t>
            </a:r>
            <a:endParaRPr lang="ko-KR" altLang="en-US" sz="16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latin typeface="나눔스퀘어라운드 ExtraBold"/>
              <a:ea typeface="나눔스퀘어라운드 Extra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6285" y="528302"/>
            <a:ext cx="3289889" cy="3937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데이터 신뢰를 높이는 분산원장</a:t>
            </a:r>
            <a:endParaRPr lang="ko-KR" altLang="en-US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latin typeface="나눔스퀘어라운드 ExtraBold"/>
              <a:ea typeface="나눔스퀘어라운드 ExtraBold"/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105400" y="-250035"/>
            <a:ext cx="1981200" cy="873923"/>
          </a:xfrm>
          <a:prstGeom prst="roundRect">
            <a:avLst>
              <a:gd name="adj" fmla="val 13004"/>
            </a:avLst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latin typeface="나눔스퀘어라운드 Bold"/>
              <a:ea typeface="나눔스퀘어라운드 Bold"/>
            </a:endParaRPr>
          </a:p>
          <a:p>
            <a:pPr algn="ctr">
              <a:defRPr/>
            </a:pPr>
            <a:r>
              <a:rPr lang="ko-KR" altLang="en-US" sz="28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Bold"/>
                <a:ea typeface="나눔스퀘어라운드 Bold"/>
              </a:rPr>
              <a:t>목차</a:t>
            </a:r>
            <a:endParaRPr lang="ko-KR" altLang="en-US" sz="28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latin typeface="나눔스퀘어라운드 Bold"/>
              <a:ea typeface="나눔스퀘어라운드 Bold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826267" y="0"/>
            <a:ext cx="5144218" cy="4963218"/>
          </a:xfrm>
          <a:prstGeom prst="rect">
            <a:avLst/>
          </a:prstGeom>
        </p:spPr>
      </p:pic>
      <p:cxnSp>
        <p:nvCxnSpPr>
          <p:cNvPr id="36" name="직선 연결선 35"/>
          <p:cNvCxnSpPr/>
          <p:nvPr/>
        </p:nvCxnSpPr>
        <p:spPr>
          <a:xfrm>
            <a:off x="777512" y="3690440"/>
            <a:ext cx="14949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/>
          <p:cNvSpPr/>
          <p:nvPr/>
        </p:nvSpPr>
        <p:spPr>
          <a:xfrm>
            <a:off x="21404" y="2148774"/>
            <a:ext cx="2901565" cy="2554515"/>
          </a:xfrm>
          <a:prstGeom prst="roundRect">
            <a:avLst>
              <a:gd name="adj" fmla="val 16667"/>
            </a:avLst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54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ExtraBold"/>
                <a:ea typeface="나눔스퀘어라운드 ExtraBold"/>
              </a:rPr>
              <a:t>01</a:t>
            </a:r>
            <a:endParaRPr lang="en-US" altLang="ko-KR" sz="54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latin typeface="나눔스퀘어라운드 ExtraBold"/>
              <a:ea typeface="나눔스퀘어라운드 ExtraBold"/>
            </a:endParaRPr>
          </a:p>
          <a:p>
            <a:pPr algn="ctr">
              <a:defRPr/>
            </a:pPr>
            <a:r>
              <a:rPr lang="ko-KR" altLang="en-US" sz="2400">
                <a:latin typeface="나눔스퀘어_ac Bold"/>
                <a:ea typeface="나눔스퀘어_ac Bold"/>
              </a:rPr>
              <a:t>문제 이해</a:t>
            </a:r>
            <a:endParaRPr lang="ko-KR" altLang="en-US" sz="2400">
              <a:latin typeface="나눔스퀘어_ac Bold"/>
              <a:ea typeface="나눔스퀘어_ac Bold"/>
            </a:endParaRPr>
          </a:p>
          <a:p>
            <a:pPr algn="ctr">
              <a:defRPr/>
            </a:pPr>
            <a:endParaRPr lang="en-US" altLang="ko-KR" sz="900">
              <a:latin typeface="나눔스퀘어_ac Bold"/>
              <a:ea typeface="나눔스퀘어_ac Bold"/>
            </a:endParaRPr>
          </a:p>
          <a:p>
            <a:pPr algn="ctr">
              <a:defRPr/>
            </a:pPr>
            <a:r>
              <a:rPr lang="ko-KR" altLang="en-US" spc="-300">
                <a:latin typeface="나눔스퀘어라운드 Light"/>
                <a:ea typeface="나눔스퀘어라운드 Light"/>
              </a:rPr>
              <a:t>중앙 집중형 데이터 이해</a:t>
            </a:r>
            <a:endParaRPr lang="ko-KR" altLang="en-US" spc="-300">
              <a:latin typeface="나눔스퀘어라운드 Light"/>
              <a:ea typeface="나눔스퀘어라운드 Light"/>
            </a:endParaRPr>
          </a:p>
          <a:p>
            <a:pPr algn="ctr">
              <a:defRPr/>
            </a:pPr>
            <a:endParaRPr lang="ko-KR" altLang="en-US" sz="2400">
              <a:latin typeface="나눔스퀘어_ac Bold"/>
              <a:ea typeface="나눔스퀘어_ac Bold"/>
            </a:endParaRPr>
          </a:p>
        </p:txBody>
      </p:sp>
      <p:sp>
        <p:nvSpPr>
          <p:cNvPr id="38" name="사각형: 둥근 모서리 37"/>
          <p:cNvSpPr/>
          <p:nvPr/>
        </p:nvSpPr>
        <p:spPr>
          <a:xfrm>
            <a:off x="3119401" y="2141040"/>
            <a:ext cx="2901565" cy="2554515"/>
          </a:xfrm>
          <a:prstGeom prst="roundRect">
            <a:avLst>
              <a:gd name="adj" fmla="val 16667"/>
            </a:avLst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54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ExtraBold"/>
                <a:ea typeface="나눔스퀘어라운드 ExtraBold"/>
              </a:rPr>
              <a:t>02</a:t>
            </a:r>
            <a:endParaRPr lang="en-US" altLang="ko-KR" sz="54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latin typeface="나눔스퀘어라운드 ExtraBold"/>
              <a:ea typeface="나눔스퀘어라운드 ExtraBold"/>
            </a:endParaRPr>
          </a:p>
          <a:p>
            <a:pPr algn="ctr">
              <a:defRPr/>
            </a:pPr>
            <a:r>
              <a:rPr lang="ko-KR" altLang="en-US" sz="2400">
                <a:latin typeface="나눔스퀘어_ac Bold"/>
                <a:ea typeface="나눔스퀘어_ac Bold"/>
              </a:rPr>
              <a:t>해결책 탐구</a:t>
            </a:r>
            <a:endParaRPr lang="ko-KR" altLang="en-US" sz="2400">
              <a:latin typeface="나눔스퀘어_ac Bold"/>
              <a:ea typeface="나눔스퀘어_ac Bold"/>
            </a:endParaRPr>
          </a:p>
          <a:p>
            <a:pPr algn="ctr">
              <a:defRPr/>
            </a:pPr>
            <a:endParaRPr lang="en-US" altLang="ko-KR" sz="900">
              <a:latin typeface="나눔스퀘어_ac Bold"/>
              <a:ea typeface="나눔스퀘어_ac Bold"/>
            </a:endParaRPr>
          </a:p>
          <a:p>
            <a:pPr algn="ctr">
              <a:defRPr/>
            </a:pPr>
            <a:r>
              <a:rPr lang="ko-KR" altLang="en-US">
                <a:latin typeface="나눔스퀘어라운드 Light"/>
                <a:ea typeface="나눔스퀘어라운드 Light"/>
              </a:rPr>
              <a:t>사례 탐색하기</a:t>
            </a:r>
            <a:endParaRPr lang="ko-KR" altLang="en-US">
              <a:latin typeface="나눔스퀘어라운드 Light"/>
              <a:ea typeface="나눔스퀘어라운드 Light"/>
            </a:endParaRPr>
          </a:p>
          <a:p>
            <a:pPr algn="ctr">
              <a:defRPr/>
            </a:pPr>
            <a:endParaRPr lang="ko-KR" altLang="en-US" sz="2400">
              <a:latin typeface="나눔스퀘어_ac Bold"/>
              <a:ea typeface="나눔스퀘어_ac Bold"/>
            </a:endParaRPr>
          </a:p>
        </p:txBody>
      </p:sp>
      <p:sp>
        <p:nvSpPr>
          <p:cNvPr id="39" name="사각형: 둥근 모서리 38"/>
          <p:cNvSpPr/>
          <p:nvPr/>
        </p:nvSpPr>
        <p:spPr>
          <a:xfrm>
            <a:off x="6174588" y="2141040"/>
            <a:ext cx="2901565" cy="2554515"/>
          </a:xfrm>
          <a:prstGeom prst="roundRect">
            <a:avLst>
              <a:gd name="adj" fmla="val 16667"/>
            </a:avLst>
          </a:prstGeom>
          <a:solidFill>
            <a:srgbClr val="f1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54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라운드 ExtraBold"/>
                <a:ea typeface="나눔스퀘어라운드 ExtraBold"/>
              </a:rPr>
              <a:t>03</a:t>
            </a:r>
            <a:endParaRPr lang="en-US" altLang="ko-KR" sz="54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bg1"/>
              </a:solidFill>
              <a:latin typeface="나눔스퀘어라운드 ExtraBold"/>
              <a:ea typeface="나눔스퀘어라운드 ExtraBold"/>
            </a:endParaRPr>
          </a:p>
          <a:p>
            <a:pPr algn="ctr">
              <a:defRPr/>
            </a:pPr>
            <a:r>
              <a:rPr lang="ko-KR" altLang="en-US" sz="2400">
                <a:latin typeface="나눔스퀘어_ac Bold"/>
                <a:ea typeface="나눔스퀘어_ac Bold"/>
              </a:rPr>
              <a:t>결정 실행</a:t>
            </a:r>
            <a:endParaRPr lang="ko-KR" altLang="en-US" sz="2400">
              <a:latin typeface="나눔스퀘어_ac Bold"/>
              <a:ea typeface="나눔스퀘어_ac Bold"/>
            </a:endParaRPr>
          </a:p>
          <a:p>
            <a:pPr algn="ctr">
              <a:defRPr/>
            </a:pPr>
            <a:endParaRPr lang="en-US" altLang="ko-KR" sz="900">
              <a:latin typeface="나눔스퀘어_ac Bold"/>
              <a:ea typeface="나눔스퀘어_ac Bold"/>
            </a:endParaRPr>
          </a:p>
          <a:p>
            <a:pPr algn="ctr">
              <a:defRPr/>
            </a:pPr>
            <a:r>
              <a:rPr lang="ko-KR" altLang="en-US">
                <a:latin typeface="나눔스퀘어라운드 Light"/>
                <a:ea typeface="나눔스퀘어라운드 Light"/>
              </a:rPr>
              <a:t>분산원장에 기록하기</a:t>
            </a:r>
            <a:endParaRPr lang="ko-KR" altLang="en-US">
              <a:latin typeface="나눔스퀘어라운드 Light"/>
              <a:ea typeface="나눔스퀘어라운드 Light"/>
            </a:endParaRPr>
          </a:p>
          <a:p>
            <a:pPr algn="ctr">
              <a:defRPr/>
            </a:pPr>
            <a:endParaRPr lang="ko-KR" altLang="en-US" sz="2400">
              <a:latin typeface="나눔스퀘어_ac Bold"/>
              <a:ea typeface="나눔스퀘어_ac Bold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747402" y="3690440"/>
            <a:ext cx="14949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직선 연결선 40"/>
          <p:cNvCxnSpPr/>
          <p:nvPr/>
        </p:nvCxnSpPr>
        <p:spPr>
          <a:xfrm>
            <a:off x="3832219" y="3671604"/>
            <a:ext cx="1494971" cy="0"/>
          </a:xfrm>
          <a:prstGeom prst="line">
            <a:avLst/>
          </a:prstGeom>
          <a:noFill/>
          <a:ln w="28575" cap="flat" cmpd="sng" algn="ctr">
            <a:solidFill>
              <a:srgbClr val="ffffff">
                <a:alpha val="100000"/>
              </a:srgbClr>
            </a:solidFill>
            <a:prstDash val="solid"/>
            <a:miter/>
          </a:ln>
        </p:spPr>
      </p:cxnSp>
      <p:cxnSp>
        <p:nvCxnSpPr>
          <p:cNvPr id="1028" name="직선 연결선 40"/>
          <p:cNvCxnSpPr/>
          <p:nvPr/>
        </p:nvCxnSpPr>
        <p:spPr>
          <a:xfrm>
            <a:off x="6828849" y="3693008"/>
            <a:ext cx="1494971" cy="0"/>
          </a:xfrm>
          <a:prstGeom prst="line">
            <a:avLst/>
          </a:prstGeom>
          <a:noFill/>
          <a:ln w="28575" cap="flat" cmpd="sng" algn="ctr">
            <a:solidFill>
              <a:srgbClr val="ffffff">
                <a:alpha val="100000"/>
              </a:srgbClr>
            </a:solidFill>
            <a:prstDash val="solid"/>
            <a:miter/>
          </a:ln>
        </p:spPr>
      </p:cxnSp>
      <p:sp>
        <p:nvSpPr>
          <p:cNvPr id="1031" name="사각형: 둥근 모서리 38"/>
          <p:cNvSpPr/>
          <p:nvPr/>
        </p:nvSpPr>
        <p:spPr>
          <a:xfrm>
            <a:off x="9227863" y="2141040"/>
            <a:ext cx="2901565" cy="2554515"/>
          </a:xfrm>
          <a:prstGeom prst="roundRect">
            <a:avLst>
              <a:gd name="adj" fmla="val 16667"/>
            </a:avLst>
          </a:prstGeom>
          <a:solidFill>
            <a:srgbClr val="f18101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p>
            <a:pPr algn="ctr" defTabSz="914400">
              <a:buClr>
                <a:schemeClr val="bg1"/>
              </a:buClr>
              <a:buNone/>
              <a:defRPr/>
            </a:pPr>
            <a:r>
              <a:rPr lang="en-US" altLang="ko-KR" sz="5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bg1"/>
                </a:solidFill>
                <a:effectLst/>
                <a:latin typeface="나눔스퀘어라운드 ExtraBold"/>
                <a:ea typeface="나눔스퀘어라운드 ExtraBold"/>
              </a:rPr>
              <a:t>04</a:t>
            </a:r>
            <a:endParaRPr lang="en-US" altLang="ko-KR" sz="5400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bg1"/>
              </a:solidFill>
              <a:effectLst/>
              <a:latin typeface="나눔스퀘어라운드 ExtraBold"/>
              <a:ea typeface="나눔스퀘어라운드 ExtraBold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나눔스퀘어_ac Bold"/>
                <a:ea typeface="나눔스퀘어_ac Bold"/>
              </a:rPr>
              <a:t>결과 공유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ffffff"/>
              </a:solidFill>
              <a:latin typeface="나눔스퀘어_ac Bold"/>
              <a:ea typeface="나눔스퀘어_ac Bold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900" b="0" i="0" u="none" strike="noStrike" kern="1200" cap="none" spc="0" normalizeH="0" baseline="0" mc:Ignorable="hp" hp:hslEmbossed="0">
              <a:solidFill>
                <a:srgbClr val="ffffff"/>
              </a:solidFill>
              <a:latin typeface="나눔스퀘어_ac Bold"/>
              <a:ea typeface="나눔스퀘어_ac Bold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나눔스퀘어라운드 Light"/>
                <a:ea typeface="나눔스퀘어라운드 Light"/>
              </a:rPr>
              <a:t>결과 공유 및 피드백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나눔스퀘어라운드 Light"/>
              <a:ea typeface="나눔스퀘어라운드 Light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<a:solidFill>
                <a:srgbClr val="ffffff"/>
              </a:solidFill>
              <a:latin typeface="나눔스퀘어_ac Bold"/>
              <a:ea typeface="나눔스퀘어_ac Bold"/>
            </a:endParaRPr>
          </a:p>
        </p:txBody>
      </p:sp>
      <p:cxnSp>
        <p:nvCxnSpPr>
          <p:cNvPr id="1032" name="직선 연결선 40"/>
          <p:cNvCxnSpPr/>
          <p:nvPr/>
        </p:nvCxnSpPr>
        <p:spPr>
          <a:xfrm>
            <a:off x="9882124" y="3693008"/>
            <a:ext cx="1494971" cy="0"/>
          </a:xfrm>
          <a:prstGeom prst="line">
            <a:avLst/>
          </a:prstGeom>
          <a:noFill/>
          <a:ln w="28575" cap="flat" cmpd="sng" algn="ctr">
            <a:solidFill>
              <a:srgbClr val="ffffff">
                <a:alpha val="100000"/>
              </a:srgbClr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807553" y="1079786"/>
            <a:ext cx="45768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>
                <a:solidFill>
                  <a:srgbClr val="0fa3d6"/>
                </a:solidFill>
                <a:latin typeface="BM HANNA 11yrs old OTF"/>
                <a:ea typeface="BM HANNA 11yrs old OTF"/>
              </a:rPr>
              <a:t>혐오</a:t>
            </a:r>
            <a:r>
              <a:rPr lang="ko-KR" altLang="en-US" sz="3200">
                <a:solidFill>
                  <a:srgbClr val="f18101"/>
                </a:solidFill>
                <a:latin typeface="BM HANNA 11yrs old OTF"/>
                <a:ea typeface="BM HANNA 11yrs old OTF"/>
              </a:rPr>
              <a:t>와 </a:t>
            </a:r>
            <a:r>
              <a:rPr lang="ko-KR" altLang="en-US" sz="3200">
                <a:solidFill>
                  <a:srgbClr val="0fa3d6"/>
                </a:solidFill>
                <a:latin typeface="BM HANNA 11yrs old OTF"/>
                <a:ea typeface="BM HANNA 11yrs old OTF"/>
              </a:rPr>
              <a:t>편견</a:t>
            </a:r>
            <a:r>
              <a:rPr lang="ko-KR" altLang="en-US" sz="3200">
                <a:solidFill>
                  <a:srgbClr val="f18101"/>
                </a:solidFill>
                <a:latin typeface="BM HANNA 11yrs old OTF"/>
                <a:ea typeface="BM HANNA 11yrs old OTF"/>
              </a:rPr>
              <a:t>을 극복하고</a:t>
            </a:r>
            <a:endParaRPr lang="ko-KR" altLang="en-US" sz="3200">
              <a:solidFill>
                <a:srgbClr val="f18101"/>
              </a:solidFill>
              <a:latin typeface="BM HANNA 11yrs old OTF"/>
              <a:ea typeface="BM HANNA 11yrs old OTF"/>
            </a:endParaRPr>
          </a:p>
          <a:p>
            <a:pPr algn="ctr">
              <a:defRPr/>
            </a:pPr>
            <a:r>
              <a:rPr lang="ko-KR" altLang="en-US" sz="3200">
                <a:solidFill>
                  <a:srgbClr val="f18101"/>
                </a:solidFill>
                <a:latin typeface="BM HANNA 11yrs old OTF"/>
                <a:ea typeface="BM HANNA 11yrs old OTF"/>
              </a:rPr>
              <a:t>차별 없는 세상 만들기</a:t>
            </a:r>
            <a:endParaRPr lang="ko-KR" altLang="en-US" sz="3200">
              <a:solidFill>
                <a:srgbClr val="f18101"/>
              </a:solidFill>
              <a:latin typeface="BM HANNA 11yrs old OTF"/>
              <a:ea typeface="BM HANNA 11yrs old OTF"/>
            </a:endParaRPr>
          </a:p>
        </p:txBody>
      </p:sp>
      <p:grpSp>
        <p:nvGrpSpPr>
          <p:cNvPr id="61" name="그룹 60"/>
          <p:cNvGrpSpPr/>
          <p:nvPr/>
        </p:nvGrpSpPr>
        <p:grpSpPr>
          <a:xfrm rot="0">
            <a:off x="1594089" y="2541002"/>
            <a:ext cx="2081872" cy="2724418"/>
            <a:chOff x="1594089" y="2109202"/>
            <a:chExt cx="2081872" cy="2724418"/>
          </a:xfrm>
        </p:grpSpPr>
        <p:sp>
          <p:nvSpPr>
            <p:cNvPr id="47" name="사각형: 둥근 모서리 46"/>
            <p:cNvSpPr/>
            <p:nvPr/>
          </p:nvSpPr>
          <p:spPr>
            <a:xfrm>
              <a:off x="1594089" y="2109202"/>
              <a:ext cx="2081872" cy="982092"/>
            </a:xfrm>
            <a:prstGeom prst="roundRect">
              <a:avLst>
                <a:gd name="adj" fmla="val 27902"/>
              </a:avLst>
            </a:prstGeom>
            <a:solidFill>
              <a:srgbClr val="f45e5e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8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rPr>
                <a:t>01</a:t>
              </a:r>
              <a:endParaRPr lang="ko-KR" altLang="en-US" sz="4800" spc="-3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94089" y="3213409"/>
              <a:ext cx="1040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rPr>
                <a:t>문제 이해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94089" y="3634882"/>
              <a:ext cx="2081872" cy="1198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문제 제시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문제 인식하기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문제 공감하기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문제 확인하기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 rot="0">
            <a:off x="3992502" y="2541002"/>
            <a:ext cx="2081872" cy="3553092"/>
            <a:chOff x="3992502" y="2109202"/>
            <a:chExt cx="2081872" cy="3553092"/>
          </a:xfrm>
        </p:grpSpPr>
        <p:sp>
          <p:nvSpPr>
            <p:cNvPr id="48" name="사각형: 둥근 모서리 47"/>
            <p:cNvSpPr/>
            <p:nvPr/>
          </p:nvSpPr>
          <p:spPr>
            <a:xfrm>
              <a:off x="3992502" y="2109202"/>
              <a:ext cx="2081872" cy="982092"/>
            </a:xfrm>
            <a:prstGeom prst="roundRect">
              <a:avLst>
                <a:gd name="adj" fmla="val 27902"/>
              </a:avLst>
            </a:prstGeom>
            <a:solidFill>
              <a:srgbClr val="377ca7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8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rPr>
                <a:t>02</a:t>
              </a:r>
              <a:endParaRPr lang="ko-KR" altLang="en-US" sz="4800" spc="-3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92502" y="3213409"/>
              <a:ext cx="124243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rPr>
                <a:t>해결책 탐구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92502" y="3634882"/>
              <a:ext cx="2081872" cy="202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현재 상황 분석하기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목표 인식하기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해결책 탐색하기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데이터와 협력자원 파악하기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협력 방법과 도구 살펴보기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 rot="0">
            <a:off x="6390914" y="2541002"/>
            <a:ext cx="2398413" cy="3000643"/>
            <a:chOff x="6390914" y="2401302"/>
            <a:chExt cx="2398413" cy="3000643"/>
          </a:xfrm>
        </p:grpSpPr>
        <p:sp>
          <p:nvSpPr>
            <p:cNvPr id="49" name="사각형: 둥근 모서리 48"/>
            <p:cNvSpPr/>
            <p:nvPr/>
          </p:nvSpPr>
          <p:spPr>
            <a:xfrm>
              <a:off x="6390915" y="2401302"/>
              <a:ext cx="2081872" cy="982092"/>
            </a:xfrm>
            <a:prstGeom prst="roundRect">
              <a:avLst>
                <a:gd name="adj" fmla="val 27902"/>
              </a:avLst>
            </a:prstGeom>
            <a:solidFill>
              <a:srgbClr val="f45e5e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8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rPr>
                <a:t>03</a:t>
              </a:r>
              <a:endParaRPr lang="ko-KR" altLang="en-US" sz="4800" spc="-3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90915" y="3505509"/>
              <a:ext cx="104429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나눔스퀘어라운드 ExtraBold"/>
                  <a:ea typeface="나눔스퀘어라운드 ExtraBold"/>
                </a:rPr>
                <a:t>결정 실행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90914" y="3926982"/>
              <a:ext cx="2398413" cy="147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해결책 결정하기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데이터 처리하기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협력 도구 이해하기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협력 아이디어 활동 실행하기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 rot="0">
            <a:off x="8789328" y="2541002"/>
            <a:ext cx="2081872" cy="3000643"/>
            <a:chOff x="8789328" y="2109202"/>
            <a:chExt cx="2081872" cy="3000643"/>
          </a:xfrm>
        </p:grpSpPr>
        <p:sp>
          <p:nvSpPr>
            <p:cNvPr id="50" name="사각형: 둥근 모서리 49"/>
            <p:cNvSpPr/>
            <p:nvPr/>
          </p:nvSpPr>
          <p:spPr>
            <a:xfrm>
              <a:off x="8789328" y="2109202"/>
              <a:ext cx="2081872" cy="982092"/>
            </a:xfrm>
            <a:prstGeom prst="roundRect">
              <a:avLst>
                <a:gd name="adj" fmla="val 27902"/>
              </a:avLst>
            </a:prstGeom>
            <a:solidFill>
              <a:srgbClr val="377ca7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800" spc="-3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/>
                  <a:latin typeface="나눔스퀘어라운드 ExtraBold"/>
                  <a:ea typeface="나눔스퀘어라운드 ExtraBold"/>
                </a:rPr>
                <a:t>04</a:t>
              </a:r>
              <a:endParaRPr lang="ko-KR" altLang="en-US" sz="4800" spc="-3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89328" y="3213409"/>
              <a:ext cx="104618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pc="-15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ExtraBold"/>
                  <a:ea typeface="나눔스퀘어라운드 ExtraBold"/>
                </a:rPr>
                <a:t>결과 공유</a:t>
              </a:r>
              <a:endPara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/>
                <a:ea typeface="나눔스퀘어라운드 ExtraBold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89328" y="3634882"/>
              <a:ext cx="2081872" cy="147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목표 달성 확인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나눔스퀘어라운드 Light"/>
                  <a:ea typeface="나눔스퀘어라운드 Light"/>
                </a:rPr>
                <a:t>협력 결과 공유하기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피드백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상호학습 확인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  <a:p>
              <a:pPr marL="144000" indent="-144000">
                <a:lnSpc>
                  <a:spcPct val="130000"/>
                </a:lnSpc>
                <a:buFontTx/>
                <a:buChar char="-"/>
                <a:defRPr/>
              </a:pPr>
              <a:r>
                <a:rPr lang="ko-KR" altLang="en-US" sz="1400">
                  <a:ln w="9525">
                    <a:solidFill>
                      <a:srgbClr val="0d6aba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Light"/>
                  <a:ea typeface="나눔스퀘어라운드 Light"/>
                </a:rPr>
                <a:t>협력지성 업데이트</a:t>
              </a:r>
              <a:endParaRPr lang="ko-KR" altLang="en-US" sz="140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Light"/>
                <a:ea typeface="나눔스퀘어라운드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131442" y="0"/>
            <a:ext cx="10124846" cy="6858000"/>
          </a:xfrm>
          <a:prstGeom prst="rect">
            <a:avLst/>
          </a:prstGeom>
        </p:spPr>
      </p:pic>
      <p:sp>
        <p:nvSpPr>
          <p:cNvPr id="1029" name=""/>
          <p:cNvSpPr/>
          <p:nvPr/>
        </p:nvSpPr>
        <p:spPr>
          <a:xfrm>
            <a:off x="3643213" y="-270873"/>
            <a:ext cx="3869531" cy="76795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733800" y="1556841"/>
            <a:ext cx="7240550" cy="42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다음 상황을 읽어보고 안전하게 거래하려면 어떻게 해야하는지 생각해봅시다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 </a:t>
            </a:r>
            <a:endParaRPr lang="ko-KR" altLang="en-US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55898"/>
            <a:ext cx="4965936" cy="10709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0fa3d6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안전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하게 거래를 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기록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하려면 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  <a:p>
            <a:pPr algn="r">
              <a:buClr>
                <a:srgbClr val="0fa3d6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어떻게 해야할까요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27" name=""/>
          <p:cNvSpPr txBox="1"/>
          <p:nvPr/>
        </p:nvSpPr>
        <p:spPr>
          <a:xfrm>
            <a:off x="4155281" y="2199322"/>
            <a:ext cx="7560469" cy="447817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tabLst>
                <a:tab pos="3456940" algn="l"/>
              </a:tabLst>
              <a:defRPr/>
            </a:pPr>
            <a:r>
              <a:rPr lang="ko-KR" alt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 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영찬이는 축구공을 하나 가지고 있습니다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 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찬희는 지금 축구공을 가지고 놀고 싶어서 영찬이에게 다음과 같이 제안했습니다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sz="2400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tabLst>
                <a:tab pos="3456940" algn="l"/>
              </a:tabLst>
              <a:defRPr/>
            </a:pPr>
            <a:r>
              <a:rPr lang="ko-KR" alt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  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“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내가 나중에 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3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만원을 줄 테니 나에게 축구공을 줄래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?”</a:t>
            </a:r>
            <a:endParaRPr lang="EN-US" sz="2400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tabLst>
                <a:tab pos="3456940" algn="l"/>
              </a:tabLst>
              <a:defRPr/>
            </a:pPr>
            <a:r>
              <a:rPr lang="ko-KR" alt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 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영찬이는 축구공을 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3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만원에 거래하는 것은 동의했지만 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3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만원을 정말 받을 수 있을지 의문이 들었습니다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 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이에 찬희는 다음과 같이 제안했습니다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sz="2400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tabLst>
                <a:tab pos="3456940" algn="l"/>
              </a:tabLst>
              <a:defRPr/>
            </a:pPr>
            <a:r>
              <a:rPr lang="ko-KR" alt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  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“</a:t>
            </a: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우리 둘이 거래하는 내용을 적어서 신용이에게 맡겨보자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.” </a:t>
            </a:r>
            <a:endParaRPr lang="EN-US" sz="2400" spc="-150">
              <a:ln w="9525" cap="flat" cmpd="sng" algn="ctr">
                <a:solidFill>
                  <a:srgbClr val="0d6aba">
                    <a:alpha val="0"/>
                  </a:srgbClr>
                </a:solidFill>
                <a:prstDash val="solid"/>
                <a:round/>
                <a:headEnd w="med" len="med"/>
                <a:tailEnd w="med" len="me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tabLst>
                <a:tab pos="3456940" algn="l"/>
              </a:tabLst>
              <a:defRPr/>
            </a:pPr>
            <a:r>
              <a:rPr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영찬이는 신용이가 덜렁댄다는 것을 알았기 때문에 의문이 들었습니다</a:t>
            </a:r>
            <a:r>
              <a:rPr lang="EN-US" sz="2400" spc="-150">
                <a:ln w="9525" cap="flat" cmpd="sng" algn="ctr">
                  <a:solidFill>
                    <a:srgbClr val="0d6aba">
                      <a:alpha val="0"/>
                    </a:srgbClr>
                  </a:solidFill>
                  <a:prstDash val="solid"/>
                  <a:round/>
                  <a:headEnd w="med" len="med"/>
                  <a:tailEnd w="med" len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sz="24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030" name="TextBox 9"/>
          <p:cNvSpPr txBox="1"/>
          <p:nvPr/>
        </p:nvSpPr>
        <p:spPr>
          <a:xfrm>
            <a:off x="-157081" y="6488668"/>
            <a:ext cx="2628899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ore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이미지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출처 </a:t>
            </a:r>
            <a:r>
              <a:rPr xmlns:mc="http://schemas.openxmlformats.org/markup-compatibility/2006" xmlns:hp="http://schemas.haansoft.com/office/presentation/8.0" kumimoji="1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: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픽사베이</a:t>
            </a:r>
            <a:endParaRPr xmlns:mc="http://schemas.openxmlformats.org/markup-compatibility/2006" xmlns:hp="http://schemas.haansoft.com/office/presentation/8.0" kumimoji="1" lang="ko-Kore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33800" y="1556841"/>
            <a:ext cx="7240550" cy="42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잼보드에 여러분의 의견을 작성해봅시다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endParaRPr lang="en-US" altLang="ko-KR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5710" y="813086"/>
            <a:ext cx="72328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영찬이는 찬희를 믿고 거래를 해도 될까요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latin typeface="나눔스퀘어라운드 ExtraBold"/>
              <a:ea typeface="나눔스퀘어라운드 ExtraBold"/>
            </a:endParaRPr>
          </a:p>
        </p:txBody>
      </p:sp>
      <p:pic>
        <p:nvPicPr>
          <p:cNvPr id="18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2450433" y="2095500"/>
            <a:ext cx="7291134" cy="4417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33800" y="1556841"/>
            <a:ext cx="7240550" cy="746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우리가 해결해야할 문제를 알아봅시다</a:t>
            </a:r>
            <a:r>
              <a:rPr lang="en-US" altLang="ko-KR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.</a:t>
            </a:r>
            <a:r>
              <a:rPr lang="ko-KR" altLang="en-US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명조"/>
                <a:ea typeface="나눔명조"/>
              </a:rPr>
              <a:t> </a:t>
            </a:r>
            <a:endParaRPr lang="ko-KR" altLang="en-US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명조"/>
              <a:ea typeface="나눔명조"/>
            </a:endParaRPr>
          </a:p>
          <a:p>
            <a:pPr algn="r">
              <a:lnSpc>
                <a:spcPct val="120000"/>
              </a:lnSpc>
              <a:defRPr/>
            </a:pPr>
            <a:endParaRPr lang="ko-KR" altLang="en-US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560" y="813086"/>
            <a:ext cx="72900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CC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  플레이북을 보며 문제를 이해해봅시다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latin typeface="나눔스퀘어라운드 ExtraBold"/>
                <a:ea typeface="나눔스퀘어라운드 ExtraBold"/>
              </a:rPr>
              <a:t>.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latin typeface="나눔스퀘어라운드 ExtraBold"/>
              <a:ea typeface="나눔스퀘어라운드 ExtraBold"/>
            </a:endParaRPr>
          </a:p>
        </p:txBody>
      </p:sp>
      <p:pic>
        <p:nvPicPr>
          <p:cNvPr id="18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2119312" y="2452687"/>
            <a:ext cx="2740406" cy="3928998"/>
          </a:xfrm>
          <a:prstGeom prst="rect">
            <a:avLst/>
          </a:prstGeom>
        </p:spPr>
      </p:pic>
      <p:pic>
        <p:nvPicPr>
          <p:cNvPr id="19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6334125" y="2321718"/>
            <a:ext cx="2887345" cy="4046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 flipH="1">
            <a:off x="383460" y="-7643687"/>
            <a:ext cx="9903540" cy="2078852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85610" y="927346"/>
            <a:ext cx="4335718" cy="1070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소수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만 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거래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에 참여하면 </a:t>
            </a:r>
            <a:endParaRPr lang="ko-KR" altLang="en-US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어떤 문제가 발생할까요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6494" y="3827582"/>
            <a:ext cx="7240552" cy="1552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거래에 소수의 인원만 참여한다면 어떻게 될까요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 algn="r"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 algn="r"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정보를 가지고 있는 누군가가 </a:t>
            </a:r>
            <a:endParaRPr lang="ko-KR" altLang="en-US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 algn="r"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그 자료를 훼손시킨다면 어떻게 될까요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5584" y="2133395"/>
            <a:ext cx="2531462" cy="405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altLang="ko-KR" spc="600">
                <a:ln w="9525">
                  <a:solidFill>
                    <a:srgbClr val="0d6aba">
                      <a:alpha val="0"/>
                    </a:srgbClr>
                  </a:solidFill>
                </a:ln>
                <a:effectLst/>
                <a:latin typeface="나눔스퀘어라운드 Light"/>
                <a:ea typeface="나눔스퀘어라운드 Light"/>
              </a:rPr>
              <a:t>R E F R E S H</a:t>
            </a:r>
            <a:endParaRPr lang="ko-KR" altLang="en-US" spc="600">
              <a:ln w="9525">
                <a:solidFill>
                  <a:srgbClr val="0d6aba">
                    <a:alpha val="0"/>
                  </a:srgbClr>
                </a:solidFill>
              </a:ln>
              <a:effectLst/>
              <a:latin typeface="나눔스퀘어라운드 Light"/>
              <a:ea typeface="나눔스퀘어라운드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628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ore-KR" altLang="en-US">
                <a:solidFill>
                  <a:schemeClr val="tx1"/>
                </a:solidFill>
              </a:rPr>
              <a:t>이미지</a:t>
            </a:r>
            <a:r>
              <a:rPr kumimoji="1" lang="ko-KR" altLang="en-US">
                <a:solidFill>
                  <a:schemeClr val="tx1"/>
                </a:solidFill>
              </a:rPr>
              <a:t> 출처 </a:t>
            </a:r>
            <a:r>
              <a:rPr kumimoji="1" lang="en-US" altLang="ko-KR">
                <a:solidFill>
                  <a:schemeClr val="tx1"/>
                </a:solidFill>
              </a:rPr>
              <a:t>:</a:t>
            </a:r>
            <a:r>
              <a:rPr kumimoji="1" lang="ko-KR" altLang="en-US">
                <a:solidFill>
                  <a:schemeClr val="tx1"/>
                </a:solidFill>
              </a:rPr>
              <a:t> 픽사베이</a:t>
            </a:r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10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0500" y="1762124"/>
            <a:ext cx="5058856" cy="379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61684" y="1485880"/>
            <a:ext cx="5916931" cy="569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중앙 집중형 데이터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는 무엇인가요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0226" y="2563728"/>
            <a:ext cx="5789286" cy="228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중앙 집중형 데이터는 무엇일까요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</a:t>
            </a:r>
            <a:endParaRPr lang="ko-KR" altLang="en-US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중앙 집중형 데이터를 검색해봅시다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중앙 집중형 데이터의 장점과 단점에는 무엇이 있을까요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혼자서 어떤 것을 다 처리하면 어떤 장점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,</a:t>
            </a: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 단점이 있는지 생각해봅시다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.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62650" y="2247900"/>
            <a:ext cx="5734050" cy="141286"/>
          </a:xfrm>
          <a:prstGeom prst="rect">
            <a:avLst/>
          </a:prstGeom>
          <a:solidFill>
            <a:srgbClr val="0fa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-57150" y="6488668"/>
            <a:ext cx="34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ore-KR" altLang="en-US"/>
              <a:t>이미지</a:t>
            </a:r>
            <a:r>
              <a:rPr kumimoji="1" lang="ko-KR" altLang="en-US"/>
              <a:t> 출처 </a:t>
            </a:r>
            <a:r>
              <a:rPr kumimoji="1" lang="en-US" altLang="ko-KR"/>
              <a:t>:</a:t>
            </a:r>
            <a:r>
              <a:rPr kumimoji="1" lang="ko-KR" altLang="en-US"/>
              <a:t> 구글</a:t>
            </a:r>
            <a:r>
              <a:rPr kumimoji="1" lang="en-US" altLang="ko-KR"/>
              <a:t>,</a:t>
            </a:r>
            <a:r>
              <a:rPr kumimoji="1" lang="ko-KR" altLang="en-US"/>
              <a:t> 유튜브</a:t>
            </a:r>
            <a:endParaRPr kumimoji="1" lang="ko-KR" altLang="en-US"/>
          </a:p>
        </p:txBody>
      </p:sp>
      <p:pic>
        <p:nvPicPr>
          <p:cNvPr id="11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0" y="1154429"/>
            <a:ext cx="3789045" cy="227457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1214437" y="3167062"/>
            <a:ext cx="3789045" cy="2642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acef1"/>
              </a:clrFrom>
              <a:clrTo>
                <a:srgbClr val="8ace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1156" y="976963"/>
            <a:ext cx="7760817" cy="5541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6346" y="938192"/>
            <a:ext cx="9549800" cy="5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f18101"/>
              </a:buClr>
              <a:buNone/>
              <a:defRPr/>
            </a:pP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0fa3d6"/>
                </a:solidFill>
                <a:effectLst/>
                <a:latin typeface="나눔스퀘어라운드 ExtraBold"/>
                <a:ea typeface="나눔스퀘어라운드 ExtraBold"/>
              </a:rPr>
              <a:t>중앙 집중형 데이터</a:t>
            </a:r>
            <a:r>
              <a:rPr lang="ko-KR" altLang="en-US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의 단점을 어떻게 해결할 수 있을까요</a:t>
            </a:r>
            <a:r>
              <a:rPr lang="en-US" altLang="ko-KR" sz="32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rgbClr val="f18101"/>
                </a:solidFill>
                <a:effectLst/>
                <a:latin typeface="나눔스퀘어라운드 ExtraBold"/>
                <a:ea typeface="나눔스퀘어라운드 ExtraBold"/>
              </a:rPr>
              <a:t>?</a:t>
            </a:r>
            <a:endParaRPr lang="en-US" altLang="ko-KR" sz="32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rgbClr val="f18101"/>
              </a:solidFill>
              <a:effectLst/>
              <a:latin typeface="나눔스퀘어라운드 ExtraBold"/>
              <a:ea typeface="나눔스퀘어라운드 Extra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44" y="2492291"/>
            <a:ext cx="6658442" cy="155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데이터가 한 곳에 집중되어 저장되어 있는 형태인 중앙 데이터가 손실되면 어떻게 될까요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중앙 집중형 데이터의 손실을 막으려면 어떤 대책이 필요할까요</a:t>
            </a:r>
            <a:r>
              <a:rPr lang="en-US" altLang="ko-KR" sz="2000" spc="-150">
                <a:ln w="9525">
                  <a:solidFill>
                    <a:srgbClr val="0d6aba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명조"/>
                <a:ea typeface="나눔명조"/>
              </a:rPr>
              <a:t>?</a:t>
            </a:r>
            <a:endParaRPr lang="en-US" altLang="ko-KR" sz="2000" spc="-150">
              <a:ln w="9525">
                <a:solidFill>
                  <a:srgbClr val="0d6aba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명조"/>
              <a:ea typeface="나눔명조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-57150" y="6488668"/>
            <a:ext cx="3488450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ore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이미지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출처 </a:t>
            </a:r>
            <a:r>
              <a:rPr xmlns:mc="http://schemas.openxmlformats.org/markup-compatibility/2006" xmlns:hp="http://schemas.haansoft.com/office/presentation/8.0" kumimoji="1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:</a:t>
            </a:r>
            <a:r>
              <a: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 픽사베이</a:t>
            </a:r>
            <a:endParaRPr xmlns:mc="http://schemas.openxmlformats.org/markup-compatibility/2006" xmlns:hp="http://schemas.haansoft.com/office/presentation/8.0" kumimoji="1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pc="-150" dirty="0" smtClean="0">
            <a:ln w="9525">
              <a:solidFill>
                <a:srgbClr val="0d6aba">
                  <a:alpha val="0"/>
                </a:srgbClr>
              </a:solidFill>
            </a:ln>
            <a:solidFill>
              <a:schemeClr val="tx1">
                <a:lumMod val="85000"/>
                <a:lumOff val="15000"/>
              </a:schemeClr>
            </a:solidFill>
            <a:effectLst/>
            <a:latin typeface="나눔명조"/>
            <a:ea typeface="나눔명조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528</ep:Words>
  <ep:PresentationFormat>와이드스크린</ep:PresentationFormat>
  <ep:Paragraphs>93</ep:Paragraphs>
  <ep:Slides>18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2021-10-14T08:13:29.000</dcterms:created>
  <dc:creator>user</dc:creator>
  <cp:lastModifiedBy>user</cp:lastModifiedBy>
  <dcterms:modified xsi:type="dcterms:W3CDTF">2022-05-03T05:56:51.917</dcterms:modified>
  <cp:revision>52</cp:revision>
  <dc:title>PowerPoint 프레젠테이션</dc:title>
  <cp:version/>
</cp:coreProperties>
</file>