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embeddings/oleObject1" ContentType="image/vnd.ms-photo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autoCompressPictures="0">
  <p:sldMasterIdLst>
    <p:sldMasterId id="2147483656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mAuthor id="1" name="user" initials="u" lastIdx="1" clrIdx="0"/>
</p:cmAuthorLst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26652"/>
    <p:restoredTop sz="83372" autoAdjust="0"/>
  </p:normalViewPr>
  <p:slideViewPr>
    <p:cSldViewPr snapToGrid="0">
      <p:cViewPr>
        <p:scale>
          <a:sx n="80" d="100"/>
          <a:sy n="80" d="100"/>
        </p:scale>
        <p:origin x="648" y="90"/>
      </p:cViewPr>
      <p:guideLst>
        <p:guide orient="horz" pos="2159"/>
        <p:guide pos="3839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slide" Target="slides/slide20.xml"  /><Relationship Id="rId23" Type="http://schemas.openxmlformats.org/officeDocument/2006/relationships/slide" Target="slides/slide21.xml"  /><Relationship Id="rId24" Type="http://schemas.openxmlformats.org/officeDocument/2006/relationships/slide" Target="slides/slide22.xml"  /><Relationship Id="rId25" Type="http://schemas.openxmlformats.org/officeDocument/2006/relationships/slide" Target="slides/slide23.xml"  /><Relationship Id="rId26" Type="http://schemas.openxmlformats.org/officeDocument/2006/relationships/slide" Target="slides/slide24.xml"  /><Relationship Id="rId27" Type="http://schemas.openxmlformats.org/officeDocument/2006/relationships/slide" Target="slides/slide25.xml"  /><Relationship Id="rId28" Type="http://schemas.openxmlformats.org/officeDocument/2006/relationships/slide" Target="slides/slide26.xml"  /><Relationship Id="rId29" Type="http://schemas.openxmlformats.org/officeDocument/2006/relationships/slide" Target="slides/slide27.xml"  /><Relationship Id="rId3" Type="http://schemas.openxmlformats.org/officeDocument/2006/relationships/slide" Target="slides/slide1.xml"  /><Relationship Id="rId30" Type="http://schemas.openxmlformats.org/officeDocument/2006/relationships/slide" Target="slides/slide28.xml"  /><Relationship Id="rId31" Type="http://schemas.openxmlformats.org/officeDocument/2006/relationships/slide" Target="slides/slide29.xml"  /><Relationship Id="rId32" Type="http://schemas.openxmlformats.org/officeDocument/2006/relationships/slide" Target="slides/slide30.xml"  /><Relationship Id="rId33" Type="http://schemas.openxmlformats.org/officeDocument/2006/relationships/slide" Target="slides/slide31.xml"  /><Relationship Id="rId34" Type="http://schemas.openxmlformats.org/officeDocument/2006/relationships/slide" Target="slides/slide32.xml"  /><Relationship Id="rId35" Type="http://schemas.openxmlformats.org/officeDocument/2006/relationships/slide" Target="slides/slide33.xml"  /><Relationship Id="rId36" Type="http://schemas.openxmlformats.org/officeDocument/2006/relationships/slide" Target="slides/slide34.xml"  /><Relationship Id="rId37" Type="http://schemas.openxmlformats.org/officeDocument/2006/relationships/slide" Target="slides/slide35.xml"  /><Relationship Id="rId38" Type="http://schemas.openxmlformats.org/officeDocument/2006/relationships/slide" Target="slides/slide36.xml"  /><Relationship Id="rId39" Type="http://schemas.openxmlformats.org/officeDocument/2006/relationships/commentAuthors" Target="commentAuthors.xml"  /><Relationship Id="rId4" Type="http://schemas.openxmlformats.org/officeDocument/2006/relationships/slide" Target="slides/slide2.xml"  /><Relationship Id="rId40" Type="http://schemas.openxmlformats.org/officeDocument/2006/relationships/presProps" Target="presProps.xml"  /><Relationship Id="rId41" Type="http://schemas.openxmlformats.org/officeDocument/2006/relationships/viewProps" Target="viewProps.xml"  /><Relationship Id="rId42" Type="http://schemas.openxmlformats.org/officeDocument/2006/relationships/theme" Target="theme/theme1.xml"  /><Relationship Id="rId43" Type="http://schemas.openxmlformats.org/officeDocument/2006/relationships/tableStyles" Target="tableStyles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E2B2BC9D-A816-4D0A-858B-1D023B3A8ACA}" type="datetime1">
              <a:rPr lang="ko-KR" altLang="en-US"/>
              <a:pPr lvl="0">
                <a:defRPr/>
              </a:pPr>
              <a:t>2022-04-28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4.png"  /><Relationship Id="rId3" Type="http://schemas.microsoft.com/office/2007/relationships/hdphoto" Target="../embeddings/oleObject1"  /><Relationship Id="rId4" Type="http://schemas.openxmlformats.org/officeDocument/2006/relationships/image" Target="../media/image2.png"  /><Relationship Id="rId5" Type="http://schemas.openxmlformats.org/officeDocument/2006/relationships/image" Target="../media/image5.png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BC1191-894B-499A-B8BC-8F7DC0E8E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5303767-9CB5-4AC2-A843-BA0C9E058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C23EF8-D35C-4914-862B-8F4AB13E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2021-10-15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3F84F6-9A74-4305-8021-CD6A1130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806670-4CB3-495A-B5D2-F0A89AE5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57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2021-10-15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>
            <a:extLst>
              <a:ext uri="{FF2B5EF4-FFF2-40B4-BE49-F238E27FC236}">
                <a16:creationId xmlns:a16="http://schemas.microsoft.com/office/drawing/2014/main" id="{64D8AF46-03E4-4405-ABB4-995914277A56}"/>
              </a:ext>
            </a:extLst>
          </p:cNvPr>
          <p:cNvSpPr/>
          <p:nvPr userDrawn="1"/>
        </p:nvSpPr>
        <p:spPr>
          <a:xfrm>
            <a:off x="10708432" y="654106"/>
            <a:ext cx="600328" cy="600328"/>
          </a:xfrm>
          <a:prstGeom prst="ellipse">
            <a:avLst/>
          </a:prstGeom>
          <a:solidFill>
            <a:srgbClr val="FEC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272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2021-10-15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타원 19">
            <a:extLst>
              <a:ext uri="{FF2B5EF4-FFF2-40B4-BE49-F238E27FC236}">
                <a16:creationId xmlns:a16="http://schemas.microsoft.com/office/drawing/2014/main" id="{6695CC67-9853-4B40-8F65-39622294F6CD}"/>
              </a:ext>
            </a:extLst>
          </p:cNvPr>
          <p:cNvSpPr/>
          <p:nvPr userDrawn="1"/>
        </p:nvSpPr>
        <p:spPr>
          <a:xfrm>
            <a:off x="7593518" y="714241"/>
            <a:ext cx="1327641" cy="132764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747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bg>
      <p:bgPr>
        <a:gradFill>
          <a:gsLst>
            <a:gs pos="38000">
              <a:schemeClr val="accent1">
                <a:lumMod val="5000"/>
                <a:lumOff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960" b="55879" l="41227" r="59002">
                        <a14:foregroundMark x1="42087" y1="49455" x2="41284" y2="49778"/>
                        <a14:foregroundMark x1="45814" y1="55636" x2="59002" y2="47515"/>
                        <a14:foregroundMark x1="54300" y1="54384" x2="47477" y2="54828"/>
                        <a14:foregroundMark x1="47477" y1="55071" x2="53326" y2="54707"/>
                        <a14:foregroundMark x1="52179" y1="51636" x2="50229" y2="46020"/>
                        <a14:foregroundMark x1="52523" y1="49212" x2="46502" y2="51636"/>
                        <a14:foregroundMark x1="52179" y1="51394" x2="51376" y2="50384"/>
                        <a14:foregroundMark x1="53670" y1="49778" x2="54128" y2="48202"/>
                        <a14:foregroundMark x1="54472" y1="48081" x2="46961" y2="49333"/>
                        <a14:foregroundMark x1="51204" y1="50586" x2="44839" y2="48768"/>
                        <a14:foregroundMark x1="51376" y1="50020" x2="46961" y2="53818"/>
                        <a14:foregroundMark x1="47305" y1="54626" x2="54472" y2="54949"/>
                        <a14:foregroundMark x1="52695" y1="55758" x2="48108" y2="55515"/>
                        <a14:foregroundMark x1="48280" y1="55434" x2="46502" y2="50465"/>
                        <a14:foregroundMark x1="49885" y1="52323" x2="50229" y2="52202"/>
                        <a14:foregroundMark x1="53670" y1="52323" x2="51548" y2="48283"/>
                        <a14:foregroundMark x1="49885" y1="45657" x2="50917" y2="49455"/>
                        <a14:foregroundMark x1="49427" y1="53253" x2="47821" y2="51636"/>
                        <a14:foregroundMark x1="52695" y1="46909" x2="50917" y2="5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853499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theme" Target="../theme/theme1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388D064-A5B3-4B8B-9278-8B40DE2E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DE550A-4B8D-46FC-995E-7037DD48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8515A1-9CA4-4E11-B60E-29AC42928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C078-3779-4476-A261-CCFF7128A1F5}" type="datetimeFigureOut">
              <a:rPr lang="ko-KR" altLang="en-US" smtClean="0"/>
              <a:t>2021-10-15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658823-5956-4066-A690-71ED3E777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63ADD3-67EB-4443-B4CB-CC88D6F05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.jpeg"  /><Relationship Id="rId3" Type="http://schemas.openxmlformats.org/officeDocument/2006/relationships/image" Target="../media/image7.png"  /><Relationship Id="rId4" Type="http://schemas.openxmlformats.org/officeDocument/2006/relationships/image" Target="../media/image8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20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21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0.jpeg"  /><Relationship Id="rId3" Type="http://schemas.openxmlformats.org/officeDocument/2006/relationships/image" Target="../media/image7.png"  /><Relationship Id="rId4" Type="http://schemas.openxmlformats.org/officeDocument/2006/relationships/image" Target="../media/image8.png"  /><Relationship Id="rId5" Type="http://schemas.openxmlformats.org/officeDocument/2006/relationships/image" Target="../media/image9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22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23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24.png"  /><Relationship Id="rId3" Type="http://schemas.openxmlformats.org/officeDocument/2006/relationships/image" Target="../media/image25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26.png"  /><Relationship Id="rId3" Type="http://schemas.openxmlformats.org/officeDocument/2006/relationships/image" Target="../media/image27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.jpeg"  /><Relationship Id="rId3" Type="http://schemas.openxmlformats.org/officeDocument/2006/relationships/image" Target="../media/image7.png"  /><Relationship Id="rId4" Type="http://schemas.openxmlformats.org/officeDocument/2006/relationships/image" Target="../media/image8.png"  /><Relationship Id="rId5" Type="http://schemas.openxmlformats.org/officeDocument/2006/relationships/image" Target="../media/image9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28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0.jpeg"  /><Relationship Id="rId3" Type="http://schemas.openxmlformats.org/officeDocument/2006/relationships/image" Target="../media/image7.png"  /><Relationship Id="rId4" Type="http://schemas.openxmlformats.org/officeDocument/2006/relationships/image" Target="../media/image8.png"  /><Relationship Id="rId5" Type="http://schemas.openxmlformats.org/officeDocument/2006/relationships/image" Target="../media/image9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29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30.png"  /><Relationship Id="rId3" Type="http://schemas.openxmlformats.org/officeDocument/2006/relationships/image" Target="../media/image31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32.png"  /><Relationship Id="rId3" Type="http://schemas.openxmlformats.org/officeDocument/2006/relationships/image" Target="../media/image33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34.png"  /><Relationship Id="rId3" Type="http://schemas.openxmlformats.org/officeDocument/2006/relationships/image" Target="../media/image35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36.jpeg"  /><Relationship Id="rId3" Type="http://schemas.openxmlformats.org/officeDocument/2006/relationships/image" Target="../media/image37.jpeg"  /><Relationship Id="rId4" Type="http://schemas.openxmlformats.org/officeDocument/2006/relationships/image" Target="../media/image38.jpeg"  /><Relationship Id="rId5" Type="http://schemas.openxmlformats.org/officeDocument/2006/relationships/image" Target="../media/image39.jpeg"  /><Relationship Id="rId6" Type="http://schemas.openxmlformats.org/officeDocument/2006/relationships/image" Target="../media/image40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41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42.jpeg"  /><Relationship Id="rId3" Type="http://schemas.openxmlformats.org/officeDocument/2006/relationships/image" Target="../media/image43.jpeg"  /><Relationship Id="rId4" Type="http://schemas.openxmlformats.org/officeDocument/2006/relationships/image" Target="../media/image44.jpeg"  /><Relationship Id="rId5" Type="http://schemas.openxmlformats.org/officeDocument/2006/relationships/image" Target="../media/image45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0.jpeg"  /><Relationship Id="rId3" Type="http://schemas.openxmlformats.org/officeDocument/2006/relationships/image" Target="../media/image7.png"  /><Relationship Id="rId4" Type="http://schemas.openxmlformats.org/officeDocument/2006/relationships/image" Target="../media/image8.png"  /><Relationship Id="rId5" Type="http://schemas.openxmlformats.org/officeDocument/2006/relationships/image" Target="../media/image9.pn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46.png"  /><Relationship Id="rId3" Type="http://schemas.openxmlformats.org/officeDocument/2006/relationships/image" Target="../media/image47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48.jpeg"  /><Relationship Id="rId3" Type="http://schemas.openxmlformats.org/officeDocument/2006/relationships/image" Target="../media/image49.jpeg"  /><Relationship Id="rId4" Type="http://schemas.openxmlformats.org/officeDocument/2006/relationships/image" Target="../media/image50.jpeg"  /><Relationship Id="rId5" Type="http://schemas.openxmlformats.org/officeDocument/2006/relationships/image" Target="../media/image51.jpe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52.jpeg"  /><Relationship Id="rId3" Type="http://schemas.openxmlformats.org/officeDocument/2006/relationships/image" Target="../media/image53.jpeg"  /><Relationship Id="rId4" Type="http://schemas.openxmlformats.org/officeDocument/2006/relationships/image" Target="../media/image54.jpeg"  /><Relationship Id="rId5" Type="http://schemas.openxmlformats.org/officeDocument/2006/relationships/image" Target="../media/image55.jpeg"  /><Relationship Id="rId6" Type="http://schemas.openxmlformats.org/officeDocument/2006/relationships/image" Target="../media/image56.jpe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57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58.jpe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.jpeg"  /><Relationship Id="rId3" Type="http://schemas.openxmlformats.org/officeDocument/2006/relationships/image" Target="../media/image7.png"  /><Relationship Id="rId4" Type="http://schemas.openxmlformats.org/officeDocument/2006/relationships/image" Target="../media/image8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1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2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3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4.png"  /><Relationship Id="rId3" Type="http://schemas.openxmlformats.org/officeDocument/2006/relationships/image" Target="../media/image15.png"  /><Relationship Id="rId4" Type="http://schemas.openxmlformats.org/officeDocument/2006/relationships/image" Target="../media/image16.png"  /><Relationship Id="rId5" Type="http://schemas.openxmlformats.org/officeDocument/2006/relationships/image" Target="../media/image17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8.png"  /><Relationship Id="rId3" Type="http://schemas.openxmlformats.org/officeDocument/2006/relationships/image" Target="../media/image19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 rot="0"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8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9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39670" t="42500" r="39700" b="42590"/>
          <a:stretch>
            <a:fillRect/>
          </a:stretch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28920" t="26850" r="4080" b="28700"/>
          <a:stretch>
            <a:fillRect/>
          </a:stretch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24820" y="6162675"/>
            <a:ext cx="1735802" cy="482600"/>
          </a:xfrm>
          <a:prstGeom prst="rect">
            <a:avLst/>
          </a:prstGeom>
          <a:noFill/>
        </p:spPr>
      </p:pic>
      <p:sp>
        <p:nvSpPr>
          <p:cNvPr id="21" name="타원 20"/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CCI</a:t>
            </a:r>
            <a:b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</a:b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프로그램</a:t>
            </a:r>
            <a:endParaRPr lang="ko-KR" altLang="en-US" sz="2000" spc="-150">
              <a:solidFill>
                <a:schemeClr val="bg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25" name="그룹 24"/>
          <p:cNvGrpSpPr/>
          <p:nvPr/>
        </p:nvGrpSpPr>
        <p:grpSpPr>
          <a:xfrm rot="0"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7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8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0" name="타원 29"/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5737010" y="6297008"/>
            <a:ext cx="717980" cy="33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중학교</a:t>
            </a:r>
            <a:endParaRPr lang="ko-KR" altLang="en-US" sz="16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latin typeface="나눔스퀘어라운드 ExtraBold"/>
              <a:ea typeface="나눔스퀘어라운드 ExtraBold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54673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3" name="타원 32"/>
          <p:cNvSpPr/>
          <p:nvPr/>
        </p:nvSpPr>
        <p:spPr>
          <a:xfrm>
            <a:off x="60261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680720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74104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27" name="TextBox 11"/>
          <p:cNvSpPr txBox="1"/>
          <p:nvPr/>
        </p:nvSpPr>
        <p:spPr>
          <a:xfrm>
            <a:off x="937260" y="2559050"/>
            <a:ext cx="10260330" cy="6965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4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/>
                <a:ea typeface="나눔스퀘어라운드 ExtraBold"/>
              </a:rPr>
              <a:t>가상공간을 이용한 플라스틱 사용 줄이기 캠페인</a:t>
            </a:r>
            <a:endParaRPr lang="ko-KR" altLang="en-US" sz="4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/>
              <a:ea typeface="나눔스퀘어라운드 ExtraBold"/>
            </a:endParaRPr>
          </a:p>
        </p:txBody>
      </p:sp>
      <p:sp>
        <p:nvSpPr>
          <p:cNvPr id="1029" name="TextBox 21"/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pc="6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/>
                <a:ea typeface="나눔고딕"/>
              </a:rPr>
              <a:t>아이디어 생성을 위한 수업</a:t>
            </a:r>
            <a:endParaRPr lang="ko-KR" altLang="en-US" spc="600">
              <a:solidFill>
                <a:schemeClr val="bg1"/>
              </a:solidFill>
              <a:latin typeface="나눔고딕"/>
              <a:ea typeface="나눔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9312" y="813086"/>
            <a:ext cx="9692978" cy="5185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8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마인드맵을 통해 문제 해결이 각 대상에 주는 영향을 생각해봅시다</a:t>
            </a:r>
            <a:r>
              <a:rPr lang="en-US" altLang="ko-KR" sz="28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28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pic>
        <p:nvPicPr>
          <p:cNvPr id="68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2433946" y="2022111"/>
            <a:ext cx="7324106" cy="416913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69" name=""/>
          <p:cNvSpPr txBox="1"/>
          <p:nvPr/>
        </p:nvSpPr>
        <p:spPr>
          <a:xfrm>
            <a:off x="2367640" y="1474241"/>
            <a:ext cx="2148843" cy="419329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r>
              <a:rPr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www.mindmeister.com</a:t>
            </a: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"/>
          <p:cNvSpPr/>
          <p:nvPr/>
        </p:nvSpPr>
        <p:spPr>
          <a:xfrm>
            <a:off x="7450844" y="3101316"/>
            <a:ext cx="3158558" cy="2119312"/>
          </a:xfrm>
          <a:prstGeom prst="rect">
            <a:avLst/>
          </a:prstGeom>
          <a:solidFill>
            <a:srgbClr val="fbe0c4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/>
          <a:p>
            <a:pPr mar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9" name=""/>
          <p:cNvSpPr/>
          <p:nvPr/>
        </p:nvSpPr>
        <p:spPr>
          <a:xfrm>
            <a:off x="1760336" y="3112202"/>
            <a:ext cx="3158558" cy="2119312"/>
          </a:xfrm>
          <a:prstGeom prst="rect">
            <a:avLst/>
          </a:prstGeom>
          <a:solidFill>
            <a:srgbClr val="fbe0c4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/>
          <a:p>
            <a:pPr mar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6285" y="824652"/>
            <a:ext cx="10679430" cy="5736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문제점을 다시 한번 떠올려 보고 해결의 필요성을 생각해봅시다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grpSp>
        <p:nvGrpSpPr>
          <p:cNvPr id="61" name="그룹 60"/>
          <p:cNvGrpSpPr/>
          <p:nvPr/>
        </p:nvGrpSpPr>
        <p:grpSpPr>
          <a:xfrm rot="0">
            <a:off x="1653619" y="2033111"/>
            <a:ext cx="3415372" cy="2860833"/>
            <a:chOff x="1594089" y="2109202"/>
            <a:chExt cx="2081872" cy="2860833"/>
          </a:xfrm>
        </p:grpSpPr>
        <p:sp>
          <p:nvSpPr>
            <p:cNvPr id="47" name="사각형: 둥근 모서리 46"/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30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문제점</a:t>
              </a:r>
              <a:endParaRPr lang="ko-KR" altLang="en-US" sz="30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27787" y="3355411"/>
              <a:ext cx="1999913" cy="16146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우리가 평소에 무분별하게 </a:t>
              </a:r>
              <a:endPara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 algn="ctr">
                <a:defRPr/>
              </a:pPr>
              <a:r>
                <a:rPr lang="ko-KR" altLang="en-US" sz="2000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쓰는 플라스틱 물품들로 인해 플라스틱 쓰레기가 양산되면서 환경이 오염되고 생태계가 </a:t>
              </a:r>
              <a:endPara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 algn="ctr">
                <a:defRPr/>
              </a:pPr>
              <a:r>
                <a:rPr lang="ko-KR" altLang="en-US" sz="2000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파괴되고 있다</a:t>
              </a:r>
              <a:r>
                <a:rPr lang="en-US" altLang="ko-KR" sz="2000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.</a:t>
              </a:r>
              <a:endPara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 rot="0">
            <a:off x="7297489" y="2034473"/>
            <a:ext cx="3522527" cy="2870696"/>
            <a:chOff x="6246636" y="2401302"/>
            <a:chExt cx="2334358" cy="2870696"/>
          </a:xfrm>
        </p:grpSpPr>
        <p:sp>
          <p:nvSpPr>
            <p:cNvPr id="49" name="사각형: 둥근 모서리 48"/>
            <p:cNvSpPr/>
            <p:nvPr/>
          </p:nvSpPr>
          <p:spPr>
            <a:xfrm>
              <a:off x="6246636" y="2401302"/>
              <a:ext cx="2334358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30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해결의 필요성</a:t>
              </a:r>
              <a:endParaRPr lang="ko-KR" altLang="en-US" sz="30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530832" y="3656693"/>
              <a:ext cx="1813568" cy="1615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플라스틱 사용을 줄이는 방법을 찾아야  환경 </a:t>
              </a:r>
              <a:endPara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 algn="ctr">
                <a:defRPr/>
              </a:pPr>
              <a:r>
                <a:rPr lang="ko-KR" altLang="en-US" sz="2000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오염이 줄어들고 생태계가 복원되어 우리 지구가 지속될 수 있다</a:t>
              </a:r>
              <a:r>
                <a:rPr lang="en-US" altLang="ko-KR" sz="2000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.</a:t>
              </a:r>
              <a:endPara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</p:grpSp>
      <p:sp>
        <p:nvSpPr>
          <p:cNvPr id="71" name=""/>
          <p:cNvSpPr/>
          <p:nvPr/>
        </p:nvSpPr>
        <p:spPr>
          <a:xfrm>
            <a:off x="5823857" y="3429000"/>
            <a:ext cx="802821" cy="54895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"/>
          <p:cNvSpPr/>
          <p:nvPr/>
        </p:nvSpPr>
        <p:spPr>
          <a:xfrm>
            <a:off x="3053952" y="3275488"/>
            <a:ext cx="6084094" cy="2772455"/>
          </a:xfrm>
          <a:prstGeom prst="rect">
            <a:avLst/>
          </a:prstGeom>
          <a:solidFill>
            <a:srgbClr val="fbe0c4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/>
          <a:p>
            <a:pPr mar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9891" y="688581"/>
            <a:ext cx="5907406" cy="5763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문제 해결의 목표를 설정해봅시다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 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grpSp>
        <p:nvGrpSpPr>
          <p:cNvPr id="61" name="그룹 60"/>
          <p:cNvGrpSpPr/>
          <p:nvPr/>
        </p:nvGrpSpPr>
        <p:grpSpPr>
          <a:xfrm rot="0">
            <a:off x="2939153" y="1960483"/>
            <a:ext cx="6313694" cy="3447812"/>
            <a:chOff x="1594089" y="2109202"/>
            <a:chExt cx="2081872" cy="3447812"/>
          </a:xfrm>
        </p:grpSpPr>
        <p:sp>
          <p:nvSpPr>
            <p:cNvPr id="47" name="사각형: 둥근 모서리 46"/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30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문제 해결의 목표</a:t>
              </a:r>
              <a:endParaRPr lang="ko-KR" altLang="en-US" sz="30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35068" y="3641158"/>
              <a:ext cx="1999913" cy="1915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400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지속 가능한 지구를 위해</a:t>
              </a:r>
              <a:endParaRPr lang="ko-KR" altLang="en-US" sz="24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 algn="ctr">
                <a:defRPr/>
              </a:pPr>
              <a:endParaRPr lang="ko-KR" altLang="en-US" sz="24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 algn="ctr">
                <a:defRPr/>
              </a:pPr>
              <a:r>
                <a:rPr lang="ko-KR" altLang="en-US" sz="2400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무분별한 플라스틱 사용을</a:t>
              </a:r>
              <a:endParaRPr lang="ko-KR" altLang="en-US" sz="24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 algn="ctr">
                <a:defRPr/>
              </a:pPr>
              <a:r>
                <a:rPr lang="ko-KR" altLang="en-US" sz="2400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 </a:t>
              </a:r>
              <a:endParaRPr lang="ko-KR" altLang="en-US" sz="24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 algn="ctr">
                <a:defRPr/>
              </a:pPr>
              <a:r>
                <a:rPr lang="ko-KR" altLang="en-US" sz="2400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줄일 수 있는 방법을 찾아 해결해보자</a:t>
              </a:r>
              <a:r>
                <a:rPr lang="en-US" altLang="ko-KR" sz="2400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.</a:t>
              </a:r>
              <a:endParaRPr lang="en-US" altLang="ko-KR" sz="24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2849" y="611039"/>
            <a:ext cx="10986301" cy="568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CCI(</a:t>
            </a:r>
            <a:r>
              <a:rPr lang="ko-KR" altLang="en-US" sz="3200" b="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협력지능</a:t>
            </a:r>
            <a:r>
              <a:rPr lang="en-US" altLang="ko-KR" sz="3200" b="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)</a:t>
            </a:r>
            <a:r>
              <a:rPr lang="ko-KR" altLang="en-US" sz="3200" b="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 플레이북</a:t>
            </a:r>
            <a:r>
              <a:rPr lang="ko-KR" altLang="en-US" sz="3200" b="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을 활용하여 커버 스토리를 만들어봅시다</a:t>
            </a:r>
            <a:r>
              <a:rPr lang="en-US" altLang="ko-KR" sz="3200" b="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3200" b="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b="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b="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pic>
        <p:nvPicPr>
          <p:cNvPr id="66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4225770" y="1374321"/>
            <a:ext cx="3740459" cy="5110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pattFill prst="trellis">
          <a:fgClr>
            <a:srgbClr val="ffeded"/>
          </a:fgClr>
          <a:bgClr>
            <a:schemeClr val="bg1"/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 rot="0"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8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9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39670" t="42500" r="39700" b="42590"/>
          <a:stretch>
            <a:fillRect/>
          </a:stretch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28920" t="26850" r="4080" b="28700"/>
          <a:stretch>
            <a:fillRect/>
          </a:stretch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24820" y="6162675"/>
            <a:ext cx="1735802" cy="4826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5735955" y="6252156"/>
            <a:ext cx="720090" cy="33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중학교</a:t>
            </a:r>
            <a:endParaRPr lang="ko-KR" altLang="en-US" sz="16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latin typeface="나눔스퀘어라운드 ExtraBold"/>
              <a:ea typeface="나눔스퀘어라운드 ExtraBold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42733" y="863671"/>
            <a:ext cx="4984192" cy="3917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가상공간을 이용한 플라스틱 사용 줄이기 캠페인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33" name="사각형: 둥근 모서리 32"/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/>
              <a:ea typeface="나눔스퀘어라운드 Bold"/>
            </a:endParaRPr>
          </a:p>
          <a:p>
            <a:pPr algn="ctr">
              <a:defRPr/>
            </a:pPr>
            <a:r>
              <a:rPr lang="ko-KR" altLang="en-US" sz="28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목차</a:t>
            </a:r>
            <a:endParaRPr lang="ko-KR" altLang="en-US" sz="28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2445267" y="-650327"/>
            <a:ext cx="5144218" cy="4963218"/>
          </a:xfrm>
          <a:prstGeom prst="rect">
            <a:avLst/>
          </a:prstGeom>
        </p:spPr>
      </p:pic>
      <p:cxnSp>
        <p:nvCxnSpPr>
          <p:cNvPr id="43" name="직선 연결선 42"/>
          <p:cNvCxnSpPr/>
          <p:nvPr/>
        </p:nvCxnSpPr>
        <p:spPr>
          <a:xfrm>
            <a:off x="5301142" y="370114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사각형: 둥근 모서리 2"/>
          <p:cNvSpPr/>
          <p:nvPr/>
        </p:nvSpPr>
        <p:spPr>
          <a:xfrm>
            <a:off x="4577368" y="2151742"/>
            <a:ext cx="3037264" cy="2554515"/>
          </a:xfrm>
          <a:prstGeom prst="roundRect">
            <a:avLst>
              <a:gd name="adj" fmla="val 16667"/>
            </a:avLst>
          </a:prstGeom>
          <a:solidFill>
            <a:srgbClr val="f18101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5400" b="0" i="0" u="none" strike="noStrike" kern="1200" cap="none" spc="-150" normalizeH="0" baseline="0" mc:Ignorable="hp" hp:hslEmbossed="0">
                <a:solidFill>
                  <a:schemeClr val="lt1"/>
                </a:solidFill>
                <a:effectLst/>
                <a:latin typeface="나눔스퀘어라운드 ExtraBold"/>
                <a:ea typeface="나눔스퀘어라운드 ExtraBold"/>
              </a:rPr>
              <a:t>02</a:t>
            </a:r>
            <a:endParaRPr xmlns:mc="http://schemas.openxmlformats.org/markup-compatibility/2006" xmlns:hp="http://schemas.haansoft.com/office/presentation/8.0" kumimoji="0" lang="en-US" altLang="ko-KR" sz="5400" b="0" i="0" u="none" strike="noStrike" kern="1200" cap="none" spc="-150" normalizeH="0" baseline="0" mc:Ignorable="hp" hp:hslEmbossed="0">
              <a:solidFill>
                <a:schemeClr val="lt1"/>
              </a:solidFill>
              <a:effectLst/>
              <a:latin typeface="나눔스퀘어라운드 ExtraBold"/>
              <a:ea typeface="나눔스퀘어라운드 ExtraBold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_ac Bold"/>
                <a:ea typeface="나눔스퀘어_ac Bold"/>
              </a:rPr>
              <a:t>해결탐구</a:t>
            </a:r>
            <a:endPara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_ac Bold"/>
              <a:ea typeface="나눔스퀘어_ac Bold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라운드 Light"/>
              <a:ea typeface="나눔스퀘어라운드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라운드 Light"/>
                <a:ea typeface="나눔스퀘어라운드 Light"/>
              </a:rPr>
              <a:t>협력도구로 해결책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라운드 Light"/>
              <a:ea typeface="나눔스퀘어라운드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라운드 Light"/>
                <a:ea typeface="나눔스퀘어라운드 Light"/>
              </a:rPr>
              <a:t>아이디어 모으기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라운드 Light"/>
              <a:ea typeface="나눔스퀘어라운드 Light"/>
            </a:endParaRPr>
          </a:p>
        </p:txBody>
      </p:sp>
      <p:cxnSp>
        <p:nvCxnSpPr>
          <p:cNvPr id="1029" name="직선 연결선 40"/>
          <p:cNvCxnSpPr/>
          <p:nvPr/>
        </p:nvCxnSpPr>
        <p:spPr>
          <a:xfrm>
            <a:off x="5379072" y="3714750"/>
            <a:ext cx="1428750" cy="19050"/>
          </a:xfrm>
          <a:prstGeom prst="line">
            <a:avLst/>
          </a:prstGeom>
          <a:noFill/>
          <a:ln w="28575" cap="flat" cmpd="sng" algn="ctr">
            <a:solidFill>
              <a:srgbClr val="ffffff">
                <a:alpha val="100000"/>
              </a:srgbClr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30446" y="622586"/>
            <a:ext cx="99311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우리가 찾은 문제점이 갖고 있는 현재 상황을 파악해봅시다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pic>
        <p:nvPicPr>
          <p:cNvPr id="67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3211149" y="2000249"/>
            <a:ext cx="5769701" cy="3871159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69" name=""/>
          <p:cNvSpPr txBox="1"/>
          <p:nvPr/>
        </p:nvSpPr>
        <p:spPr>
          <a:xfrm>
            <a:off x="2789464" y="1231174"/>
            <a:ext cx="8382002" cy="871946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15900" indent="-3810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tabLst>
                <a:tab pos="3456940" algn="l"/>
              </a:tabLst>
              <a:defRPr/>
            </a:pPr>
            <a:r>
              <a:rPr xmlns:mc="http://schemas.openxmlformats.org/markup-compatibility/2006" xmlns:hp="http://schemas.haansoft.com/office/presentation/8.0" lang="EN-US" sz="1600" b="0" i="0" u="none" strike="noStrike" mc:Ignorable="hp" hp:hslEmbossed="0">
                <a:solidFill>
                  <a:srgbClr val="000000"/>
                </a:solidFill>
                <a:latin typeface="나눔명조"/>
                <a:ea typeface="나눔명조"/>
              </a:rPr>
              <a:t>https://imnews.imbc.com/replay/2022/nwtoday/article/6360593_35752.html</a:t>
            </a:r>
            <a:endParaRPr xmlns:mc="http://schemas.openxmlformats.org/markup-compatibility/2006" xmlns:hp="http://schemas.haansoft.com/office/presentation/8.0" lang="EN-US" sz="1600" b="0" i="0" u="none" strike="noStrike" mc:Ignorable="hp" hp:hslEmbossed="0">
              <a:solidFill>
                <a:srgbClr val="000000"/>
              </a:solidFill>
              <a:latin typeface="나눔명조"/>
              <a:ea typeface="나눔명조"/>
            </a:endParaRPr>
          </a:p>
          <a:p>
            <a:pPr marL="215900" indent="-38100"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tabLst>
                <a:tab pos="3456940" algn="l"/>
              </a:tabLst>
              <a:defRPr/>
            </a:pPr>
            <a:endParaRPr sz="16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70" name=""/>
          <p:cNvSpPr txBox="1"/>
          <p:nvPr/>
        </p:nvSpPr>
        <p:spPr>
          <a:xfrm>
            <a:off x="3048000" y="5892165"/>
            <a:ext cx="6096000" cy="9658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139700" indent="-13970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lang="EN-US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[</a:t>
            </a:r>
            <a:r>
              <a:rPr xmlns:mc="http://schemas.openxmlformats.org/markup-compatibility/2006" xmlns:hp="http://schemas.haansoft.com/office/presentation/8.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플라스틱 사용 줄이기가 되지 않는 문제 상황 뉴스</a:t>
            </a:r>
            <a:r>
              <a:rPr xmlns:mc="http://schemas.openxmlformats.org/markup-compatibility/2006" xmlns:hp="http://schemas.haansoft.com/office/presentation/8.0" lang="EN-US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]</a:t>
            </a:r>
            <a:endParaRPr xmlns:mc="http://schemas.openxmlformats.org/markup-compatibility/2006" xmlns:hp="http://schemas.haansoft.com/office/presentation/8.0" lang="EN-US" b="0" i="0" u="none" strike="noStrike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139700" indent="-13970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고딕"/>
              <a:ea typeface="나눔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22925" y="663407"/>
            <a:ext cx="9721547" cy="470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CCI(</a:t>
            </a: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협력지능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)</a:t>
            </a: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 플레이북</a:t>
            </a: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을 활용하여 협력지능 프로젝트를 디자인 해봅시다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pic>
        <p:nvPicPr>
          <p:cNvPr id="64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2095500" y="1415143"/>
            <a:ext cx="7656394" cy="4980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50138" y="554549"/>
            <a:ext cx="8775852" cy="4722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CCI(</a:t>
            </a: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협력지능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)</a:t>
            </a: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 플레이북</a:t>
            </a: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을 활용하여 해결책을 요약하고 찾아봅시다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pic>
        <p:nvPicPr>
          <p:cNvPr id="65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1197428" y="1183821"/>
            <a:ext cx="4211012" cy="5351054"/>
          </a:xfrm>
          <a:prstGeom prst="rect">
            <a:avLst/>
          </a:prstGeom>
        </p:spPr>
      </p:pic>
      <p:pic>
        <p:nvPicPr>
          <p:cNvPr id="66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5551715" y="1156607"/>
            <a:ext cx="4332351" cy="53065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72594" y="636191"/>
            <a:ext cx="8853421" cy="4722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 도구 사용 전에 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f6600"/>
                </a:solidFill>
                <a:effectLst/>
                <a:latin typeface="나눔스퀘어라운드 ExtraBold"/>
                <a:ea typeface="나눔스퀘어라운드 ExtraBold"/>
              </a:rPr>
              <a:t>‘</a:t>
            </a: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f6600"/>
                </a:solidFill>
                <a:effectLst/>
                <a:latin typeface="나눔스퀘어라운드 ExtraBold"/>
                <a:ea typeface="나눔스퀘어라운드 ExtraBold"/>
              </a:rPr>
              <a:t>디지털 도구 사용을 위한 약속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f6600"/>
                </a:solidFill>
                <a:effectLst/>
                <a:latin typeface="나눔스퀘어라운드 ExtraBold"/>
                <a:ea typeface="나눔스퀘어라운드 ExtraBold"/>
              </a:rPr>
              <a:t>’</a:t>
            </a: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을 만들어봅시다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 </a:t>
            </a:r>
            <a:endParaRPr lang="en-US" altLang="ko-KR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8" name=""/>
          <p:cNvSpPr/>
          <p:nvPr/>
        </p:nvSpPr>
        <p:spPr>
          <a:xfrm>
            <a:off x="1360714" y="1487849"/>
            <a:ext cx="9606643" cy="5007429"/>
          </a:xfrm>
          <a:prstGeom prst="rect">
            <a:avLst/>
          </a:prstGeom>
          <a:solidFill>
            <a:srgbClr val="fff2e3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/>
          <a:p>
            <a:pPr mar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  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9" name=""/>
          <p:cNvSpPr txBox="1"/>
          <p:nvPr/>
        </p:nvSpPr>
        <p:spPr>
          <a:xfrm>
            <a:off x="1032630" y="1643634"/>
            <a:ext cx="9881810" cy="47552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457200" lvl="1" indent="0" algn="just" defTabSz="914400" rtl="0" eaLnBrk="1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15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1.</a:t>
            </a:r>
            <a:r>
              <a: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 디지털 도구 공간에서는 욕설, 비방을 하지 않는다. </a:t>
            </a:r>
            <a:endPara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 defTabSz="914400" rtl="0" eaLnBrk="1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 defTabSz="914400" rtl="0" eaLnBrk="1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2. 디지털 도구 공간에서는 시간을 정해놓고 함께 작업하도록 한다. </a:t>
            </a:r>
            <a:endPara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 defTabSz="914400" rtl="0" eaLnBrk="1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   (단 수집한 자료에 대한 저장, 자신의 의견을 기록하는 시간은 구애받지 않는다</a:t>
            </a:r>
            <a:r>
              <a:rPr xmlns:mc="http://schemas.openxmlformats.org/markup-compatibility/2006" xmlns:hp="http://schemas.haansoft.com/office/presentation/8.0" kumimoji="0" lang="en-US" altLang="ko-KR" sz="15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.</a:t>
            </a:r>
            <a:r>
              <a: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)</a:t>
            </a:r>
            <a:endPara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 defTabSz="914400" rtl="0" eaLnBrk="1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 defTabSz="914400" rtl="0" eaLnBrk="1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3. 이 공간은 우리의 프로젝트를 위한 공적인 작업공간이므로 개인적인 대화나 사적인 의견을 넣지 않는다. </a:t>
            </a:r>
            <a:endPara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 defTabSz="914400" rtl="0" eaLnBrk="1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    즉, 수준있게 공부하자!</a:t>
            </a:r>
            <a:endPara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 defTabSz="914400" rtl="0" eaLnBrk="1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 defTabSz="914400" rtl="0" eaLnBrk="1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4. 의견을 나누는 과정에서 충돌이 일어날 수 있으나 그건 어디까지나 문제해결을 위한 감정이므로 뒤끝 없이 푼다.</a:t>
            </a:r>
            <a:endPara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 defTabSz="914400" rtl="0" eaLnBrk="1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 defTabSz="914400" rtl="0" eaLnBrk="1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5. 잘못을 했다 싶을 경우 바로 정성어린 마음을 담아 사과한다.</a:t>
            </a:r>
            <a:endPara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 defTabSz="914400" rtl="0" eaLnBrk="1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500" b="0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</p:txBody>
      </p:sp>
      <p:sp>
        <p:nvSpPr>
          <p:cNvPr id="70" name=""/>
          <p:cNvSpPr txBox="1"/>
          <p:nvPr/>
        </p:nvSpPr>
        <p:spPr>
          <a:xfrm>
            <a:off x="9511392" y="1501455"/>
            <a:ext cx="1238523" cy="556761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457200" lvl="1" indent="0" algn="just" defTabSz="914400" rtl="0" eaLnBrk="1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18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(</a:t>
            </a:r>
            <a:r>
              <a:rPr xmlns:mc="http://schemas.openxmlformats.org/markup-compatibility/2006" xmlns:hp="http://schemas.haansoft.com/office/presentation/8.0" kumimoji="0" lang="ko-KR" altLang="en-US" sz="18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예시</a:t>
            </a:r>
            <a:r>
              <a:rPr xmlns:mc="http://schemas.openxmlformats.org/markup-compatibility/2006" xmlns:hp="http://schemas.haansoft.com/office/presentation/8.0" kumimoji="0" lang="en-US" altLang="ko-KR" sz="18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)</a:t>
            </a:r>
            <a:endParaRPr xmlns:mc="http://schemas.openxmlformats.org/markup-compatibility/2006" xmlns:hp="http://schemas.haansoft.com/office/presentation/8.0" kumimoji="0" sz="18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72589" y="636191"/>
            <a:ext cx="8548625" cy="4722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팀원과 논의하여 협력도구를 선택하고 이용 방법을 학습해봅시다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 </a:t>
            </a:r>
            <a:endParaRPr lang="ko-KR" altLang="en-US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pic>
        <p:nvPicPr>
          <p:cNvPr id="71" name=""/>
          <p:cNvPicPr/>
          <p:nvPr/>
        </p:nvPicPr>
        <p:blipFill rotWithShape="1">
          <a:blip r:embed="rId2">
            <a:lum/>
          </a:blip>
          <a:srcRect b="13250"/>
          <a:stretch>
            <a:fillRect/>
          </a:stretch>
        </p:blipFill>
        <p:spPr>
          <a:xfrm>
            <a:off x="529498" y="2000249"/>
            <a:ext cx="5566501" cy="3291549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2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6272893" y="2013857"/>
            <a:ext cx="5481664" cy="3212863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pattFill prst="trellis">
          <a:fgClr>
            <a:srgbClr val="ffeded"/>
          </a:fgClr>
          <a:bgClr>
            <a:schemeClr val="bg1"/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 rot="0"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8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9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39670" t="42500" r="39700" b="42590"/>
          <a:stretch>
            <a:fillRect/>
          </a:stretch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28920" t="26850" r="4080" b="28700"/>
          <a:stretch>
            <a:fillRect/>
          </a:stretch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24820" y="6162675"/>
            <a:ext cx="1735802" cy="4826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5737010" y="6265763"/>
            <a:ext cx="717980" cy="33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중학교</a:t>
            </a:r>
            <a:endParaRPr lang="ko-KR" altLang="en-US" sz="16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latin typeface="나눔스퀘어라운드 ExtraBold"/>
              <a:ea typeface="나눔스퀘어라운드 ExtraBold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25070" y="741208"/>
            <a:ext cx="4992356" cy="390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가상공간을 이용한 플라스틱 사용 줄이기 캠페인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33" name="사각형: 둥근 모서리 32"/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/>
              <a:ea typeface="나눔스퀘어라운드 Bold"/>
            </a:endParaRPr>
          </a:p>
          <a:p>
            <a:pPr algn="ctr">
              <a:defRPr/>
            </a:pPr>
            <a:r>
              <a:rPr lang="ko-KR" altLang="en-US" sz="28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목차</a:t>
            </a:r>
            <a:endParaRPr lang="ko-KR" altLang="en-US" sz="28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2445267" y="-650327"/>
            <a:ext cx="5144218" cy="4963218"/>
          </a:xfrm>
          <a:prstGeom prst="rect">
            <a:avLst/>
          </a:prstGeom>
        </p:spPr>
      </p:pic>
      <p:cxnSp>
        <p:nvCxnSpPr>
          <p:cNvPr id="36" name="직선 연결선 35"/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그룹 36"/>
          <p:cNvGrpSpPr/>
          <p:nvPr/>
        </p:nvGrpSpPr>
        <p:grpSpPr>
          <a:xfrm rot="0">
            <a:off x="1018247" y="2159477"/>
            <a:ext cx="10060762" cy="2554515"/>
            <a:chOff x="1018247" y="2159477"/>
            <a:chExt cx="10060762" cy="2554515"/>
          </a:xfrm>
        </p:grpSpPr>
        <p:sp>
          <p:nvSpPr>
            <p:cNvPr id="3" name="사각형: 둥근 모서리 2"/>
            <p:cNvSpPr/>
            <p:nvPr/>
          </p:nvSpPr>
          <p:spPr>
            <a:xfrm>
              <a:off x="1018247" y="2159477"/>
              <a:ext cx="3037264" cy="2554515"/>
            </a:xfrm>
            <a:prstGeom prst="roundRect">
              <a:avLst>
                <a:gd name="adj" fmla="val 16667"/>
              </a:avLst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5400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01</a:t>
              </a:r>
              <a:endParaRPr lang="en-US" altLang="ko-KR" sz="54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  <a:p>
              <a:pPr algn="ctr">
                <a:defRPr/>
              </a:pPr>
              <a:r>
                <a:rPr lang="ko-KR" altLang="en-US" sz="2400">
                  <a:latin typeface="나눔스퀘어_ac Bold"/>
                  <a:ea typeface="나눔스퀘어_ac Bold"/>
                </a:rPr>
                <a:t>문제이해</a:t>
              </a:r>
              <a:endParaRPr lang="ko-KR" altLang="en-US" sz="2400">
                <a:latin typeface="나눔스퀘어_ac Bold"/>
                <a:ea typeface="나눔스퀘어_ac Bold"/>
              </a:endParaRPr>
            </a:p>
            <a:p>
              <a:pPr algn="ctr">
                <a:defRPr/>
              </a:pPr>
              <a:endParaRPr lang="ko-KR" altLang="en-US">
                <a:latin typeface="나눔스퀘어라운드 Light"/>
                <a:ea typeface="나눔스퀘어라운드 Light"/>
              </a:endParaRPr>
            </a:p>
            <a:p>
              <a:pPr algn="ctr">
                <a:defRPr/>
              </a:pPr>
              <a:r>
                <a:rPr lang="ko-KR" altLang="en-US">
                  <a:latin typeface="나눔스퀘어라운드 Light"/>
                  <a:ea typeface="나눔스퀘어라운드 Light"/>
                </a:rPr>
                <a:t>플라스틱 쓰레기로 인한 </a:t>
              </a:r>
              <a:endParaRPr lang="ko-KR" altLang="en-US">
                <a:latin typeface="나눔스퀘어라운드 Light"/>
                <a:ea typeface="나눔스퀘어라운드 Light"/>
              </a:endParaRPr>
            </a:p>
            <a:p>
              <a:pPr algn="ctr">
                <a:defRPr/>
              </a:pPr>
              <a:r>
                <a:rPr lang="ko-KR" altLang="en-US">
                  <a:latin typeface="나눔스퀘어라운드 Light"/>
                  <a:ea typeface="나눔스퀘어라운드 Light"/>
                </a:rPr>
                <a:t>문제 이해하고 공감하기</a:t>
              </a:r>
              <a:endParaRPr lang="ko-KR" altLang="en-US">
                <a:latin typeface="나눔스퀘어라운드 Light"/>
                <a:ea typeface="나눔스퀘어라운드 Light"/>
              </a:endParaRPr>
            </a:p>
          </p:txBody>
        </p:sp>
        <p:sp>
          <p:nvSpPr>
            <p:cNvPr id="38" name="사각형: 둥근 모서리 37"/>
            <p:cNvSpPr/>
            <p:nvPr/>
          </p:nvSpPr>
          <p:spPr>
            <a:xfrm>
              <a:off x="4529996" y="2159477"/>
              <a:ext cx="3037264" cy="2554515"/>
            </a:xfrm>
            <a:prstGeom prst="roundRect">
              <a:avLst>
                <a:gd name="adj" fmla="val 16667"/>
              </a:avLst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5400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02</a:t>
              </a:r>
              <a:endParaRPr lang="en-US" altLang="ko-KR" sz="54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  <a:p>
              <a:pPr algn="ctr">
                <a:defRPr/>
              </a:pPr>
              <a:r>
                <a:rPr lang="ko-KR" altLang="en-US" sz="2400">
                  <a:latin typeface="나눔스퀘어_ac Bold"/>
                  <a:ea typeface="나눔스퀘어_ac Bold"/>
                </a:rPr>
                <a:t>해결탐구</a:t>
              </a:r>
              <a:endParaRPr lang="ko-KR" altLang="en-US" sz="2400">
                <a:latin typeface="나눔스퀘어_ac Bold"/>
                <a:ea typeface="나눔스퀘어_ac Bold"/>
              </a:endParaRPr>
            </a:p>
            <a:p>
              <a:pPr algn="ctr">
                <a:defRPr/>
              </a:pPr>
              <a:endParaRPr lang="en-US" altLang="ko-KR" sz="900">
                <a:latin typeface="나눔스퀘어_ac Bold"/>
                <a:ea typeface="나눔스퀘어_ac Bold"/>
              </a:endParaRPr>
            </a:p>
            <a:p>
              <a:pPr algn="ctr">
                <a:defRPr/>
              </a:pPr>
              <a:r>
                <a:rPr lang="ko-KR" altLang="en-US">
                  <a:latin typeface="나눔스퀘어라운드 Light"/>
                  <a:ea typeface="나눔스퀘어라운드 Light"/>
                </a:rPr>
                <a:t>협력도구로 해결책</a:t>
              </a:r>
              <a:endParaRPr lang="ko-KR" altLang="en-US">
                <a:latin typeface="나눔스퀘어라운드 Light"/>
                <a:ea typeface="나눔스퀘어라운드 Light"/>
              </a:endParaRPr>
            </a:p>
            <a:p>
              <a:pPr algn="ctr">
                <a:defRPr/>
              </a:pPr>
              <a:r>
                <a:rPr lang="ko-KR" altLang="en-US">
                  <a:latin typeface="나눔스퀘어라운드 Light"/>
                  <a:ea typeface="나눔스퀘어라운드 Light"/>
                </a:rPr>
                <a:t>아이디어 모으기</a:t>
              </a:r>
              <a:endParaRPr lang="ko-KR" altLang="en-US">
                <a:latin typeface="나눔스퀘어라운드 Light"/>
                <a:ea typeface="나눔스퀘어라운드 Light"/>
              </a:endParaRPr>
            </a:p>
          </p:txBody>
        </p:sp>
        <p:sp>
          <p:nvSpPr>
            <p:cNvPr id="39" name="사각형: 둥근 모서리 38"/>
            <p:cNvSpPr/>
            <p:nvPr/>
          </p:nvSpPr>
          <p:spPr>
            <a:xfrm>
              <a:off x="8041745" y="2159477"/>
              <a:ext cx="3037264" cy="2554515"/>
            </a:xfrm>
            <a:prstGeom prst="roundRect">
              <a:avLst>
                <a:gd name="adj" fmla="val 16667"/>
              </a:avLst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5400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03</a:t>
              </a:r>
              <a:endParaRPr lang="en-US" altLang="ko-KR" sz="54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  <a:p>
              <a:pPr algn="ctr">
                <a:defRPr/>
              </a:pPr>
              <a:r>
                <a:rPr lang="ko-KR" altLang="en-US" sz="2400">
                  <a:latin typeface="나눔스퀘어_ac Bold"/>
                  <a:ea typeface="나눔스퀘어_ac Bold"/>
                </a:rPr>
                <a:t>결정실행</a:t>
              </a:r>
              <a:r>
                <a:rPr lang="en-US" altLang="ko-KR" sz="2400">
                  <a:latin typeface="나눔스퀘어_ac Bold"/>
                  <a:ea typeface="나눔스퀘어_ac Bold"/>
                </a:rPr>
                <a:t>/</a:t>
              </a:r>
              <a:r>
                <a:rPr lang="ko-KR" altLang="en-US" sz="2400">
                  <a:latin typeface="나눔스퀘어_ac Bold"/>
                  <a:ea typeface="나눔스퀘어_ac Bold"/>
                </a:rPr>
                <a:t>학습적용</a:t>
              </a:r>
              <a:endParaRPr lang="ko-KR" altLang="en-US" sz="2400">
                <a:latin typeface="나눔스퀘어_ac Bold"/>
                <a:ea typeface="나눔스퀘어_ac Bold"/>
              </a:endParaRPr>
            </a:p>
            <a:p>
              <a:pPr algn="ctr">
                <a:defRPr/>
              </a:pPr>
              <a:endParaRPr lang="en-US" altLang="ko-KR" sz="900">
                <a:latin typeface="나눔스퀘어_ac Bold"/>
                <a:ea typeface="나눔스퀘어_ac Bold"/>
              </a:endParaRPr>
            </a:p>
            <a:p>
              <a:pPr algn="ctr">
                <a:defRPr/>
              </a:pPr>
              <a:r>
                <a:rPr lang="ko-KR" altLang="en-US">
                  <a:latin typeface="나눔스퀘어라운드 Light"/>
                  <a:ea typeface="나눔스퀘어라운드 Light"/>
                </a:rPr>
                <a:t>가상공간 플라스틱</a:t>
              </a:r>
              <a:r>
                <a:rPr lang="ko-KR" altLang="en-US">
                  <a:latin typeface="나눔스퀘어_ac Bold"/>
                  <a:ea typeface="나눔스퀘어_ac Bold"/>
                </a:rPr>
                <a:t> 캠페인 실행하고 결과 공유하기</a:t>
              </a:r>
              <a:endParaRPr lang="ko-KR" altLang="en-US">
                <a:latin typeface="나눔스퀘어_ac Bold"/>
                <a:ea typeface="나눔스퀘어_ac Bold"/>
              </a:endParaRPr>
            </a:p>
          </p:txBody>
        </p:sp>
      </p:grpSp>
      <p:cxnSp>
        <p:nvCxnSpPr>
          <p:cNvPr id="41" name="직선 연결선 40"/>
          <p:cNvCxnSpPr/>
          <p:nvPr/>
        </p:nvCxnSpPr>
        <p:spPr>
          <a:xfrm>
            <a:off x="8349267" y="3706157"/>
            <a:ext cx="249381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5301142" y="370114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1863168" y="3683502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72588" y="636191"/>
            <a:ext cx="8767701" cy="4722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협력도구를 이용하여 해결책에 대한 각자의 아이디어를 모아봅시다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pic>
        <p:nvPicPr>
          <p:cNvPr id="73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1604994" y="1512093"/>
            <a:ext cx="8982012" cy="4709382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pattFill prst="trellis">
          <a:fgClr>
            <a:srgbClr val="ffeded"/>
          </a:fgClr>
          <a:bgClr>
            <a:schemeClr val="bg1"/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 rot="0"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8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9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39670" t="42500" r="39700" b="42590"/>
          <a:stretch>
            <a:fillRect/>
          </a:stretch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28920" t="26850" r="4080" b="28700"/>
          <a:stretch>
            <a:fillRect/>
          </a:stretch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24820" y="6162675"/>
            <a:ext cx="1735802" cy="4826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5737010" y="6303182"/>
            <a:ext cx="717980" cy="33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중학교</a:t>
            </a:r>
            <a:endParaRPr lang="ko-KR" altLang="en-US" sz="16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latin typeface="나눔스퀘어라운드 ExtraBold"/>
              <a:ea typeface="나눔스퀘어라운드 ExtraBold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61785" y="523494"/>
            <a:ext cx="4992355" cy="3890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가상공간을 이용한 플라스틱 사용 줄이기 캠페인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33" name="사각형: 둥근 모서리 32"/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/>
              <a:ea typeface="나눔스퀘어라운드 Bold"/>
            </a:endParaRPr>
          </a:p>
          <a:p>
            <a:pPr algn="ctr">
              <a:defRPr/>
            </a:pPr>
            <a:r>
              <a:rPr lang="ko-KR" altLang="en-US" sz="28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목차</a:t>
            </a:r>
            <a:endParaRPr lang="ko-KR" altLang="en-US" sz="28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2445267" y="-650327"/>
            <a:ext cx="5144218" cy="4963218"/>
          </a:xfrm>
          <a:prstGeom prst="rect">
            <a:avLst/>
          </a:prstGeom>
        </p:spPr>
      </p:pic>
      <p:cxnSp>
        <p:nvCxnSpPr>
          <p:cNvPr id="43" name="직선 연결선 42"/>
          <p:cNvCxnSpPr/>
          <p:nvPr/>
        </p:nvCxnSpPr>
        <p:spPr>
          <a:xfrm>
            <a:off x="5301142" y="370114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사각형: 둥근 모서리 2"/>
          <p:cNvSpPr/>
          <p:nvPr/>
        </p:nvSpPr>
        <p:spPr>
          <a:xfrm>
            <a:off x="4577368" y="2151742"/>
            <a:ext cx="3037264" cy="2554515"/>
          </a:xfrm>
          <a:prstGeom prst="roundRect">
            <a:avLst>
              <a:gd name="adj" fmla="val 16667"/>
            </a:avLst>
          </a:prstGeom>
          <a:solidFill>
            <a:srgbClr val="f18101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5400" b="0" i="0" u="none" strike="noStrike" kern="1200" cap="none" spc="-150" normalizeH="0" baseline="0" mc:Ignorable="hp" hp:hslEmbossed="0">
                <a:solidFill>
                  <a:schemeClr val="lt1"/>
                </a:solidFill>
                <a:effectLst/>
                <a:latin typeface="나눔스퀘어라운드 ExtraBold"/>
                <a:ea typeface="나눔스퀘어라운드 ExtraBold"/>
              </a:rPr>
              <a:t>03</a:t>
            </a:r>
            <a:endParaRPr xmlns:mc="http://schemas.openxmlformats.org/markup-compatibility/2006" xmlns:hp="http://schemas.haansoft.com/office/presentation/8.0" kumimoji="0" lang="en-US" altLang="ko-KR" sz="5400" b="0" i="0" u="none" strike="noStrike" kern="1200" cap="none" spc="-150" normalizeH="0" baseline="0" mc:Ignorable="hp" hp:hslEmbossed="0">
              <a:solidFill>
                <a:schemeClr val="lt1"/>
              </a:solidFill>
              <a:effectLst/>
              <a:latin typeface="나눔스퀘어라운드 ExtraBold"/>
              <a:ea typeface="나눔스퀘어라운드 ExtraBold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_ac Bold"/>
                <a:ea typeface="나눔스퀘어_ac Bold"/>
              </a:rPr>
              <a:t>결정실행</a:t>
            </a:r>
            <a:r>
              <a:rPr xmlns:mc="http://schemas.openxmlformats.org/markup-compatibility/2006" xmlns:hp="http://schemas.haansoft.com/office/presentation/8.0" kumimoji="0" lang="en-US" altLang="ko-KR" sz="24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_ac Bold"/>
                <a:ea typeface="나눔스퀘어_ac Bold"/>
              </a:rPr>
              <a:t>/</a:t>
            </a:r>
            <a:r>
              <a: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_ac Bold"/>
                <a:ea typeface="나눔스퀘어_ac Bold"/>
              </a:rPr>
              <a:t>학습적용</a:t>
            </a:r>
            <a:endPara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_ac Bold"/>
              <a:ea typeface="나눔스퀘어_ac Bold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라운드 Light"/>
              <a:ea typeface="나눔스퀘어라운드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1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라운드 Light"/>
                <a:ea typeface="나눔스퀘어라운드 Light"/>
              </a:rPr>
              <a:t>가상공간 플라스틱 캠페인 실행하고 결과 공유하기</a:t>
            </a:r>
            <a:endParaRPr xmlns:mc="http://schemas.openxmlformats.org/markup-compatibility/2006" xmlns:hp="http://schemas.haansoft.com/office/presentation/8.0" kumimoji="0" lang="en-US" altLang="ko-KR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라운드 Light"/>
              <a:ea typeface="나눔스퀘어라운드 Light"/>
            </a:endParaRPr>
          </a:p>
        </p:txBody>
      </p:sp>
      <p:cxnSp>
        <p:nvCxnSpPr>
          <p:cNvPr id="1030" name="직선 연결선 40"/>
          <p:cNvCxnSpPr/>
          <p:nvPr/>
        </p:nvCxnSpPr>
        <p:spPr>
          <a:xfrm>
            <a:off x="4849091" y="3753783"/>
            <a:ext cx="2493818" cy="0"/>
          </a:xfrm>
          <a:prstGeom prst="line">
            <a:avLst/>
          </a:prstGeom>
          <a:noFill/>
          <a:ln w="28575" cap="flat" cmpd="sng" algn="ctr">
            <a:solidFill>
              <a:srgbClr val="ffffff">
                <a:alpha val="100000"/>
              </a:srgbClr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"/>
          <p:cNvSpPr/>
          <p:nvPr/>
        </p:nvSpPr>
        <p:spPr>
          <a:xfrm>
            <a:off x="7450844" y="3101316"/>
            <a:ext cx="3158558" cy="2940843"/>
          </a:xfrm>
          <a:prstGeom prst="rect">
            <a:avLst/>
          </a:prstGeom>
          <a:solidFill>
            <a:srgbClr val="fbe0c4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/>
          <a:p>
            <a:pPr mar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9" name=""/>
          <p:cNvSpPr/>
          <p:nvPr/>
        </p:nvSpPr>
        <p:spPr>
          <a:xfrm>
            <a:off x="1760336" y="3112202"/>
            <a:ext cx="3158558" cy="2119312"/>
          </a:xfrm>
          <a:prstGeom prst="rect">
            <a:avLst/>
          </a:prstGeom>
          <a:solidFill>
            <a:srgbClr val="fbe0c4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/>
          <a:p>
            <a:pPr mar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6285" y="824652"/>
            <a:ext cx="9488805" cy="4688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탐색한 해결책들 중 최선의 안을 결정하고 필요한 데이터를 처리해봅시다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grpSp>
        <p:nvGrpSpPr>
          <p:cNvPr id="61" name="그룹 60"/>
          <p:cNvGrpSpPr/>
          <p:nvPr/>
        </p:nvGrpSpPr>
        <p:grpSpPr>
          <a:xfrm rot="0">
            <a:off x="1653619" y="2033111"/>
            <a:ext cx="3415372" cy="2879883"/>
            <a:chOff x="1594089" y="2109202"/>
            <a:chExt cx="2081872" cy="2879883"/>
          </a:xfrm>
        </p:grpSpPr>
        <p:sp>
          <p:nvSpPr>
            <p:cNvPr id="47" name="사각형: 둥근 모서리 46"/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30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해결책</a:t>
              </a:r>
              <a:endParaRPr lang="ko-KR" altLang="en-US" sz="30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3271" y="3374121"/>
              <a:ext cx="1999913" cy="161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000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가상공간을 이용한</a:t>
              </a:r>
              <a:endPara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 algn="ctr">
                <a:defRPr/>
              </a:pPr>
              <a:endPara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 algn="ctr">
                <a:defRPr/>
              </a:pPr>
              <a:r>
                <a:rPr lang="ko-KR" altLang="en-US" sz="2000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플라스틱 사용 줄이기</a:t>
              </a:r>
              <a:endPara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 algn="ctr">
                <a:defRPr/>
              </a:pPr>
              <a:endPara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 algn="ctr">
                <a:defRPr/>
              </a:pPr>
              <a:r>
                <a:rPr lang="ko-KR" altLang="en-US" sz="2000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캠페인 하기</a:t>
              </a:r>
              <a:endPara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 rot="0">
            <a:off x="7297489" y="2034473"/>
            <a:ext cx="3522527" cy="3811972"/>
            <a:chOff x="6246636" y="2401302"/>
            <a:chExt cx="2334358" cy="3811972"/>
          </a:xfrm>
        </p:grpSpPr>
        <p:sp>
          <p:nvSpPr>
            <p:cNvPr id="49" name="사각형: 둥근 모서리 48"/>
            <p:cNvSpPr/>
            <p:nvPr/>
          </p:nvSpPr>
          <p:spPr>
            <a:xfrm>
              <a:off x="6246636" y="2401302"/>
              <a:ext cx="2334358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30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데이터 처리</a:t>
              </a:r>
              <a:endParaRPr lang="ko-KR" altLang="en-US" sz="30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530832" y="3656693"/>
              <a:ext cx="1813568" cy="2556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-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  메타버스 플랫폼 종류</a:t>
              </a: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>
                <a:defRPr/>
              </a:pP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>
                <a:defRPr/>
              </a:pP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-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  제페토 설치</a:t>
              </a: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,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 사용 방법</a:t>
              </a: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>
                <a:defRPr/>
              </a:pP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>
                <a:defRPr/>
              </a:pP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-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  제페토 옷 디자인 방법</a:t>
              </a: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>
                <a:defRPr/>
              </a:pP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>
                <a:defRPr/>
              </a:pP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-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  오토 드로우 사용 방법</a:t>
              </a: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>
                <a:defRPr/>
              </a:pP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  <a:p>
              <a:pPr lvl="0">
                <a:defRPr/>
              </a:pP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-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  제페토 내 캠페인 공간</a:t>
              </a: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</p:grpSp>
      <p:sp>
        <p:nvSpPr>
          <p:cNvPr id="71" name=""/>
          <p:cNvSpPr/>
          <p:nvPr/>
        </p:nvSpPr>
        <p:spPr>
          <a:xfrm>
            <a:off x="5823857" y="3429000"/>
            <a:ext cx="802821" cy="54895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36864" y="719534"/>
            <a:ext cx="7098449" cy="4722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문제 해결을 위한 협력 도구의 사용 방법을 익혀봅시다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1226342" y="1358264"/>
            <a:ext cx="6762751" cy="39243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</a:t>
            </a: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(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오토 드로우</a:t>
            </a: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)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  https://teachablemachine.withgoogle.com</a:t>
            </a:r>
            <a:endParaRPr lang="ko-KR" altLang="en-US" sz="2000" b="1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pic>
        <p:nvPicPr>
          <p:cNvPr id="84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3779075" y="2369344"/>
            <a:ext cx="4633849" cy="3263868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87" name=""/>
          <p:cNvSpPr txBox="1"/>
          <p:nvPr/>
        </p:nvSpPr>
        <p:spPr>
          <a:xfrm>
            <a:off x="3048000" y="6046946"/>
            <a:ext cx="6096000" cy="361474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algn="ctr"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1. 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오토 드로우 접속하기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36864" y="719534"/>
            <a:ext cx="7098449" cy="4722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문제 해결을 위한 협력 도구의 사용 방법을 익혀봅시다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1226342" y="1358264"/>
            <a:ext cx="6762751" cy="39243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</a:t>
            </a: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(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오토 드로우</a:t>
            </a: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)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  https://teachablemachine.withgoogle.com</a:t>
            </a:r>
            <a:endParaRPr lang="ko-KR" altLang="en-US" sz="2000" b="1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87" name=""/>
          <p:cNvSpPr txBox="1"/>
          <p:nvPr/>
        </p:nvSpPr>
        <p:spPr>
          <a:xfrm>
            <a:off x="3048000" y="6046946"/>
            <a:ext cx="6096000" cy="361474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algn="ctr"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2.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그림 그린 후 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AI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그림 선택하기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pic>
        <p:nvPicPr>
          <p:cNvPr id="88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869156" y="2428875"/>
            <a:ext cx="4645882" cy="2716625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89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6096000" y="2381250"/>
            <a:ext cx="4828602" cy="2807113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36864" y="719534"/>
            <a:ext cx="7098449" cy="4722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문제 해결을 위한 협력 도구의 사용 방법을 익혀봅시다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1226342" y="1358264"/>
            <a:ext cx="6762751" cy="39243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</a:t>
            </a: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(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오토 드로우</a:t>
            </a: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)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  https://teachablemachine.withgoogle.com</a:t>
            </a:r>
            <a:endParaRPr lang="ko-KR" altLang="en-US" sz="2000" b="1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87" name=""/>
          <p:cNvSpPr txBox="1"/>
          <p:nvPr/>
        </p:nvSpPr>
        <p:spPr>
          <a:xfrm>
            <a:off x="3048000" y="6046946"/>
            <a:ext cx="6096000" cy="361474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algn="ctr"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3.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사진으로 저장하기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pic>
        <p:nvPicPr>
          <p:cNvPr id="90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523875" y="2321719"/>
            <a:ext cx="4919123" cy="2819876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91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6096000" y="2309812"/>
            <a:ext cx="5021833" cy="2785681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36864" y="719534"/>
            <a:ext cx="7098449" cy="4722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문제 해결을 위한 협력 도구의 사용 방법을 익혀봅시다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1226342" y="1358264"/>
            <a:ext cx="6762751" cy="39243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</a:t>
            </a: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(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제페토</a:t>
            </a: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)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  zepeto.me</a:t>
            </a:r>
            <a:endParaRPr lang="ko-KR" altLang="en-US" sz="2000" b="1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87" name=""/>
          <p:cNvSpPr txBox="1"/>
          <p:nvPr/>
        </p:nvSpPr>
        <p:spPr>
          <a:xfrm>
            <a:off x="3048000" y="6046946"/>
            <a:ext cx="6096000" cy="361474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algn="ctr"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1.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앱 설치하기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pic>
        <p:nvPicPr>
          <p:cNvPr id="92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1369219" y="2166938"/>
            <a:ext cx="4368800" cy="2933636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93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6298406" y="2166937"/>
            <a:ext cx="4252246" cy="2949829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36864" y="719534"/>
            <a:ext cx="7098449" cy="4722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문제 해결을 위한 협력 도구의 사용 방법을 익혀봅시다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1226342" y="1358264"/>
            <a:ext cx="6762751" cy="39243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</a:t>
            </a: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(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제페토</a:t>
            </a: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)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  zepeto.me</a:t>
            </a:r>
            <a:endParaRPr lang="ko-KR" altLang="en-US" sz="2000" b="1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87" name=""/>
          <p:cNvSpPr txBox="1"/>
          <p:nvPr/>
        </p:nvSpPr>
        <p:spPr>
          <a:xfrm>
            <a:off x="3048000" y="6046946"/>
            <a:ext cx="6096000" cy="361474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algn="ctr"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2.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가입하기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pic>
        <p:nvPicPr>
          <p:cNvPr id="94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476250" y="1893093"/>
            <a:ext cx="2091860" cy="3945710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95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2749021" y="1893093"/>
            <a:ext cx="2169160" cy="3976370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96" name="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5146866" y="1873249"/>
            <a:ext cx="2173435" cy="3995842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97" name=""/>
          <p:cNvPicPr/>
          <p:nvPr/>
        </p:nvPicPr>
        <p:blipFill rotWithShape="1">
          <a:blip r:embed="rId5">
            <a:lum/>
          </a:blip>
          <a:srcRect/>
          <a:stretch>
            <a:fillRect/>
          </a:stretch>
        </p:blipFill>
        <p:spPr>
          <a:xfrm>
            <a:off x="7545916" y="1905000"/>
            <a:ext cx="2177375" cy="4001007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98" name=""/>
          <p:cNvPicPr/>
          <p:nvPr/>
        </p:nvPicPr>
        <p:blipFill rotWithShape="1">
          <a:blip r:embed="rId6">
            <a:lum/>
          </a:blip>
          <a:srcRect/>
          <a:stretch>
            <a:fillRect/>
          </a:stretch>
        </p:blipFill>
        <p:spPr>
          <a:xfrm>
            <a:off x="9927166" y="1904999"/>
            <a:ext cx="2017141" cy="3939836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36864" y="719534"/>
            <a:ext cx="7098449" cy="4722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문제 해결을 위한 협력 도구의 사용 방법을 익혀봅시다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1226342" y="1358264"/>
            <a:ext cx="6762751" cy="39243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</a:t>
            </a: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(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제페토</a:t>
            </a: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)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  zepeto.me</a:t>
            </a:r>
            <a:endParaRPr lang="ko-KR" altLang="en-US" sz="2000" b="1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87" name=""/>
          <p:cNvSpPr txBox="1"/>
          <p:nvPr/>
        </p:nvSpPr>
        <p:spPr>
          <a:xfrm>
            <a:off x="3048000" y="6046946"/>
            <a:ext cx="6096000" cy="361474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algn="ctr"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3.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캐릭터 선택하기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pic>
        <p:nvPicPr>
          <p:cNvPr id="99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4671393" y="1762125"/>
            <a:ext cx="2849213" cy="3935889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36864" y="719534"/>
            <a:ext cx="7098449" cy="4722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문제 해결을 위한 협력 도구의 사용 방법을 익혀봅시다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1226342" y="1358264"/>
            <a:ext cx="6762751" cy="39243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</a:t>
            </a: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(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제페토</a:t>
            </a: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)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  zepeto.me</a:t>
            </a:r>
            <a:endParaRPr lang="ko-KR" altLang="en-US" sz="2000" b="1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87" name=""/>
          <p:cNvSpPr txBox="1"/>
          <p:nvPr/>
        </p:nvSpPr>
        <p:spPr>
          <a:xfrm>
            <a:off x="3048000" y="6046946"/>
            <a:ext cx="6096000" cy="361474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 algn="ctr"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4.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인터페이스 탐험하고 방 만들어보기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pic>
        <p:nvPicPr>
          <p:cNvPr id="100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571500" y="1954752"/>
            <a:ext cx="2347372" cy="3948620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101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3143251" y="1950878"/>
            <a:ext cx="2426938" cy="4015898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102" name="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5810249" y="1916906"/>
            <a:ext cx="2417222" cy="3987101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103" name=""/>
          <p:cNvPicPr/>
          <p:nvPr/>
        </p:nvPicPr>
        <p:blipFill rotWithShape="1">
          <a:blip r:embed="rId5">
            <a:lum/>
          </a:blip>
          <a:srcRect/>
          <a:stretch>
            <a:fillRect/>
          </a:stretch>
        </p:blipFill>
        <p:spPr>
          <a:xfrm>
            <a:off x="8417718" y="3024188"/>
            <a:ext cx="3499453" cy="1617916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pattFill prst="trellis">
          <a:fgClr>
            <a:srgbClr val="ffeded"/>
          </a:fgClr>
          <a:bgClr>
            <a:schemeClr val="bg1"/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 rot="0"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8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9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39670" t="42500" r="39700" b="42590"/>
          <a:stretch>
            <a:fillRect/>
          </a:stretch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28920" t="26850" r="4080" b="28700"/>
          <a:stretch>
            <a:fillRect/>
          </a:stretch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24820" y="6162675"/>
            <a:ext cx="1735802" cy="482600"/>
          </a:xfrm>
          <a:prstGeom prst="rect">
            <a:avLst/>
          </a:prstGeom>
          <a:noFill/>
        </p:spPr>
      </p:pic>
      <p:sp>
        <p:nvSpPr>
          <p:cNvPr id="33" name="사각형: 둥근 모서리 32"/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/>
              <a:ea typeface="나눔스퀘어라운드 Bold"/>
            </a:endParaRPr>
          </a:p>
          <a:p>
            <a:pPr algn="ctr">
              <a:defRPr/>
            </a:pPr>
            <a:r>
              <a:rPr lang="ko-KR" altLang="en-US" sz="28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목차</a:t>
            </a:r>
            <a:endParaRPr lang="ko-KR" altLang="en-US" sz="28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2445267" y="-650327"/>
            <a:ext cx="5144218" cy="4963218"/>
          </a:xfrm>
          <a:prstGeom prst="rect">
            <a:avLst/>
          </a:prstGeom>
        </p:spPr>
      </p:pic>
      <p:cxnSp>
        <p:nvCxnSpPr>
          <p:cNvPr id="43" name="직선 연결선 42"/>
          <p:cNvCxnSpPr/>
          <p:nvPr/>
        </p:nvCxnSpPr>
        <p:spPr>
          <a:xfrm>
            <a:off x="5301142" y="370114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사각형: 둥근 모서리 2"/>
          <p:cNvSpPr/>
          <p:nvPr/>
        </p:nvSpPr>
        <p:spPr>
          <a:xfrm>
            <a:off x="4577368" y="2151742"/>
            <a:ext cx="3037264" cy="2554515"/>
          </a:xfrm>
          <a:prstGeom prst="roundRect">
            <a:avLst>
              <a:gd name="adj" fmla="val 16667"/>
            </a:avLst>
          </a:prstGeom>
          <a:solidFill>
            <a:srgbClr val="f18101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5400" b="0" i="0" u="none" strike="noStrike" kern="1200" cap="none" spc="-150" normalizeH="0" baseline="0" mc:Ignorable="hp" hp:hslEmbossed="0">
                <a:solidFill>
                  <a:schemeClr val="lt1"/>
                </a:solidFill>
                <a:effectLst/>
                <a:latin typeface="나눔스퀘어라운드 ExtraBold"/>
                <a:ea typeface="나눔스퀘어라운드 ExtraBold"/>
              </a:rPr>
              <a:t>01</a:t>
            </a:r>
            <a:endParaRPr xmlns:mc="http://schemas.openxmlformats.org/markup-compatibility/2006" xmlns:hp="http://schemas.haansoft.com/office/presentation/8.0" kumimoji="0" lang="en-US" altLang="ko-KR" sz="5400" b="0" i="0" u="none" strike="noStrike" kern="1200" cap="none" spc="-150" normalizeH="0" baseline="0" mc:Ignorable="hp" hp:hslEmbossed="0">
              <a:solidFill>
                <a:schemeClr val="lt1"/>
              </a:solidFill>
              <a:effectLst/>
              <a:latin typeface="나눔스퀘어라운드 ExtraBold"/>
              <a:ea typeface="나눔스퀘어라운드 ExtraBold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_ac Bold"/>
                <a:ea typeface="나눔스퀘어_ac Bold"/>
              </a:rPr>
              <a:t>문제이해</a:t>
            </a:r>
            <a:endParaRPr xmlns:mc="http://schemas.openxmlformats.org/markup-compatibility/2006" xmlns:hp="http://schemas.haansoft.com/office/presentation/8.0" kumimoji="0" lang="ko-KR" altLang="en-US" sz="24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_ac Bold"/>
              <a:ea typeface="나눔스퀘어_ac Bold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라운드 Light"/>
              <a:ea typeface="나눔스퀘어라운드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라운드 Light"/>
                <a:ea typeface="나눔스퀘어라운드 Light"/>
              </a:rPr>
              <a:t>플라스틱 쓰레기로 인한 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라운드 Light"/>
              <a:ea typeface="나눔스퀘어라운드 Light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나눔스퀘어라운드 Light"/>
                <a:ea typeface="나눔스퀘어라운드 Light"/>
              </a:rPr>
              <a:t>문제 이해하고 공감하기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나눔스퀘어라운드 Light"/>
              <a:ea typeface="나눔스퀘어라운드 Light"/>
            </a:endParaRPr>
          </a:p>
        </p:txBody>
      </p:sp>
      <p:cxnSp>
        <p:nvCxnSpPr>
          <p:cNvPr id="1029" name="직선 연결선 40"/>
          <p:cNvCxnSpPr/>
          <p:nvPr/>
        </p:nvCxnSpPr>
        <p:spPr>
          <a:xfrm>
            <a:off x="4980059" y="3617523"/>
            <a:ext cx="2493818" cy="0"/>
          </a:xfrm>
          <a:prstGeom prst="line">
            <a:avLst/>
          </a:prstGeom>
          <a:noFill/>
          <a:ln w="28575" cap="flat" cmpd="sng" algn="ctr">
            <a:solidFill>
              <a:srgbClr val="ffffff">
                <a:alpha val="100000"/>
              </a:srgbClr>
            </a:solidFill>
            <a:prstDash val="solid"/>
            <a:miter/>
          </a:ln>
        </p:spPr>
      </p:cxnSp>
      <p:sp>
        <p:nvSpPr>
          <p:cNvPr id="1030" name="TextBox 30"/>
          <p:cNvSpPr txBox="1"/>
          <p:nvPr/>
        </p:nvSpPr>
        <p:spPr>
          <a:xfrm>
            <a:off x="5737010" y="6265763"/>
            <a:ext cx="717130" cy="338600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lvl="0">
              <a:defRPr/>
            </a:pP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중학교</a:t>
            </a:r>
            <a:endParaRPr lang="ko-KR" altLang="en-US" sz="16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latin typeface="나눔스퀘어라운드 ExtraBold"/>
              <a:ea typeface="나눔스퀘어라운드 ExtraBold"/>
            </a:endParaRPr>
          </a:p>
        </p:txBody>
      </p:sp>
      <p:sp>
        <p:nvSpPr>
          <p:cNvPr id="1031" name="TextBox 23"/>
          <p:cNvSpPr txBox="1"/>
          <p:nvPr/>
        </p:nvSpPr>
        <p:spPr>
          <a:xfrm>
            <a:off x="6825070" y="741208"/>
            <a:ext cx="4992356" cy="39036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r"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가상공간을 이용한 플라스틱 사용 줄이기 캠페인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22551" y="695721"/>
            <a:ext cx="5379189" cy="4722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협력도구를 활용해 문제를 해결해봅시다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988217" y="1298732"/>
            <a:ext cx="6762751" cy="39481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1.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캠페인 시뮬레이션 해보기</a:t>
            </a:r>
            <a:endParaRPr lang="ko-KR" altLang="en-US" sz="2000" b="1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pic>
        <p:nvPicPr>
          <p:cNvPr id="104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2845593" y="1928812"/>
            <a:ext cx="6097587" cy="2371534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105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2833687" y="4393407"/>
            <a:ext cx="6150801" cy="2171667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22551" y="695721"/>
            <a:ext cx="5379189" cy="4722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협력도구를 활용해 문제를 해결해봅시다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988217" y="1298732"/>
            <a:ext cx="6762751" cy="39481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2.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오토 드로우에서 저장한 사진으로 옷 만들기</a:t>
            </a:r>
            <a:endParaRPr lang="ko-KR" altLang="en-US" sz="2000" b="1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pic>
        <p:nvPicPr>
          <p:cNvPr id="106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1309688" y="1976437"/>
            <a:ext cx="2190337" cy="4072826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107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3714751" y="1976437"/>
            <a:ext cx="2201100" cy="4114134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108" name="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6096000" y="2012156"/>
            <a:ext cx="2157889" cy="4051935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109" name=""/>
          <p:cNvPicPr/>
          <p:nvPr/>
        </p:nvPicPr>
        <p:blipFill rotWithShape="1">
          <a:blip r:embed="rId5">
            <a:lum/>
          </a:blip>
          <a:srcRect/>
          <a:stretch>
            <a:fillRect/>
          </a:stretch>
        </p:blipFill>
        <p:spPr>
          <a:xfrm>
            <a:off x="8441530" y="1964531"/>
            <a:ext cx="2245551" cy="4108608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22551" y="695721"/>
            <a:ext cx="5379189" cy="4722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협력도구를 활용해 문제를 해결해봅시다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83" name=""/>
          <p:cNvSpPr txBox="1"/>
          <p:nvPr/>
        </p:nvSpPr>
        <p:spPr>
          <a:xfrm>
            <a:off x="988217" y="1298732"/>
            <a:ext cx="6762751" cy="39481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en-US" altLang="ko-KR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2.</a:t>
            </a:r>
            <a:r>
              <a:rPr lang="ko-KR" altLang="en-US" sz="2000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rPr>
              <a:t> 오토 드로우에서 저장한 사진으로 옷 만들기</a:t>
            </a:r>
            <a:endParaRPr lang="ko-KR" altLang="en-US" sz="2000" b="1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pic>
        <p:nvPicPr>
          <p:cNvPr id="110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410766" y="1964531"/>
            <a:ext cx="2244344" cy="4144168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111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2815829" y="1964532"/>
            <a:ext cx="2176494" cy="4119371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112" name="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5137738" y="1955355"/>
            <a:ext cx="2202275" cy="4102195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113" name=""/>
          <p:cNvPicPr/>
          <p:nvPr/>
        </p:nvPicPr>
        <p:blipFill rotWithShape="1">
          <a:blip r:embed="rId5">
            <a:lum/>
          </a:blip>
          <a:srcRect/>
          <a:stretch>
            <a:fillRect/>
          </a:stretch>
        </p:blipFill>
        <p:spPr>
          <a:xfrm>
            <a:off x="7494985" y="1928812"/>
            <a:ext cx="2167986" cy="4114703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114" name=""/>
          <p:cNvPicPr/>
          <p:nvPr/>
        </p:nvPicPr>
        <p:blipFill rotWithShape="1">
          <a:blip r:embed="rId6">
            <a:lum/>
          </a:blip>
          <a:srcRect/>
          <a:stretch>
            <a:fillRect/>
          </a:stretch>
        </p:blipFill>
        <p:spPr>
          <a:xfrm>
            <a:off x="9769079" y="1904999"/>
            <a:ext cx="2147538" cy="4122133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97415" y="527336"/>
            <a:ext cx="9393084" cy="57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우리가 진행한 캠페인에 대해 발표해봅시다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2551619" y="2419260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50" name="타원 49"/>
          <p:cNvSpPr/>
          <p:nvPr/>
        </p:nvSpPr>
        <p:spPr>
          <a:xfrm>
            <a:off x="2551619" y="4142275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2060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447925" y="1649253"/>
            <a:ext cx="7296150" cy="4393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97415" y="753554"/>
            <a:ext cx="9393084" cy="57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우리가 진행한 캠페인에 대해 발표해봅시다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2551619" y="2419260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50" name="타원 49"/>
          <p:cNvSpPr/>
          <p:nvPr/>
        </p:nvSpPr>
        <p:spPr>
          <a:xfrm>
            <a:off x="2551619" y="4142275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061" name=""/>
          <p:cNvSpPr/>
          <p:nvPr/>
        </p:nvSpPr>
        <p:spPr>
          <a:xfrm>
            <a:off x="1483179" y="1856943"/>
            <a:ext cx="9606643" cy="3769178"/>
          </a:xfrm>
          <a:prstGeom prst="rect">
            <a:avLst/>
          </a:prstGeom>
          <a:solidFill>
            <a:srgbClr val="fff2e3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/>
          <a:p>
            <a:pPr mar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  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2062" name=""/>
          <p:cNvSpPr txBox="1"/>
          <p:nvPr/>
        </p:nvSpPr>
        <p:spPr>
          <a:xfrm>
            <a:off x="1155095" y="2012727"/>
            <a:ext cx="9881810" cy="3557493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457200" lvl="1" indent="0" algn="just" defTabSz="914400" rtl="0" eaLnBrk="1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20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[</a:t>
            </a:r>
            <a:r>
              <a:rPr xmlns:mc="http://schemas.openxmlformats.org/markup-compatibility/2006" xmlns:hp="http://schemas.haansoft.com/office/presentation/8.0" kumimoji="0" lang="ko-KR" altLang="en-US" sz="20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결과 발표 시 포함시켜야 하는 내용</a:t>
            </a:r>
            <a:r>
              <a:rPr xmlns:mc="http://schemas.openxmlformats.org/markup-compatibility/2006" xmlns:hp="http://schemas.haansoft.com/office/presentation/8.0" kumimoji="0" lang="en-US" altLang="ko-KR" sz="20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]</a:t>
            </a:r>
            <a:endParaRPr xmlns:mc="http://schemas.openxmlformats.org/markup-compatibility/2006" xmlns:hp="http://schemas.haansoft.com/office/presentation/8.0" kumimoji="0" lang="en-US" altLang="ko-KR" sz="15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lvl="1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"/>
              <a:defRPr/>
            </a:pP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문제 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/>
              <a:t>: 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플라스틱 쓰레기를 무분별하게 사용하면서 환경이 오염되고 생태계가 파괴되고 있다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/>
              <a:t>.</a:t>
            </a:r>
            <a:endParaRPr xmlns:mc="http://schemas.openxmlformats.org/markup-compatibility/2006" xmlns:hp="http://schemas.haansoft.com/office/presentation/8.0" lang="EN-US" sz="1500" b="0" i="0" u="none" strike="noStrike" mc:Ignorable="hp" hp:hslEmbossed="0"/>
          </a:p>
          <a:p>
            <a:pPr lvl="1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"/>
              <a:defRPr/>
            </a:pP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목적 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/>
              <a:t>:</a:t>
            </a:r>
            <a:r>
              <a:rPr xmlns:mc="http://schemas.openxmlformats.org/markup-compatibility/2006" xmlns:hp="http://schemas.haansoft.com/office/presentation/8.0" lang="EN-US" sz="1400" b="0" i="0" u="none" strike="noStrike" mc:Ignorable="hp" hp:hslEmbossed="0"/>
              <a:t> </a:t>
            </a:r>
            <a:r>
              <a:rPr xmlns:mc="http://schemas.openxmlformats.org/markup-compatibility/2006" xmlns:hp="http://schemas.haansoft.com/office/presentation/8.0" sz="1400" b="0" i="0" u="none" strike="noStrike" mc:Ignorable="hp" hp:hslEmbossed="0"/>
              <a:t>플라스틱 쓰레기를 줄이는 방법으로써 모든 사람들이 플라스틱 사용 줄이기에 참여할 수 있도록 하자</a:t>
            </a:r>
            <a:r>
              <a:rPr xmlns:mc="http://schemas.openxmlformats.org/markup-compatibility/2006" xmlns:hp="http://schemas.haansoft.com/office/presentation/8.0" lang="EN-US" sz="1400" b="0" i="0" u="none" strike="noStrike" mc:Ignorable="hp" hp:hslEmbossed="0"/>
              <a:t>.</a:t>
            </a:r>
            <a:endParaRPr xmlns:mc="http://schemas.openxmlformats.org/markup-compatibility/2006" xmlns:hp="http://schemas.haansoft.com/office/presentation/8.0" lang="EN-US" sz="1500" b="0" i="0" u="none" strike="noStrike" mc:Ignorable="hp" hp:hslEmbossed="0"/>
          </a:p>
          <a:p>
            <a:pPr lvl="1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"/>
              <a:defRPr/>
            </a:pP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협력 방법 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/>
              <a:t>: 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온라인 토의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/>
              <a:t>, 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참여 모니터링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/>
              <a:t>, 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데이터 저장소</a:t>
            </a:r>
            <a:endParaRPr xmlns:mc="http://schemas.openxmlformats.org/markup-compatibility/2006" xmlns:hp="http://schemas.haansoft.com/office/presentation/8.0" sz="1500" b="0" i="0" u="none" strike="noStrike" mc:Ignorable="hp" hp:hslEmbossed="0"/>
          </a:p>
          <a:p>
            <a:pPr lvl="1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"/>
              <a:defRPr/>
            </a:pP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협력 도구 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/>
              <a:t>: 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가상공간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/>
              <a:t>(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메타버스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/>
              <a:t>)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을 이용하여 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/>
              <a:t>‘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플라스틱 사용 줄이기 캠페인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/>
              <a:t>’ 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실천 </a:t>
            </a:r>
            <a:endParaRPr xmlns:mc="http://schemas.openxmlformats.org/markup-compatibility/2006" xmlns:hp="http://schemas.haansoft.com/office/presentation/8.0" sz="1500" b="0" i="0" u="none" strike="noStrike" mc:Ignorable="hp" hp:hslEmbossed="0"/>
          </a:p>
          <a:p>
            <a:pPr lvl="1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"/>
              <a:defRPr/>
            </a:pP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협력참여자 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/>
              <a:t>: 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교사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/>
              <a:t>, 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반 학생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/>
              <a:t>, 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메타버스 이용자 모두</a:t>
            </a:r>
            <a:endParaRPr xmlns:mc="http://schemas.openxmlformats.org/markup-compatibility/2006" xmlns:hp="http://schemas.haansoft.com/office/presentation/8.0" sz="1500" b="0" i="0" u="none" strike="noStrike" mc:Ignorable="hp" hp:hslEmbossed="0"/>
          </a:p>
          <a:p>
            <a:pPr lvl="1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"/>
              <a:defRPr/>
            </a:pP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사용한 데이터 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/>
              <a:t>: 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/>
              <a:t>캠페인과 관련된 그림</a:t>
            </a:r>
            <a:endPara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 defTabSz="914400" rtl="0" eaLnBrk="1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5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</p:txBody>
      </p:sp>
      <p:sp>
        <p:nvSpPr>
          <p:cNvPr id="2063" name=""/>
          <p:cNvSpPr txBox="1"/>
          <p:nvPr/>
        </p:nvSpPr>
        <p:spPr>
          <a:xfrm>
            <a:off x="9633857" y="1870548"/>
            <a:ext cx="1239884" cy="556761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457200" lvl="1" indent="0" algn="just" defTabSz="914400" rtl="0" eaLnBrk="1" latinLnBrk="1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18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(</a:t>
            </a:r>
            <a:r>
              <a:rPr xmlns:mc="http://schemas.openxmlformats.org/markup-compatibility/2006" xmlns:hp="http://schemas.haansoft.com/office/presentation/8.0" kumimoji="0" lang="ko-KR" altLang="en-US" sz="18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예시</a:t>
            </a:r>
            <a:r>
              <a:rPr xmlns:mc="http://schemas.openxmlformats.org/markup-compatibility/2006" xmlns:hp="http://schemas.haansoft.com/office/presentation/8.0" kumimoji="0" lang="en-US" altLang="ko-KR" sz="18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)</a:t>
            </a:r>
            <a:endParaRPr xmlns:mc="http://schemas.openxmlformats.org/markup-compatibility/2006" xmlns:hp="http://schemas.haansoft.com/office/presentation/8.0" kumimoji="0" sz="1800" b="1" i="0" u="none" strike="noStrike" kern="1200" cap="none" spc="0" normalizeH="0" baseline="0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23572" y="1075023"/>
            <a:ext cx="11005189" cy="466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플라스틱 사용 줄이기 캠페인을 지속적으로 실천할 수 있는 방안에 대해 발표해봅시다</a:t>
            </a:r>
            <a:r>
              <a:rPr lang="en-US" altLang="ko-KR" sz="2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2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2551619" y="2419260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50" name="타원 49"/>
          <p:cNvSpPr/>
          <p:nvPr/>
        </p:nvSpPr>
        <p:spPr>
          <a:xfrm>
            <a:off x="2551619" y="4142275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2061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994422" y="2151063"/>
            <a:ext cx="6203154" cy="4135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 rot="0"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8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9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39670" t="42500" r="39700" b="42590"/>
          <a:stretch>
            <a:fillRect/>
          </a:stretch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28920" t="26850" r="4080" b="28700"/>
          <a:stretch>
            <a:fillRect/>
          </a:stretch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24820" y="6162675"/>
            <a:ext cx="1735802" cy="482600"/>
          </a:xfrm>
          <a:prstGeom prst="rect">
            <a:avLst/>
          </a:prstGeom>
          <a:noFill/>
        </p:spPr>
      </p:pic>
      <p:sp>
        <p:nvSpPr>
          <p:cNvPr id="21" name="타원 20"/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CCI</a:t>
            </a:r>
            <a:b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</a:b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프로그램</a:t>
            </a:r>
            <a:endParaRPr lang="ko-KR" altLang="en-US" sz="2000" spc="-150">
              <a:solidFill>
                <a:schemeClr val="bg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25" name="그룹 24"/>
          <p:cNvGrpSpPr/>
          <p:nvPr/>
        </p:nvGrpSpPr>
        <p:grpSpPr>
          <a:xfrm rot="0"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7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8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0" name="타원 29"/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5737010" y="6297008"/>
            <a:ext cx="717980" cy="33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중학교</a:t>
            </a:r>
            <a:endParaRPr lang="ko-KR" altLang="en-US" sz="16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latin typeface="나눔스퀘어라운드 ExtraBold"/>
              <a:ea typeface="나눔스퀘어라운드 ExtraBold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54673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3" name="타원 32"/>
          <p:cNvSpPr/>
          <p:nvPr/>
        </p:nvSpPr>
        <p:spPr>
          <a:xfrm>
            <a:off x="60261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680720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7410450" y="23097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27" name="TextBox 11"/>
          <p:cNvSpPr txBox="1"/>
          <p:nvPr/>
        </p:nvSpPr>
        <p:spPr>
          <a:xfrm>
            <a:off x="937260" y="2559050"/>
            <a:ext cx="10260330" cy="6965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4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/>
                <a:ea typeface="나눔스퀘어라운드 ExtraBold"/>
              </a:rPr>
              <a:t>가상공간을 이용한 플라스틱 사용 줄이기 캠페인</a:t>
            </a:r>
            <a:endParaRPr lang="ko-KR" altLang="en-US" sz="4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/>
              <a:ea typeface="나눔스퀘어라운드 ExtraBold"/>
            </a:endParaRPr>
          </a:p>
        </p:txBody>
      </p:sp>
      <p:sp>
        <p:nvSpPr>
          <p:cNvPr id="1029" name="TextBox 21"/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pc="6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/>
                <a:ea typeface="나눔고딕"/>
              </a:rPr>
              <a:t>아이디어 생성을 위한 수업</a:t>
            </a:r>
            <a:endParaRPr lang="ko-KR" altLang="en-US" spc="600">
              <a:solidFill>
                <a:schemeClr val="bg1"/>
              </a:solidFill>
              <a:latin typeface="나눔고딕"/>
              <a:ea typeface="나눔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97648" y="671972"/>
            <a:ext cx="8618766" cy="5756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플라스틱 섬이 생긴 이유가 무엇일지 생각해봅시다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pic>
        <p:nvPicPr>
          <p:cNvPr id="2055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2548565" y="1766866"/>
            <a:ext cx="7094869" cy="453727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90304" y="1542831"/>
            <a:ext cx="9791571" cy="417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플라스틱 쓰레기로 인한 생태계 파괴 동영상을 시청해봅시다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4259" y="813086"/>
            <a:ext cx="740433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플라스틱 쓰레기로 인한 생태계 파괴 동영상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31" name=""/>
          <p:cNvSpPr txBox="1"/>
          <p:nvPr/>
        </p:nvSpPr>
        <p:spPr>
          <a:xfrm>
            <a:off x="757798" y="1849417"/>
            <a:ext cx="10396258" cy="520403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r">
              <a:lnSpc>
                <a:spcPct val="160000"/>
              </a:lnSpc>
              <a:spcBef>
                <a:spcPts val="0"/>
              </a:spcBef>
              <a:defRPr/>
            </a:pPr>
            <a:r>
              <a:rPr b="1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https://www.youtube.com/watch?v=xKZ5luIdNSQ</a:t>
            </a:r>
            <a:endParaRPr b="1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pic>
        <p:nvPicPr>
          <p:cNvPr id="35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2784327" y="2664586"/>
            <a:ext cx="6623346" cy="3733686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57004" y="1523781"/>
            <a:ext cx="8038971" cy="417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우리 주변에서 사용하는 플라스틱을 찾아보고 멘티미터로 답변을 보내 확인해봅시다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 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8418" y="717835"/>
            <a:ext cx="8899762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우리 주변에서 사용하는 플라스틱을 찾아봅시다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31" name=""/>
          <p:cNvSpPr txBox="1"/>
          <p:nvPr/>
        </p:nvSpPr>
        <p:spPr>
          <a:xfrm>
            <a:off x="757798" y="1849417"/>
            <a:ext cx="10410262" cy="958553"/>
          </a:xfrm>
          <a:prstGeom prst="rect">
            <a:avLst/>
          </a:prstGeom>
          <a:noFill/>
        </p:spPr>
        <p:txBody>
          <a:bodyPr vert="horz" wrap="square" lIns="91440" tIns="45720" rIns="91440" bIns="45720" anchor="t">
            <a:spAutoFit/>
          </a:bodyPr>
          <a:p>
            <a:pPr algn="r">
              <a:lnSpc>
                <a:spcPct val="160000"/>
              </a:lnSpc>
              <a:spcBef>
                <a:spcPts val="0"/>
              </a:spcBef>
              <a:defRPr/>
            </a:pPr>
            <a:r>
              <a:rPr b="1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https://www.mentimeter.com</a:t>
            </a:r>
            <a:endParaRPr b="1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algn="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b="1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pic>
        <p:nvPicPr>
          <p:cNvPr id="34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2319705" y="2676715"/>
            <a:ext cx="7552590" cy="377998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9307" y="813086"/>
            <a:ext cx="983585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플라스틱 쓰레기로 발생하는 환경 문제 사례를 찾아봅시다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pic>
        <p:nvPicPr>
          <p:cNvPr id="67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414513" y="1975096"/>
            <a:ext cx="2708444" cy="286592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8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3261443" y="1973790"/>
            <a:ext cx="2718139" cy="286355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9" name="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6096000" y="1968140"/>
            <a:ext cx="2760133" cy="288734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0" name=""/>
          <p:cNvPicPr/>
          <p:nvPr/>
        </p:nvPicPr>
        <p:blipFill rotWithShape="1">
          <a:blip r:embed="rId5">
            <a:lum/>
          </a:blip>
          <a:srcRect/>
          <a:stretch>
            <a:fillRect/>
          </a:stretch>
        </p:blipFill>
        <p:spPr>
          <a:xfrm>
            <a:off x="8971137" y="1970764"/>
            <a:ext cx="2901865" cy="29164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9318" y="813086"/>
            <a:ext cx="976917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CCI(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협력지능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)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 플레이북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을 활용하여 목표를 정리해봅시다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pic>
        <p:nvPicPr>
          <p:cNvPr id="64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1619250" y="1537607"/>
            <a:ext cx="4046691" cy="5034642"/>
          </a:xfrm>
          <a:prstGeom prst="rect">
            <a:avLst/>
          </a:prstGeom>
        </p:spPr>
      </p:pic>
      <p:pic>
        <p:nvPicPr>
          <p:cNvPr id="65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6096000" y="1496787"/>
            <a:ext cx="4091575" cy="5046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"/>
          <p:cNvSpPr/>
          <p:nvPr/>
        </p:nvSpPr>
        <p:spPr>
          <a:xfrm>
            <a:off x="1360714" y="1487849"/>
            <a:ext cx="9375322" cy="5007429"/>
          </a:xfrm>
          <a:prstGeom prst="rect">
            <a:avLst/>
          </a:prstGeom>
          <a:solidFill>
            <a:srgbClr val="fff2e3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lang="ko-KR" altLang="en-US"/>
              <a:t>  </a:t>
            </a:r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036531" y="663407"/>
            <a:ext cx="9769172" cy="544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CCI(</a:t>
            </a:r>
            <a:r>
              <a:rPr lang="ko-KR" altLang="en-US" sz="3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협력지능</a:t>
            </a:r>
            <a:r>
              <a:rPr lang="en-US" altLang="ko-KR" sz="3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)</a:t>
            </a:r>
            <a:r>
              <a:rPr lang="ko-KR" altLang="en-US" sz="3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 플레이북</a:t>
            </a:r>
            <a:r>
              <a:rPr lang="ko-KR" altLang="en-US" sz="3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을 활용하여 목표를 정리해봅시다</a:t>
            </a:r>
            <a:r>
              <a:rPr lang="en-US" altLang="ko-KR" sz="3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.</a:t>
            </a:r>
            <a:endParaRPr lang="en-US" altLang="ko-KR" sz="3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1979752" y="5848938"/>
            <a:ext cx="254813" cy="416607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1" name=""/>
          <p:cNvSpPr txBox="1"/>
          <p:nvPr/>
        </p:nvSpPr>
        <p:spPr>
          <a:xfrm>
            <a:off x="8197672" y="3406140"/>
            <a:ext cx="237668" cy="4210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20000"/>
              </a:lnSpc>
              <a:defRPr/>
            </a:pPr>
            <a:endParaRPr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65" name=""/>
          <p:cNvSpPr txBox="1"/>
          <p:nvPr/>
        </p:nvSpPr>
        <p:spPr>
          <a:xfrm>
            <a:off x="1372809" y="2157441"/>
            <a:ext cx="9446381" cy="3974753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457200" lvl="1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lang="en-US" altLang="ko-KR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-</a:t>
            </a:r>
            <a:r>
              <a:rPr xmlns:mc="http://schemas.openxmlformats.org/markup-compatibility/2006" xmlns:hp="http://schemas.haansoft.com/office/presentation/8.0" lang="ko-KR" altLang="en-US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 </a:t>
            </a:r>
            <a:r>
              <a:rPr xmlns:mc="http://schemas.openxmlformats.org/markup-compatibility/2006" xmlns:hp="http://schemas.haansoft.com/office/presentation/8.0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친구들과 어떤 문제를 해결하고 싶나요</a:t>
            </a:r>
            <a:r>
              <a:rPr xmlns:mc="http://schemas.openxmlformats.org/markup-compatibility/2006" xmlns:hp="http://schemas.haansoft.com/office/presentation/8.0" lang="EN-US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?</a:t>
            </a:r>
            <a:endParaRPr xmlns:mc="http://schemas.openxmlformats.org/markup-compatibility/2006" xmlns:hp="http://schemas.haansoft.com/office/presentation/8.0" lang="EN-US" sz="1500" b="0" i="0" u="none" strike="noStrike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      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(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플라스틱 환경 오염 문제를 해결하고 싶다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.)</a:t>
            </a:r>
            <a:endParaRPr xmlns:mc="http://schemas.openxmlformats.org/markup-compatibility/2006" xmlns:hp="http://schemas.haansoft.com/office/presentation/8.0" lang="EN-US" sz="1500" b="0" i="0" u="none" strike="noStrike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lang="en-US" altLang="ko-KR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-</a:t>
            </a:r>
            <a:r>
              <a:rPr xmlns:mc="http://schemas.openxmlformats.org/markup-compatibility/2006" xmlns:hp="http://schemas.haansoft.com/office/presentation/8.0" lang="ko-KR" altLang="en-US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 </a:t>
            </a:r>
            <a:r>
              <a:rPr xmlns:mc="http://schemas.openxmlformats.org/markup-compatibility/2006" xmlns:hp="http://schemas.haansoft.com/office/presentation/8.0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이 문제의 해결은 누구에게 도움을 주나요</a:t>
            </a:r>
            <a:r>
              <a:rPr xmlns:mc="http://schemas.openxmlformats.org/markup-compatibility/2006" xmlns:hp="http://schemas.haansoft.com/office/presentation/8.0" lang="EN-US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?</a:t>
            </a:r>
            <a:endParaRPr xmlns:mc="http://schemas.openxmlformats.org/markup-compatibility/2006" xmlns:hp="http://schemas.haansoft.com/office/presentation/8.0" lang="EN-US" sz="1500" b="0" i="0" u="none" strike="noStrike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      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(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지구에 사는 다양한 생물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, 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인간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, 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우리 가족과 이웃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)</a:t>
            </a:r>
            <a:endParaRPr xmlns:mc="http://schemas.openxmlformats.org/markup-compatibility/2006" xmlns:hp="http://schemas.haansoft.com/office/presentation/8.0" lang="EN-US" sz="1500" b="0" i="0" u="none" strike="noStrike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lang="en-US" altLang="ko-KR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-</a:t>
            </a:r>
            <a:r>
              <a:rPr xmlns:mc="http://schemas.openxmlformats.org/markup-compatibility/2006" xmlns:hp="http://schemas.haansoft.com/office/presentation/8.0" lang="ko-KR" altLang="en-US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 </a:t>
            </a:r>
            <a:r>
              <a:rPr xmlns:mc="http://schemas.openxmlformats.org/markup-compatibility/2006" xmlns:hp="http://schemas.haansoft.com/office/presentation/8.0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이 문제를 해결하면 어떤 변화가 일어날까요</a:t>
            </a:r>
            <a:r>
              <a:rPr xmlns:mc="http://schemas.openxmlformats.org/markup-compatibility/2006" xmlns:hp="http://schemas.haansoft.com/office/presentation/8.0" lang="EN-US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?</a:t>
            </a:r>
            <a:endParaRPr xmlns:mc="http://schemas.openxmlformats.org/markup-compatibility/2006" xmlns:hp="http://schemas.haansoft.com/office/presentation/8.0" lang="EN-US" sz="1500" b="0" i="0" u="none" strike="noStrike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      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(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환경 오염이 줄어들고 생태계 파괴가 복원될 것이다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.)</a:t>
            </a:r>
            <a:endParaRPr xmlns:mc="http://schemas.openxmlformats.org/markup-compatibility/2006" xmlns:hp="http://schemas.haansoft.com/office/presentation/8.0" lang="EN-US" sz="1500" b="0" i="0" u="none" strike="noStrike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lang="en-US" altLang="ko-KR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-</a:t>
            </a:r>
            <a:r>
              <a:rPr xmlns:mc="http://schemas.openxmlformats.org/markup-compatibility/2006" xmlns:hp="http://schemas.haansoft.com/office/presentation/8.0" lang="ko-KR" altLang="en-US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 </a:t>
            </a:r>
            <a:r>
              <a:rPr xmlns:mc="http://schemas.openxmlformats.org/markup-compatibility/2006" xmlns:hp="http://schemas.haansoft.com/office/presentation/8.0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우리의 작업 일정은 어떻게 되나요</a:t>
            </a:r>
            <a:r>
              <a:rPr xmlns:mc="http://schemas.openxmlformats.org/markup-compatibility/2006" xmlns:hp="http://schemas.haansoft.com/office/presentation/8.0" lang="EN-US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?</a:t>
            </a:r>
            <a:endParaRPr xmlns:mc="http://schemas.openxmlformats.org/markup-compatibility/2006" xmlns:hp="http://schemas.haansoft.com/office/presentation/8.0" lang="EN-US" sz="1500" b="0" i="0" u="none" strike="noStrike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      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(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약 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1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주일 정도의 시간이 소요될 것이다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.)</a:t>
            </a:r>
            <a:endParaRPr xmlns:mc="http://schemas.openxmlformats.org/markup-compatibility/2006" xmlns:hp="http://schemas.haansoft.com/office/presentation/8.0" lang="EN-US" sz="1500" b="0" i="0" u="none" strike="noStrike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lang="en-US" altLang="ko-KR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-</a:t>
            </a:r>
            <a:r>
              <a:rPr xmlns:mc="http://schemas.openxmlformats.org/markup-compatibility/2006" xmlns:hp="http://schemas.haansoft.com/office/presentation/8.0" lang="ko-KR" altLang="en-US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 </a:t>
            </a:r>
            <a:r>
              <a:rPr xmlns:mc="http://schemas.openxmlformats.org/markup-compatibility/2006" xmlns:hp="http://schemas.haansoft.com/office/presentation/8.0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우리의 한계점에는 무엇이 있을까요</a:t>
            </a:r>
            <a:r>
              <a:rPr xmlns:mc="http://schemas.openxmlformats.org/markup-compatibility/2006" xmlns:hp="http://schemas.haansoft.com/office/presentation/8.0" lang="EN-US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?</a:t>
            </a:r>
            <a:r>
              <a:rPr xmlns:mc="http://schemas.openxmlformats.org/markup-compatibility/2006" xmlns:hp="http://schemas.haansoft.com/office/presentation/8.0" lang="ko-KR" altLang="en-US" sz="1500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 </a:t>
            </a:r>
            <a:endParaRPr xmlns:mc="http://schemas.openxmlformats.org/markup-compatibility/2006" xmlns:hp="http://schemas.haansoft.com/office/presentation/8.0" lang="ko-KR" altLang="en-US" sz="1500" b="0" i="0" u="none" strike="noStrike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  <a:p>
            <a:pPr marL="457200" lvl="1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lang="ko-KR" alt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      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(</a:t>
            </a:r>
            <a:r>
              <a:rPr xmlns:mc="http://schemas.openxmlformats.org/markup-compatibility/2006" xmlns:hp="http://schemas.haansoft.com/office/presentation/8.0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환경 오염 문제가 해결된 결과를 단기간에 눈으로 바로 확인할 수는 없을 것이다</a:t>
            </a:r>
            <a:r>
              <a:rPr xmlns:mc="http://schemas.openxmlformats.org/markup-compatibility/2006" xmlns:hp="http://schemas.haansoft.com/office/presentation/8.0" lang="EN-US" sz="1500" b="0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. )</a:t>
            </a:r>
            <a:endParaRPr xmlns:mc="http://schemas.openxmlformats.org/markup-compatibility/2006" xmlns:hp="http://schemas.haansoft.com/office/presentation/8.0" lang="EN-US" sz="1500" b="0" i="0" u="none" strike="noStrike" mc:Ignorable="hp" hp:hslEmbossed="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00000"/>
              </a:solidFill>
              <a:effectLst/>
              <a:latin typeface="나눔고딕"/>
              <a:ea typeface="나눔고딕"/>
            </a:endParaRPr>
          </a:p>
        </p:txBody>
      </p:sp>
      <p:sp>
        <p:nvSpPr>
          <p:cNvPr id="67" name=""/>
          <p:cNvSpPr txBox="1"/>
          <p:nvPr/>
        </p:nvSpPr>
        <p:spPr>
          <a:xfrm>
            <a:off x="9511392" y="1501455"/>
            <a:ext cx="1238523" cy="556761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457200" lvl="1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/>
              <a:buNone/>
              <a:defRPr/>
            </a:pPr>
            <a:r>
              <a:rPr xmlns:mc="http://schemas.openxmlformats.org/markup-compatibility/2006" xmlns:hp="http://schemas.haansoft.com/office/presentation/8.0" lang="en-US" altLang="ko-KR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(</a:t>
            </a:r>
            <a:r>
              <a:rPr xmlns:mc="http://schemas.openxmlformats.org/markup-compatibility/2006" xmlns:hp="http://schemas.haansoft.com/office/presentation/8.0" lang="ko-KR" altLang="en-US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예시</a:t>
            </a:r>
            <a:r>
              <a:rPr xmlns:mc="http://schemas.openxmlformats.org/markup-compatibility/2006" xmlns:hp="http://schemas.haansoft.com/office/presentation/8.0" lang="en-US" altLang="ko-KR" b="1" i="0" u="none" strike="noStrike" mc:Ignorable="hp" hp:hslEmbossed="0">
                <a:solidFill>
                  <a:srgbClr val="000000"/>
                </a:solidFill>
                <a:latin typeface="나눔고딕"/>
                <a:ea typeface="나눔고딕"/>
              </a:rPr>
              <a:t>)</a:t>
            </a:r>
            <a:endParaRPr xmlns:mc="http://schemas.openxmlformats.org/markup-compatibility/2006" xmlns:hp="http://schemas.haansoft.com/office/presentation/8.0" b="1" i="0" u="none" strike="noStrike" mc:Ignorable="hp" hp:hslEmbossed="0">
              <a:solidFill>
                <a:srgbClr val="000000"/>
              </a:solidFill>
              <a:latin typeface="나눔고딕"/>
              <a:ea typeface="나눔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"/>
        <a:ea typeface=""/>
        <a:cs typeface=""/>
        <a:font script="Jpan" typeface="Yu Gothic Light"/>
        <a:font script="Hang" typeface="맑은 고딕"/>
        <a:font script="Hans" typeface="等线 Light"/>
        <a:font script="Hant" typeface="PMingLiU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"/>
        <a:ea typeface=""/>
        <a:cs typeface=""/>
        <a:font script="Jpan" typeface="Yu Gothic"/>
        <a:font script="Hang" typeface="맑은 고딕"/>
        <a:font script="Hans" typeface="等线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pc="-150" dirty="0" smtClean="0">
            <a:ln w="9525">
              <a:solidFill>
                <a:srgbClr val="0d6aba">
                  <a:alpha val="0"/>
                </a:srgbClr>
              </a:solidFill>
            </a:ln>
            <a:solidFill>
              <a:schemeClr val="tx1">
                <a:lumMod val="85000"/>
                <a:lumOff val="15000"/>
              </a:schemeClr>
            </a:solidFill>
            <a:effectLst/>
            <a:latin typeface="나눔명조"/>
            <a:ea typeface="나눔명조"/>
          </a:defRPr>
        </a:defPPr>
      </a:lstStyle>
    </a:txDef>
  </a:objectDefaul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Times New Roman"/>
        <a:font script="Jpan" typeface="MS PGothic"/>
        <a:font script="Hang" typeface="맑은 고딕"/>
        <a:font script="Hans" typeface="SimSun"/>
        <a:font script="Hant" typeface="PMingLiU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Times New Roman"/>
        <a:font script="Jpan" typeface="MS PGothic"/>
        <a:font script="Hang" typeface="맑은 고딕"/>
        <a:font script="Hans" typeface="SimSun"/>
        <a:font script="Hant" typeface="PMingLiU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664</ep:Words>
  <ep:PresentationFormat>와이드스크린</ep:PresentationFormat>
  <ep:Paragraphs>115</ep:Paragraphs>
  <ep:Slides>36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ep:HeadingPairs>
  <ep:TitlesOfParts>
    <vt:vector size="37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2021-10-14T08:13:29.000</dcterms:created>
  <dc:creator>user</dc:creator>
  <cp:lastModifiedBy>user</cp:lastModifiedBy>
  <dcterms:modified xsi:type="dcterms:W3CDTF">2022-04-28T06:38:26.454</dcterms:modified>
  <cp:revision>59</cp:revision>
  <dc:title>PowerPoint 프레젠테이션</dc:title>
  <cp:version>1000.0000.01</cp:version>
</cp:coreProperties>
</file>